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12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notesSlides/notesSlide13.xml" ContentType="application/vnd.openxmlformats-officedocument.presentationml.notesSlide+xml"/>
  <Override PartName="/ppt/charts/chart4.xml" ContentType="application/vnd.openxmlformats-officedocument.drawingml.chart+xml"/>
  <Override PartName="/ppt/drawings/drawing3.xml" ContentType="application/vnd.openxmlformats-officedocument.drawingml.chartshapes+xml"/>
  <Override PartName="/ppt/charts/chart5.xml" ContentType="application/vnd.openxmlformats-officedocument.drawingml.chart+xml"/>
  <Override PartName="/ppt/notesSlides/notesSlide14.xml" ContentType="application/vnd.openxmlformats-officedocument.presentationml.notesSlide+xml"/>
  <Override PartName="/ppt/charts/chart6.xml" ContentType="application/vnd.openxmlformats-officedocument.drawingml.chart+xml"/>
  <Override PartName="/ppt/drawings/drawing4.xml" ContentType="application/vnd.openxmlformats-officedocument.drawingml.chartshapes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drawings/drawing5.xml" ContentType="application/vnd.openxmlformats-officedocument.drawingml.chartshapes+xml"/>
  <Override PartName="/ppt/charts/chart9.xml" ContentType="application/vnd.openxmlformats-officedocument.drawingml.chart+xml"/>
  <Override PartName="/ppt/notesSlides/notesSlide15.xml" ContentType="application/vnd.openxmlformats-officedocument.presentationml.notesSlide+xml"/>
  <Override PartName="/ppt/charts/chart10.xml" ContentType="application/vnd.openxmlformats-officedocument.drawingml.chart+xml"/>
  <Override PartName="/ppt/drawings/drawing6.xml" ContentType="application/vnd.openxmlformats-officedocument.drawingml.chartshapes+xml"/>
  <Override PartName="/ppt/notesSlides/notesSlide16.xml" ContentType="application/vnd.openxmlformats-officedocument.presentationml.notesSlide+xml"/>
  <Override PartName="/ppt/charts/chart11.xml" ContentType="application/vnd.openxmlformats-officedocument.drawingml.chart+xml"/>
  <Override PartName="/ppt/drawings/drawing7.xml" ContentType="application/vnd.openxmlformats-officedocument.drawingml.chartshapes+xml"/>
  <Override PartName="/ppt/notesSlides/notesSlide17.xml" ContentType="application/vnd.openxmlformats-officedocument.presentationml.notesSlide+xml"/>
  <Override PartName="/ppt/charts/chart12.xml" ContentType="application/vnd.openxmlformats-officedocument.drawingml.chart+xml"/>
  <Override PartName="/ppt/notesSlides/notesSlide18.xml" ContentType="application/vnd.openxmlformats-officedocument.presentationml.notesSlide+xml"/>
  <Override PartName="/ppt/charts/chart13.xml" ContentType="application/vnd.openxmlformats-officedocument.drawingml.chart+xml"/>
  <Override PartName="/ppt/notesSlides/notesSlide19.xml" ContentType="application/vnd.openxmlformats-officedocument.presentationml.notesSlide+xml"/>
  <Override PartName="/ppt/charts/chart14.xml" ContentType="application/vnd.openxmlformats-officedocument.drawingml.chart+xml"/>
  <Override PartName="/ppt/drawings/drawing8.xml" ContentType="application/vnd.openxmlformats-officedocument.drawingml.chartshapes+xml"/>
  <Override PartName="/ppt/notesSlides/notesSlide20.xml" ContentType="application/vnd.openxmlformats-officedocument.presentationml.notesSlide+xml"/>
  <Override PartName="/ppt/charts/chart15.xml" ContentType="application/vnd.openxmlformats-officedocument.drawingml.chart+xml"/>
  <Override PartName="/ppt/theme/themeOverride1.xml" ContentType="application/vnd.openxmlformats-officedocument.themeOverride+xml"/>
  <Override PartName="/ppt/drawings/drawing9.xml" ContentType="application/vnd.openxmlformats-officedocument.drawingml.chartshapes+xml"/>
  <Override PartName="/ppt/charts/chart16.xml" ContentType="application/vnd.openxmlformats-officedocument.drawingml.chart+xml"/>
  <Override PartName="/ppt/theme/themeOverride2.xml" ContentType="application/vnd.openxmlformats-officedocument.themeOverride+xml"/>
  <Override PartName="/ppt/drawings/drawing10.xml" ContentType="application/vnd.openxmlformats-officedocument.drawingml.chartshapes+xml"/>
  <Override PartName="/ppt/charts/chart17.xml" ContentType="application/vnd.openxmlformats-officedocument.drawingml.chart+xml"/>
  <Override PartName="/ppt/theme/themeOverride3.xml" ContentType="application/vnd.openxmlformats-officedocument.themeOverride+xml"/>
  <Override PartName="/ppt/drawings/drawing11.xml" ContentType="application/vnd.openxmlformats-officedocument.drawingml.chartshapes+xml"/>
  <Override PartName="/ppt/notesSlides/notesSlide21.xml" ContentType="application/vnd.openxmlformats-officedocument.presentationml.notesSlide+xml"/>
  <Override PartName="/ppt/charts/chart18.xml" ContentType="application/vnd.openxmlformats-officedocument.drawingml.chart+xml"/>
  <Override PartName="/ppt/drawings/drawing12.xml" ContentType="application/vnd.openxmlformats-officedocument.drawingml.chartshapes+xml"/>
  <Override PartName="/ppt/notesSlides/notesSlide22.xml" ContentType="application/vnd.openxmlformats-officedocument.presentationml.notesSlide+xml"/>
  <Override PartName="/ppt/charts/chart19.xml" ContentType="application/vnd.openxmlformats-officedocument.drawingml.chart+xml"/>
  <Override PartName="/ppt/theme/themeOverride4.xml" ContentType="application/vnd.openxmlformats-officedocument.themeOverride+xml"/>
  <Override PartName="/ppt/drawings/drawing13.xml" ContentType="application/vnd.openxmlformats-officedocument.drawingml.chartshapes+xml"/>
  <Override PartName="/ppt/charts/chart20.xml" ContentType="application/vnd.openxmlformats-officedocument.drawingml.chart+xml"/>
  <Override PartName="/ppt/theme/themeOverride5.xml" ContentType="application/vnd.openxmlformats-officedocument.themeOverride+xml"/>
  <Override PartName="/ppt/drawings/drawing14.xml" ContentType="application/vnd.openxmlformats-officedocument.drawingml.chartshapes+xml"/>
  <Override PartName="/ppt/charts/chart21.xml" ContentType="application/vnd.openxmlformats-officedocument.drawingml.chart+xml"/>
  <Override PartName="/ppt/theme/themeOverride6.xml" ContentType="application/vnd.openxmlformats-officedocument.themeOverride+xml"/>
  <Override PartName="/ppt/drawings/drawing15.xml" ContentType="application/vnd.openxmlformats-officedocument.drawingml.chartshapes+xml"/>
  <Override PartName="/ppt/charts/chart22.xml" ContentType="application/vnd.openxmlformats-officedocument.drawingml.chart+xml"/>
  <Override PartName="/ppt/theme/themeOverride7.xml" ContentType="application/vnd.openxmlformats-officedocument.themeOverride+xml"/>
  <Override PartName="/ppt/drawings/drawing16.xml" ContentType="application/vnd.openxmlformats-officedocument.drawingml.chartshapes+xml"/>
  <Override PartName="/ppt/charts/chart23.xml" ContentType="application/vnd.openxmlformats-officedocument.drawingml.chart+xml"/>
  <Override PartName="/ppt/theme/themeOverride8.xml" ContentType="application/vnd.openxmlformats-officedocument.themeOverride+xml"/>
  <Override PartName="/ppt/drawings/drawing17.xml" ContentType="application/vnd.openxmlformats-officedocument.drawingml.chartshapes+xml"/>
  <Override PartName="/ppt/notesSlides/notesSlide23.xml" ContentType="application/vnd.openxmlformats-officedocument.presentationml.notesSlide+xml"/>
  <Override PartName="/ppt/charts/chart24.xml" ContentType="application/vnd.openxmlformats-officedocument.drawingml.chart+xml"/>
  <Override PartName="/ppt/drawings/drawing18.xml" ContentType="application/vnd.openxmlformats-officedocument.drawingml.chartshapes+xml"/>
  <Override PartName="/ppt/charts/chart25.xml" ContentType="application/vnd.openxmlformats-officedocument.drawingml.chart+xml"/>
  <Override PartName="/ppt/drawings/drawing19.xml" ContentType="application/vnd.openxmlformats-officedocument.drawingml.chartshapes+xml"/>
  <Override PartName="/ppt/charts/chart26.xml" ContentType="application/vnd.openxmlformats-officedocument.drawingml.chart+xml"/>
  <Override PartName="/ppt/drawings/drawing20.xml" ContentType="application/vnd.openxmlformats-officedocument.drawingml.chartshapes+xml"/>
  <Override PartName="/ppt/charts/chart27.xml" ContentType="application/vnd.openxmlformats-officedocument.drawingml.chart+xml"/>
  <Override PartName="/ppt/drawings/drawing21.xml" ContentType="application/vnd.openxmlformats-officedocument.drawingml.chartshapes+xml"/>
  <Override PartName="/ppt/charts/chart28.xml" ContentType="application/vnd.openxmlformats-officedocument.drawingml.chart+xml"/>
  <Override PartName="/ppt/drawings/drawing22.xml" ContentType="application/vnd.openxmlformats-officedocument.drawingml.chartshapes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881" r:id="rId1"/>
  </p:sldMasterIdLst>
  <p:notesMasterIdLst>
    <p:notesMasterId r:id="rId82"/>
  </p:notesMasterIdLst>
  <p:handoutMasterIdLst>
    <p:handoutMasterId r:id="rId83"/>
  </p:handoutMasterIdLst>
  <p:sldIdLst>
    <p:sldId id="580" r:id="rId2"/>
    <p:sldId id="617" r:id="rId3"/>
    <p:sldId id="620" r:id="rId4"/>
    <p:sldId id="724" r:id="rId5"/>
    <p:sldId id="619" r:id="rId6"/>
    <p:sldId id="621" r:id="rId7"/>
    <p:sldId id="725" r:id="rId8"/>
    <p:sldId id="618" r:id="rId9"/>
    <p:sldId id="726" r:id="rId10"/>
    <p:sldId id="731" r:id="rId11"/>
    <p:sldId id="643" r:id="rId12"/>
    <p:sldId id="779" r:id="rId13"/>
    <p:sldId id="780" r:id="rId14"/>
    <p:sldId id="781" r:id="rId15"/>
    <p:sldId id="782" r:id="rId16"/>
    <p:sldId id="783" r:id="rId17"/>
    <p:sldId id="784" r:id="rId18"/>
    <p:sldId id="785" r:id="rId19"/>
    <p:sldId id="786" r:id="rId20"/>
    <p:sldId id="787" r:id="rId21"/>
    <p:sldId id="788" r:id="rId22"/>
    <p:sldId id="609" r:id="rId23"/>
    <p:sldId id="732" r:id="rId24"/>
    <p:sldId id="733" r:id="rId25"/>
    <p:sldId id="664" r:id="rId26"/>
    <p:sldId id="665" r:id="rId27"/>
    <p:sldId id="734" r:id="rId28"/>
    <p:sldId id="735" r:id="rId29"/>
    <p:sldId id="736" r:id="rId30"/>
    <p:sldId id="737" r:id="rId31"/>
    <p:sldId id="738" r:id="rId32"/>
    <p:sldId id="739" r:id="rId33"/>
    <p:sldId id="740" r:id="rId34"/>
    <p:sldId id="741" r:id="rId35"/>
    <p:sldId id="742" r:id="rId36"/>
    <p:sldId id="743" r:id="rId37"/>
    <p:sldId id="744" r:id="rId38"/>
    <p:sldId id="745" r:id="rId39"/>
    <p:sldId id="746" r:id="rId40"/>
    <p:sldId id="747" r:id="rId41"/>
    <p:sldId id="748" r:id="rId42"/>
    <p:sldId id="749" r:id="rId43"/>
    <p:sldId id="750" r:id="rId44"/>
    <p:sldId id="751" r:id="rId45"/>
    <p:sldId id="752" r:id="rId46"/>
    <p:sldId id="753" r:id="rId47"/>
    <p:sldId id="754" r:id="rId48"/>
    <p:sldId id="755" r:id="rId49"/>
    <p:sldId id="756" r:id="rId50"/>
    <p:sldId id="757" r:id="rId51"/>
    <p:sldId id="758" r:id="rId52"/>
    <p:sldId id="759" r:id="rId53"/>
    <p:sldId id="760" r:id="rId54"/>
    <p:sldId id="761" r:id="rId55"/>
    <p:sldId id="762" r:id="rId56"/>
    <p:sldId id="763" r:id="rId57"/>
    <p:sldId id="764" r:id="rId58"/>
    <p:sldId id="765" r:id="rId59"/>
    <p:sldId id="766" r:id="rId60"/>
    <p:sldId id="767" r:id="rId61"/>
    <p:sldId id="768" r:id="rId62"/>
    <p:sldId id="769" r:id="rId63"/>
    <p:sldId id="770" r:id="rId64"/>
    <p:sldId id="771" r:id="rId65"/>
    <p:sldId id="772" r:id="rId66"/>
    <p:sldId id="773" r:id="rId67"/>
    <p:sldId id="774" r:id="rId68"/>
    <p:sldId id="775" r:id="rId69"/>
    <p:sldId id="667" r:id="rId70"/>
    <p:sldId id="662" r:id="rId71"/>
    <p:sldId id="670" r:id="rId72"/>
    <p:sldId id="632" r:id="rId73"/>
    <p:sldId id="776" r:id="rId74"/>
    <p:sldId id="631" r:id="rId75"/>
    <p:sldId id="612" r:id="rId76"/>
    <p:sldId id="777" r:id="rId77"/>
    <p:sldId id="616" r:id="rId78"/>
    <p:sldId id="778" r:id="rId79"/>
    <p:sldId id="614" r:id="rId80"/>
    <p:sldId id="534" r:id="rId81"/>
  </p:sldIdLst>
  <p:sldSz cx="10383838" cy="7254875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56441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1128827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69324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2257654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822067" algn="l" defTabSz="1128827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3386480" algn="l" defTabSz="1128827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950894" algn="l" defTabSz="1128827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4515307" algn="l" defTabSz="1128827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E8154B5A-151A-430B-8D4E-21873D3E0CE9}">
          <p14:sldIdLst>
            <p14:sldId id="580"/>
            <p14:sldId id="617"/>
            <p14:sldId id="620"/>
            <p14:sldId id="724"/>
            <p14:sldId id="619"/>
            <p14:sldId id="621"/>
            <p14:sldId id="725"/>
            <p14:sldId id="618"/>
            <p14:sldId id="726"/>
            <p14:sldId id="731"/>
            <p14:sldId id="643"/>
            <p14:sldId id="779"/>
            <p14:sldId id="780"/>
            <p14:sldId id="781"/>
            <p14:sldId id="782"/>
            <p14:sldId id="783"/>
            <p14:sldId id="784"/>
            <p14:sldId id="785"/>
            <p14:sldId id="786"/>
            <p14:sldId id="787"/>
            <p14:sldId id="788"/>
            <p14:sldId id="609"/>
            <p14:sldId id="732"/>
            <p14:sldId id="733"/>
            <p14:sldId id="664"/>
            <p14:sldId id="665"/>
            <p14:sldId id="734"/>
            <p14:sldId id="735"/>
            <p14:sldId id="736"/>
            <p14:sldId id="737"/>
            <p14:sldId id="738"/>
            <p14:sldId id="739"/>
            <p14:sldId id="740"/>
            <p14:sldId id="741"/>
            <p14:sldId id="742"/>
            <p14:sldId id="743"/>
            <p14:sldId id="744"/>
            <p14:sldId id="745"/>
            <p14:sldId id="746"/>
            <p14:sldId id="747"/>
            <p14:sldId id="748"/>
            <p14:sldId id="749"/>
            <p14:sldId id="750"/>
            <p14:sldId id="751"/>
            <p14:sldId id="752"/>
            <p14:sldId id="753"/>
            <p14:sldId id="754"/>
            <p14:sldId id="755"/>
            <p14:sldId id="756"/>
            <p14:sldId id="757"/>
            <p14:sldId id="758"/>
            <p14:sldId id="759"/>
            <p14:sldId id="760"/>
            <p14:sldId id="761"/>
            <p14:sldId id="762"/>
            <p14:sldId id="763"/>
            <p14:sldId id="764"/>
            <p14:sldId id="765"/>
            <p14:sldId id="766"/>
            <p14:sldId id="767"/>
            <p14:sldId id="768"/>
            <p14:sldId id="769"/>
            <p14:sldId id="770"/>
            <p14:sldId id="771"/>
            <p14:sldId id="772"/>
            <p14:sldId id="773"/>
            <p14:sldId id="774"/>
            <p14:sldId id="775"/>
            <p14:sldId id="667"/>
            <p14:sldId id="662"/>
            <p14:sldId id="670"/>
            <p14:sldId id="632"/>
            <p14:sldId id="776"/>
            <p14:sldId id="631"/>
            <p14:sldId id="612"/>
            <p14:sldId id="777"/>
            <p14:sldId id="616"/>
            <p14:sldId id="778"/>
            <p14:sldId id="614"/>
            <p14:sldId id="534"/>
          </p14:sldIdLst>
        </p14:section>
        <p14:section name="Раздел без заголовка" id="{FB75F42F-A172-4580-AE66-7440BF8FB17B}">
          <p14:sldIdLst/>
        </p14:section>
      </p14:sectionLst>
    </p:ext>
    <p:ext uri="{EFAFB233-063F-42B5-8137-9DF3F51BA10A}">
      <p15:sldGuideLst xmlns:p15="http://schemas.microsoft.com/office/powerpoint/2012/main" xmlns="">
        <p15:guide id="1" orient="horz" pos="243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CC"/>
    <a:srgbClr val="65FFFF"/>
    <a:srgbClr val="88A945"/>
    <a:srgbClr val="628C38"/>
    <a:srgbClr val="33CCCC"/>
    <a:srgbClr val="0099CC"/>
    <a:srgbClr val="000000"/>
    <a:srgbClr val="00CC99"/>
    <a:srgbClr val="99FF99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7CE84F3-28C3-443E-9E96-99CF82512B78}" styleName="Темный стиль 1 -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515" autoAdjust="0"/>
    <p:restoredTop sz="81302" autoAdjust="0"/>
  </p:normalViewPr>
  <p:slideViewPr>
    <p:cSldViewPr>
      <p:cViewPr>
        <p:scale>
          <a:sx n="75" d="100"/>
          <a:sy n="75" d="100"/>
        </p:scale>
        <p:origin x="-2604" y="-828"/>
      </p:cViewPr>
      <p:guideLst>
        <p:guide orient="horz" pos="2580"/>
        <p:guide pos="324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76" d="100"/>
          <a:sy n="76" d="100"/>
        </p:scale>
        <p:origin x="-4014" y="-96"/>
      </p:cViewPr>
      <p:guideLst>
        <p:guide orient="horz" pos="3126"/>
        <p:guide pos="2142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oleObject" Target="../embeddings/oleObject2.bin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oleObject" Target="../embeddings/oleObject3.bin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4.bin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5.bin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oleObject" Target="../embeddings/oleObject6.bin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9.xml"/><Relationship Id="rId2" Type="http://schemas.openxmlformats.org/officeDocument/2006/relationships/package" Target="../embeddings/Microsoft_Excel_Worksheet9.xlsx"/><Relationship Id="rId1" Type="http://schemas.openxmlformats.org/officeDocument/2006/relationships/themeOverride" Target="../theme/themeOverride1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0.xml"/><Relationship Id="rId2" Type="http://schemas.openxmlformats.org/officeDocument/2006/relationships/package" Target="../embeddings/Microsoft_Excel_Worksheet10.xlsx"/><Relationship Id="rId1" Type="http://schemas.openxmlformats.org/officeDocument/2006/relationships/themeOverride" Target="../theme/themeOverride2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1.xml"/><Relationship Id="rId2" Type="http://schemas.openxmlformats.org/officeDocument/2006/relationships/package" Target="../embeddings/Microsoft_Excel_Worksheet11.xlsx"/><Relationship Id="rId1" Type="http://schemas.openxmlformats.org/officeDocument/2006/relationships/themeOverride" Target="../theme/themeOverride3.xml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2.xml"/><Relationship Id="rId1" Type="http://schemas.openxmlformats.org/officeDocument/2006/relationships/package" Target="../embeddings/Microsoft_Excel_Worksheet12.xlsx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3.xml"/><Relationship Id="rId2" Type="http://schemas.openxmlformats.org/officeDocument/2006/relationships/package" Target="../embeddings/Microsoft_Excel_Worksheet13.xlsx"/><Relationship Id="rId1" Type="http://schemas.openxmlformats.org/officeDocument/2006/relationships/themeOverride" Target="../theme/themeOverride4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4.xml"/><Relationship Id="rId2" Type="http://schemas.openxmlformats.org/officeDocument/2006/relationships/package" Target="../embeddings/Microsoft_Excel_Worksheet14.xlsx"/><Relationship Id="rId1" Type="http://schemas.openxmlformats.org/officeDocument/2006/relationships/themeOverride" Target="../theme/themeOverride5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5.xml"/><Relationship Id="rId2" Type="http://schemas.openxmlformats.org/officeDocument/2006/relationships/package" Target="../embeddings/Microsoft_Excel_Worksheet15.xlsx"/><Relationship Id="rId1" Type="http://schemas.openxmlformats.org/officeDocument/2006/relationships/themeOverride" Target="../theme/themeOverride6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6.xml"/><Relationship Id="rId2" Type="http://schemas.openxmlformats.org/officeDocument/2006/relationships/package" Target="../embeddings/Microsoft_Excel_Worksheet16.xlsx"/><Relationship Id="rId1" Type="http://schemas.openxmlformats.org/officeDocument/2006/relationships/themeOverride" Target="../theme/themeOverride7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7.xml"/><Relationship Id="rId2" Type="http://schemas.openxmlformats.org/officeDocument/2006/relationships/package" Target="../embeddings/Microsoft_Excel_Worksheet17.xlsx"/><Relationship Id="rId1" Type="http://schemas.openxmlformats.org/officeDocument/2006/relationships/themeOverride" Target="../theme/themeOverride8.xml"/></Relationships>
</file>

<file path=ppt/charts/_rels/chart2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8.xml"/><Relationship Id="rId1" Type="http://schemas.openxmlformats.org/officeDocument/2006/relationships/package" Target="../embeddings/Microsoft_Excel_Worksheet18.xlsx"/></Relationships>
</file>

<file path=ppt/charts/_rels/chart2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9.xml"/><Relationship Id="rId1" Type="http://schemas.openxmlformats.org/officeDocument/2006/relationships/package" Target="../embeddings/Microsoft_Excel_Worksheet19.xlsx"/></Relationships>
</file>

<file path=ppt/charts/_rels/chart2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0.xml"/><Relationship Id="rId1" Type="http://schemas.openxmlformats.org/officeDocument/2006/relationships/package" Target="../embeddings/Microsoft_Excel_Worksheet20.xlsx"/></Relationships>
</file>

<file path=ppt/charts/_rels/chart2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1.xml"/><Relationship Id="rId1" Type="http://schemas.openxmlformats.org/officeDocument/2006/relationships/package" Target="../embeddings/Microsoft_Excel_Worksheet21.xlsx"/></Relationships>
</file>

<file path=ppt/charts/_rels/chart2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2.xml"/><Relationship Id="rId1" Type="http://schemas.openxmlformats.org/officeDocument/2006/relationships/package" Target="../embeddings/Microsoft_Excel_Worksheet2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col"/>
        <c:grouping val="stacked"/>
        <c:varyColors val="0"/>
        <c:ser>
          <c:idx val="0"/>
          <c:order val="0"/>
          <c:spPr>
            <a:scene3d>
              <a:camera prst="orthographicFront"/>
              <a:lightRig rig="threePt" dir="t"/>
            </a:scene3d>
            <a:sp3d prstMaterial="dkEdge">
              <a:bevelT/>
              <a:bevelB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scene3d>
                <a:camera prst="orthographicFront"/>
                <a:lightRig rig="threePt" dir="t"/>
              </a:scene3d>
              <a:sp3d prstMaterial="dkEdge">
                <a:bevelT/>
                <a:bevelB/>
              </a:sp3d>
            </c:spPr>
          </c:dPt>
          <c:dPt>
            <c:idx val="1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 prstMaterial="dkEdge">
                <a:bevelT/>
                <a:bevelB/>
              </a:sp3d>
            </c:spPr>
          </c:dPt>
          <c:dPt>
            <c:idx val="2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 prstMaterial="dkEdge">
                <a:bevelT/>
                <a:bevelB/>
              </a:sp3d>
            </c:spPr>
          </c:dPt>
          <c:dLbls>
            <c:delete val="1"/>
          </c:dLbls>
          <c:val>
            <c:numRef>
              <c:f>Лист1!$E$7:$E$9</c:f>
              <c:numCache>
                <c:formatCode>#,##0</c:formatCode>
                <c:ptCount val="3"/>
                <c:pt idx="0">
                  <c:v>1308.7879296599999</c:v>
                </c:pt>
                <c:pt idx="1">
                  <c:v>1138.7361800000001</c:v>
                </c:pt>
                <c:pt idx="2">
                  <c:v>1197.7361800000001</c:v>
                </c:pt>
              </c:numCache>
            </c:numRef>
          </c:val>
        </c:ser>
        <c:ser>
          <c:idx val="1"/>
          <c:order val="1"/>
          <c:spPr>
            <a:solidFill>
              <a:schemeClr val="tx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 prstMaterial="dkEdge">
              <a:bevelT/>
              <a:bevelB/>
            </a:sp3d>
          </c:spPr>
          <c:invertIfNegative val="0"/>
          <c:dLbls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  <a:latin typeface="Arial Black" panose="020B0A040201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Лист1!$F$7:$F$9</c:f>
              <c:numCache>
                <c:formatCode>#,##0</c:formatCode>
                <c:ptCount val="3"/>
                <c:pt idx="0">
                  <c:v>14124.15741966</c:v>
                </c:pt>
                <c:pt idx="1">
                  <c:v>14621.72574838</c:v>
                </c:pt>
                <c:pt idx="2">
                  <c:v>13862.07894051</c:v>
                </c:pt>
              </c:numCache>
            </c:numRef>
          </c:val>
        </c:ser>
        <c:ser>
          <c:idx val="2"/>
          <c:order val="2"/>
          <c:invertIfNegative val="0"/>
          <c:dPt>
            <c:idx val="0"/>
            <c:invertIfNegative val="0"/>
            <c:bubble3D val="0"/>
            <c:spPr>
              <a:solidFill>
                <a:srgbClr val="628C38"/>
              </a:solidFill>
              <a:scene3d>
                <a:camera prst="orthographicFront"/>
                <a:lightRig rig="threePt" dir="t"/>
              </a:scene3d>
              <a:sp3d prstMaterial="dkEdge">
                <a:bevelT/>
                <a:bevelB/>
              </a:sp3d>
            </c:spPr>
          </c:dPt>
          <c:dPt>
            <c:idx val="1"/>
            <c:invertIfNegative val="0"/>
            <c:bubble3D val="0"/>
            <c:spPr>
              <a:solidFill>
                <a:srgbClr val="628C38"/>
              </a:solidFill>
              <a:scene3d>
                <a:camera prst="orthographicFront"/>
                <a:lightRig rig="threePt" dir="t"/>
              </a:scene3d>
              <a:sp3d prstMaterial="dkEdge">
                <a:bevelT/>
                <a:bevelB/>
              </a:sp3d>
            </c:spPr>
          </c:dPt>
          <c:dPt>
            <c:idx val="2"/>
            <c:invertIfNegative val="0"/>
            <c:bubble3D val="0"/>
            <c:spPr>
              <a:solidFill>
                <a:srgbClr val="628C38"/>
              </a:solidFill>
              <a:scene3d>
                <a:camera prst="orthographicFront"/>
                <a:lightRig rig="threePt" dir="t"/>
              </a:scene3d>
              <a:sp3d prstMaterial="dkEdge">
                <a:bevelT/>
                <a:bevelB/>
              </a:sp3d>
            </c:spPr>
          </c:dPt>
          <c:dLbls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  <a:latin typeface="Arial Black" panose="020B0A040201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Лист1!$G$7:$G$9</c:f>
              <c:numCache>
                <c:formatCode>#,##0</c:formatCode>
                <c:ptCount val="3"/>
                <c:pt idx="0">
                  <c:v>13815.369489999999</c:v>
                </c:pt>
                <c:pt idx="1">
                  <c:v>14760.46192838</c:v>
                </c:pt>
                <c:pt idx="2">
                  <c:v>14059.81512051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4"/>
        <c:gapDepth val="56"/>
        <c:shape val="box"/>
        <c:axId val="64065536"/>
        <c:axId val="64067072"/>
        <c:axId val="0"/>
      </c:bar3DChart>
      <c:catAx>
        <c:axId val="64065536"/>
        <c:scaling>
          <c:orientation val="minMax"/>
        </c:scaling>
        <c:delete val="1"/>
        <c:axPos val="b"/>
        <c:majorTickMark val="out"/>
        <c:minorTickMark val="none"/>
        <c:tickLblPos val="nextTo"/>
        <c:crossAx val="64067072"/>
        <c:crosses val="autoZero"/>
        <c:auto val="1"/>
        <c:lblAlgn val="ctr"/>
        <c:lblOffset val="100"/>
        <c:noMultiLvlLbl val="0"/>
      </c:catAx>
      <c:valAx>
        <c:axId val="64067072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extTo"/>
        <c:crossAx val="6406553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'[Диаграмма 5 в Microsoft PowerPoint]Лист1'!$B$1</c:f>
              <c:strCache>
                <c:ptCount val="1"/>
                <c:pt idx="0">
                  <c:v>Упрощенная система налогообложения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 prstMaterial="dkEdge">
              <a:bevelT/>
              <a:bevelB/>
            </a:sp3d>
          </c:spPr>
          <c:invertIfNegative val="0"/>
          <c:dLbls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  <a:latin typeface="Arial Black" panose="020B0A040201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'[Диаграмма 5 в Microsoft PowerPoint]Лист1'!$A$2:$A$6</c:f>
              <c:strCache>
                <c:ptCount val="5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  <c:pt idx="3">
                  <c:v>2027 год</c:v>
                </c:pt>
                <c:pt idx="4">
                  <c:v>2028 год</c:v>
                </c:pt>
              </c:strCache>
            </c:strRef>
          </c:cat>
          <c:val>
            <c:numRef>
              <c:f>'[Диаграмма 5 в Microsoft PowerPoint]Лист1'!$B$2:$B$6</c:f>
              <c:numCache>
                <c:formatCode>#,##0</c:formatCode>
                <c:ptCount val="5"/>
                <c:pt idx="0">
                  <c:v>229</c:v>
                </c:pt>
                <c:pt idx="1">
                  <c:v>246</c:v>
                </c:pt>
                <c:pt idx="2">
                  <c:v>259.7</c:v>
                </c:pt>
                <c:pt idx="3">
                  <c:v>271.2</c:v>
                </c:pt>
                <c:pt idx="4">
                  <c:v>282.3</c:v>
                </c:pt>
              </c:numCache>
            </c:numRef>
          </c:val>
        </c:ser>
        <c:ser>
          <c:idx val="1"/>
          <c:order val="1"/>
          <c:tx>
            <c:strRef>
              <c:f>'[Диаграмма 5 в Microsoft PowerPoint]Лист1'!$C$1</c:f>
              <c:strCache>
                <c:ptCount val="1"/>
                <c:pt idx="0">
                  <c:v>Патентная система налогообложения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 prstMaterial="dkEdge">
              <a:bevelT/>
              <a:bevelB/>
            </a:sp3d>
          </c:spPr>
          <c:invertIfNegative val="0"/>
          <c:dLbls>
            <c:txPr>
              <a:bodyPr/>
              <a:lstStyle/>
              <a:p>
                <a:pPr algn="ctr">
                  <a:defRPr lang="ru-RU" sz="1400" b="1" i="0" u="none" strike="noStrike" kern="1200" baseline="0">
                    <a:solidFill>
                      <a:sysClr val="window" lastClr="FFFFFF"/>
                    </a:solidFill>
                    <a:latin typeface="Arial Black" panose="020B0A040201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'[Диаграмма 5 в Microsoft PowerPoint]Лист1'!$A$2:$A$6</c:f>
              <c:strCache>
                <c:ptCount val="5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  <c:pt idx="3">
                  <c:v>2027 год</c:v>
                </c:pt>
                <c:pt idx="4">
                  <c:v>2028 год</c:v>
                </c:pt>
              </c:strCache>
            </c:strRef>
          </c:cat>
          <c:val>
            <c:numRef>
              <c:f>'[Диаграмма 5 в Microsoft PowerPoint]Лист1'!$C$2:$C$6</c:f>
              <c:numCache>
                <c:formatCode>#,##0</c:formatCode>
                <c:ptCount val="5"/>
                <c:pt idx="0">
                  <c:v>114</c:v>
                </c:pt>
                <c:pt idx="1">
                  <c:v>179</c:v>
                </c:pt>
                <c:pt idx="2">
                  <c:v>126.3</c:v>
                </c:pt>
                <c:pt idx="3">
                  <c:v>126.3</c:v>
                </c:pt>
                <c:pt idx="4">
                  <c:v>126.3</c:v>
                </c:pt>
              </c:numCache>
            </c:numRef>
          </c:val>
        </c:ser>
        <c:ser>
          <c:idx val="2"/>
          <c:order val="2"/>
          <c:tx>
            <c:strRef>
              <c:f>'[Диаграмма 5 в Microsoft PowerPoint]Лист1'!$D$1</c:f>
              <c:strCache>
                <c:ptCount val="1"/>
                <c:pt idx="0">
                  <c:v>Единый сельскохозяйственный налог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 prstMaterial="dkEdge">
              <a:bevelT/>
              <a:bevelB/>
            </a:sp3d>
          </c:spPr>
          <c:invertIfNegative val="0"/>
          <c:dLbls>
            <c:dLbl>
              <c:idx val="0"/>
              <c:layout>
                <c:manualLayout>
                  <c:x val="9.1968755968690787E-3"/>
                  <c:y val="-1.39238914974359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6.8976566976518099E-3"/>
                  <c:y val="-2.78477829948719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2645703945694984E-2"/>
                  <c:y val="-2.32064858290599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9.1968755968690787E-3"/>
                  <c:y val="-2.32064858290599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379531339530362E-2"/>
                  <c:y val="-2.55271344119659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 algn="ctr">
                  <a:defRPr lang="ru-RU" sz="1400" b="1" i="0" u="none" strike="noStrike" kern="1200" baseline="0">
                    <a:solidFill>
                      <a:sysClr val="window" lastClr="FFFFFF"/>
                    </a:solidFill>
                    <a:latin typeface="Arial Black" panose="020B0A040201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'[Диаграмма 5 в Microsoft PowerPoint]Лист1'!$A$2:$A$6</c:f>
              <c:strCache>
                <c:ptCount val="5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  <c:pt idx="3">
                  <c:v>2027 год</c:v>
                </c:pt>
                <c:pt idx="4">
                  <c:v>2028 год</c:v>
                </c:pt>
              </c:strCache>
            </c:strRef>
          </c:cat>
          <c:val>
            <c:numRef>
              <c:f>'[Диаграмма 5 в Microsoft PowerPoint]Лист1'!$D$2:$D$6</c:f>
              <c:numCache>
                <c:formatCode>#,##0</c:formatCode>
                <c:ptCount val="5"/>
                <c:pt idx="0">
                  <c:v>1.7</c:v>
                </c:pt>
                <c:pt idx="1">
                  <c:v>17</c:v>
                </c:pt>
                <c:pt idx="2">
                  <c:v>6.6</c:v>
                </c:pt>
                <c:pt idx="3">
                  <c:v>6.7</c:v>
                </c:pt>
                <c:pt idx="4">
                  <c:v>6.7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gapDepth val="55"/>
        <c:shape val="box"/>
        <c:axId val="193889024"/>
        <c:axId val="193890560"/>
        <c:axId val="0"/>
      </c:bar3DChart>
      <c:catAx>
        <c:axId val="193889024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400" b="1">
                <a:latin typeface="Arial Black" panose="020B0A04020102020204" pitchFamily="34" charset="0"/>
              </a:defRPr>
            </a:pPr>
            <a:endParaRPr lang="ru-RU"/>
          </a:p>
        </c:txPr>
        <c:crossAx val="193890560"/>
        <c:crosses val="autoZero"/>
        <c:auto val="1"/>
        <c:lblAlgn val="ctr"/>
        <c:lblOffset val="100"/>
        <c:noMultiLvlLbl val="0"/>
      </c:catAx>
      <c:valAx>
        <c:axId val="193890560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19388902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6963175384236595"/>
          <c:y val="0.16797165081072862"/>
          <c:w val="0.18969705527992084"/>
          <c:h val="0.60338690437904563"/>
        </c:manualLayout>
      </c:layout>
      <c:overlay val="0"/>
      <c:txPr>
        <a:bodyPr/>
        <a:lstStyle/>
        <a:p>
          <a:pPr>
            <a:defRPr sz="1400" b="1">
              <a:latin typeface="Arial Black" panose="020B0A040201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'[Диаграмма 4 в Microsoft PowerPoint]Лист1'!$B$1</c:f>
              <c:strCache>
                <c:ptCount val="1"/>
                <c:pt idx="0">
                  <c:v>Земельный налог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 prstMaterial="dkEdge">
              <a:bevelT/>
              <a:bevelB/>
            </a:sp3d>
          </c:spPr>
          <c:invertIfNegative val="0"/>
          <c:dLbls>
            <c:txPr>
              <a:bodyPr/>
              <a:lstStyle/>
              <a:p>
                <a:pPr algn="ctr">
                  <a:defRPr lang="ru-RU" sz="1400" b="1" i="0" u="none" strike="noStrike" kern="1200" baseline="0">
                    <a:solidFill>
                      <a:prstClr val="white"/>
                    </a:solidFill>
                    <a:latin typeface="Arial Black" panose="020B0A040201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'[Диаграмма 4 в Microsoft PowerPoint]Лист1'!$A$2:$A$6</c:f>
              <c:strCache>
                <c:ptCount val="5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  <c:pt idx="3">
                  <c:v>2027 год</c:v>
                </c:pt>
                <c:pt idx="4">
                  <c:v>2028 год</c:v>
                </c:pt>
              </c:strCache>
            </c:strRef>
          </c:cat>
          <c:val>
            <c:numRef>
              <c:f>'[Диаграмма 4 в Microsoft PowerPoint]Лист1'!$B$2:$B$6</c:f>
              <c:numCache>
                <c:formatCode>0</c:formatCode>
                <c:ptCount val="5"/>
                <c:pt idx="0">
                  <c:v>67</c:v>
                </c:pt>
                <c:pt idx="1">
                  <c:v>65</c:v>
                </c:pt>
                <c:pt idx="2">
                  <c:v>70.900000000000006</c:v>
                </c:pt>
                <c:pt idx="3">
                  <c:v>72.900000000000006</c:v>
                </c:pt>
                <c:pt idx="4">
                  <c:v>72.900000000000006</c:v>
                </c:pt>
              </c:numCache>
            </c:numRef>
          </c:val>
        </c:ser>
        <c:ser>
          <c:idx val="1"/>
          <c:order val="1"/>
          <c:tx>
            <c:strRef>
              <c:f>'[Диаграмма 4 в Microsoft PowerPoint]Лист1'!$C$1</c:f>
              <c:strCache>
                <c:ptCount val="1"/>
                <c:pt idx="0">
                  <c:v>Транспортный налог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 prstMaterial="dkEdge">
              <a:bevelT/>
              <a:bevelB/>
            </a:sp3d>
          </c:spPr>
          <c:invertIfNegative val="0"/>
          <c:dLbls>
            <c:txPr>
              <a:bodyPr/>
              <a:lstStyle/>
              <a:p>
                <a:pPr algn="ctr">
                  <a:defRPr lang="ru-RU" sz="1400" b="1" i="0" u="none" strike="noStrike" kern="1200" baseline="0">
                    <a:solidFill>
                      <a:prstClr val="white"/>
                    </a:solidFill>
                    <a:latin typeface="Arial Black" panose="020B0A040201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'[Диаграмма 4 в Microsoft PowerPoint]Лист1'!$A$2:$A$6</c:f>
              <c:strCache>
                <c:ptCount val="5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  <c:pt idx="3">
                  <c:v>2027 год</c:v>
                </c:pt>
                <c:pt idx="4">
                  <c:v>2028 год</c:v>
                </c:pt>
              </c:strCache>
            </c:strRef>
          </c:cat>
          <c:val>
            <c:numRef>
              <c:f>'[Диаграмма 4 в Microsoft PowerPoint]Лист1'!$C$2:$C$6</c:f>
              <c:numCache>
                <c:formatCode>0</c:formatCode>
                <c:ptCount val="5"/>
                <c:pt idx="0">
                  <c:v>37</c:v>
                </c:pt>
                <c:pt idx="1">
                  <c:v>37</c:v>
                </c:pt>
                <c:pt idx="2">
                  <c:v>127.1</c:v>
                </c:pt>
                <c:pt idx="3">
                  <c:v>129.30000000000001</c:v>
                </c:pt>
                <c:pt idx="4">
                  <c:v>131.6</c:v>
                </c:pt>
              </c:numCache>
            </c:numRef>
          </c:val>
        </c:ser>
        <c:ser>
          <c:idx val="2"/>
          <c:order val="2"/>
          <c:tx>
            <c:strRef>
              <c:f>'[Диаграмма 4 в Microsoft PowerPoint]Лист1'!$D$1</c:f>
              <c:strCache>
                <c:ptCount val="1"/>
                <c:pt idx="0">
                  <c:v>Налог на имущество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 prstMaterial="dkEdge">
              <a:bevelT/>
              <a:bevelB/>
            </a:sp3d>
          </c:spPr>
          <c:invertIfNegative val="0"/>
          <c:dLbls>
            <c:txPr>
              <a:bodyPr/>
              <a:lstStyle/>
              <a:p>
                <a:pPr algn="ctr">
                  <a:defRPr lang="ru-RU" sz="1400" b="1" i="0" u="none" strike="noStrike" kern="1200" baseline="0">
                    <a:solidFill>
                      <a:prstClr val="white"/>
                    </a:solidFill>
                    <a:latin typeface="Arial Black" panose="020B0A040201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'[Диаграмма 4 в Microsoft PowerPoint]Лист1'!$A$2:$A$6</c:f>
              <c:strCache>
                <c:ptCount val="5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  <c:pt idx="3">
                  <c:v>2027 год</c:v>
                </c:pt>
                <c:pt idx="4">
                  <c:v>2028 год</c:v>
                </c:pt>
              </c:strCache>
            </c:strRef>
          </c:cat>
          <c:val>
            <c:numRef>
              <c:f>'[Диаграмма 4 в Microsoft PowerPoint]Лист1'!$D$2:$D$6</c:f>
              <c:numCache>
                <c:formatCode>0</c:formatCode>
                <c:ptCount val="5"/>
                <c:pt idx="0">
                  <c:v>174</c:v>
                </c:pt>
                <c:pt idx="1">
                  <c:v>196</c:v>
                </c:pt>
                <c:pt idx="2">
                  <c:v>193.1</c:v>
                </c:pt>
                <c:pt idx="3">
                  <c:v>205.6</c:v>
                </c:pt>
                <c:pt idx="4">
                  <c:v>208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gapDepth val="55"/>
        <c:shape val="box"/>
        <c:axId val="194014208"/>
        <c:axId val="194024192"/>
        <c:axId val="0"/>
      </c:bar3DChart>
      <c:catAx>
        <c:axId val="194014208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400" b="1">
                <a:latin typeface="Arial Black" panose="020B0A04020102020204" pitchFamily="34" charset="0"/>
              </a:defRPr>
            </a:pPr>
            <a:endParaRPr lang="ru-RU"/>
          </a:p>
        </c:txPr>
        <c:crossAx val="194024192"/>
        <c:crosses val="autoZero"/>
        <c:auto val="1"/>
        <c:lblAlgn val="ctr"/>
        <c:lblOffset val="100"/>
        <c:noMultiLvlLbl val="0"/>
      </c:catAx>
      <c:valAx>
        <c:axId val="194024192"/>
        <c:scaling>
          <c:orientation val="minMax"/>
        </c:scaling>
        <c:delete val="1"/>
        <c:axPos val="l"/>
        <c:numFmt formatCode="0" sourceLinked="1"/>
        <c:majorTickMark val="none"/>
        <c:minorTickMark val="none"/>
        <c:tickLblPos val="nextTo"/>
        <c:crossAx val="19401420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3937331762804537"/>
          <c:y val="0.2387127925956945"/>
          <c:w val="0.25473312117534225"/>
          <c:h val="0.47535726087414787"/>
        </c:manualLayout>
      </c:layout>
      <c:overlay val="0"/>
      <c:txPr>
        <a:bodyPr/>
        <a:lstStyle/>
        <a:p>
          <a:pPr>
            <a:defRPr sz="1400" b="1">
              <a:latin typeface="Arial Black" panose="020B0A040201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spPr>
            <a:scene3d>
              <a:camera prst="orthographicFront"/>
              <a:lightRig rig="threePt" dir="t"/>
            </a:scene3d>
            <a:sp3d prstMaterial="dkEdge">
              <a:bevelT/>
              <a:bevelB/>
            </a:sp3d>
          </c:spPr>
          <c:invertIfNegative val="0"/>
          <c:dLbls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  <a:latin typeface="Arial Black" panose="020B0A040201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'[Диаграмма 5 в Microsoft PowerPoint]Лист1'!$A$2:$A$6</c:f>
              <c:strCache>
                <c:ptCount val="5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  <c:pt idx="3">
                  <c:v>2027 год</c:v>
                </c:pt>
                <c:pt idx="4">
                  <c:v>2028 год</c:v>
                </c:pt>
              </c:strCache>
            </c:strRef>
          </c:cat>
          <c:val>
            <c:numRef>
              <c:f>'[Диаграмма 5 в Microsoft PowerPoint]Лист1'!$B$2:$B$6</c:f>
              <c:numCache>
                <c:formatCode>#,##0</c:formatCode>
                <c:ptCount val="5"/>
                <c:pt idx="0">
                  <c:v>88</c:v>
                </c:pt>
                <c:pt idx="1">
                  <c:v>195</c:v>
                </c:pt>
                <c:pt idx="2">
                  <c:v>202</c:v>
                </c:pt>
                <c:pt idx="3">
                  <c:v>204</c:v>
                </c:pt>
                <c:pt idx="4">
                  <c:v>206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gapDepth val="95"/>
        <c:shape val="box"/>
        <c:axId val="194471808"/>
        <c:axId val="194475136"/>
        <c:axId val="0"/>
      </c:bar3DChart>
      <c:catAx>
        <c:axId val="194471808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400" b="1">
                <a:latin typeface="Arial Black" panose="020B0A04020102020204" pitchFamily="34" charset="0"/>
              </a:defRPr>
            </a:pPr>
            <a:endParaRPr lang="ru-RU"/>
          </a:p>
        </c:txPr>
        <c:crossAx val="194475136"/>
        <c:crosses val="autoZero"/>
        <c:auto val="1"/>
        <c:lblAlgn val="ctr"/>
        <c:lblOffset val="100"/>
        <c:noMultiLvlLbl val="0"/>
      </c:catAx>
      <c:valAx>
        <c:axId val="194475136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extTo"/>
        <c:crossAx val="19447180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'[Диаграмма 6 в Microsoft PowerPoint]Лист1'!$B$1</c:f>
              <c:strCache>
                <c:ptCount val="1"/>
                <c:pt idx="0">
                  <c:v>Доходы от аренды за земельные участки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 prstMaterial="dkEdge">
              <a:bevelT/>
              <a:bevelB/>
            </a:sp3d>
          </c:spPr>
          <c:invertIfNegative val="0"/>
          <c:dLbls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  <a:latin typeface="Arial Black" panose="020B0A040201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'[Диаграмма 6 в Microsoft PowerPoint]Лист1'!$A$2:$A$6</c:f>
              <c:strCache>
                <c:ptCount val="5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  <c:pt idx="3">
                  <c:v>2027 год</c:v>
                </c:pt>
                <c:pt idx="4">
                  <c:v>2028 год</c:v>
                </c:pt>
              </c:strCache>
            </c:strRef>
          </c:cat>
          <c:val>
            <c:numRef>
              <c:f>'[Диаграмма 6 в Microsoft PowerPoint]Лист1'!$B$2:$B$6</c:f>
              <c:numCache>
                <c:formatCode>#,##0</c:formatCode>
                <c:ptCount val="5"/>
                <c:pt idx="0">
                  <c:v>414</c:v>
                </c:pt>
                <c:pt idx="1">
                  <c:v>429</c:v>
                </c:pt>
                <c:pt idx="2">
                  <c:v>439.4</c:v>
                </c:pt>
                <c:pt idx="3">
                  <c:v>457.1</c:v>
                </c:pt>
                <c:pt idx="4">
                  <c:v>475.3</c:v>
                </c:pt>
              </c:numCache>
            </c:numRef>
          </c:val>
        </c:ser>
        <c:ser>
          <c:idx val="1"/>
          <c:order val="1"/>
          <c:tx>
            <c:strRef>
              <c:f>'[Диаграмма 6 в Microsoft PowerPoint]Лист1'!$C$1</c:f>
              <c:strCache>
                <c:ptCount val="1"/>
                <c:pt idx="0">
                  <c:v>Доходы от сдачи в аренду муниципального имущества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 prstMaterial="dkEdge">
              <a:bevelT/>
              <a:bevelB/>
            </a:sp3d>
          </c:spPr>
          <c:invertIfNegative val="0"/>
          <c:dLbls>
            <c:txPr>
              <a:bodyPr/>
              <a:lstStyle/>
              <a:p>
                <a:pPr algn="ctr">
                  <a:defRPr lang="ru-RU" sz="1400" b="1" i="0" u="none" strike="noStrike" kern="1200" baseline="0">
                    <a:solidFill>
                      <a:prstClr val="white"/>
                    </a:solidFill>
                    <a:latin typeface="Arial Black" panose="020B0A040201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'[Диаграмма 6 в Microsoft PowerPoint]Лист1'!$A$2:$A$6</c:f>
              <c:strCache>
                <c:ptCount val="5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  <c:pt idx="3">
                  <c:v>2027 год</c:v>
                </c:pt>
                <c:pt idx="4">
                  <c:v>2028 год</c:v>
                </c:pt>
              </c:strCache>
            </c:strRef>
          </c:cat>
          <c:val>
            <c:numRef>
              <c:f>'[Диаграмма 6 в Microsoft PowerPoint]Лист1'!$C$2:$C$6</c:f>
              <c:numCache>
                <c:formatCode>#,##0</c:formatCode>
                <c:ptCount val="5"/>
                <c:pt idx="0">
                  <c:v>117</c:v>
                </c:pt>
                <c:pt idx="1">
                  <c:v>116</c:v>
                </c:pt>
                <c:pt idx="2">
                  <c:v>114.3</c:v>
                </c:pt>
                <c:pt idx="3">
                  <c:v>111.8</c:v>
                </c:pt>
                <c:pt idx="4">
                  <c:v>109.3</c:v>
                </c:pt>
              </c:numCache>
            </c:numRef>
          </c:val>
        </c:ser>
        <c:ser>
          <c:idx val="2"/>
          <c:order val="2"/>
          <c:tx>
            <c:strRef>
              <c:f>'[Диаграмма 6 в Microsoft PowerPoint]Лист1'!$D$1</c:f>
              <c:strCache>
                <c:ptCount val="1"/>
                <c:pt idx="0">
                  <c:v>Прочие доходы от использования имущества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 prstMaterial="dkEdge">
              <a:bevelT/>
              <a:bevelB/>
            </a:sp3d>
          </c:spPr>
          <c:invertIfNegative val="0"/>
          <c:dLbls>
            <c:txPr>
              <a:bodyPr/>
              <a:lstStyle/>
              <a:p>
                <a:pPr algn="ctr">
                  <a:defRPr lang="ru-RU" sz="1400" b="1" i="0" u="none" strike="noStrike" kern="1200" baseline="0">
                    <a:solidFill>
                      <a:prstClr val="white"/>
                    </a:solidFill>
                    <a:latin typeface="Arial Black" panose="020B0A040201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'[Диаграмма 6 в Microsoft PowerPoint]Лист1'!$A$2:$A$6</c:f>
              <c:strCache>
                <c:ptCount val="5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  <c:pt idx="3">
                  <c:v>2027 год</c:v>
                </c:pt>
                <c:pt idx="4">
                  <c:v>2028 год</c:v>
                </c:pt>
              </c:strCache>
            </c:strRef>
          </c:cat>
          <c:val>
            <c:numRef>
              <c:f>'[Диаграмма 6 в Microsoft PowerPoint]Лист1'!$D$2:$D$6</c:f>
              <c:numCache>
                <c:formatCode>#,##0</c:formatCode>
                <c:ptCount val="5"/>
                <c:pt idx="0">
                  <c:v>110</c:v>
                </c:pt>
                <c:pt idx="1">
                  <c:v>100</c:v>
                </c:pt>
                <c:pt idx="2">
                  <c:v>107.1</c:v>
                </c:pt>
                <c:pt idx="3">
                  <c:v>109.9</c:v>
                </c:pt>
                <c:pt idx="4">
                  <c:v>112.8</c:v>
                </c:pt>
              </c:numCache>
            </c:numRef>
          </c:val>
        </c:ser>
        <c:ser>
          <c:idx val="3"/>
          <c:order val="3"/>
          <c:tx>
            <c:strRef>
              <c:f>'[Диаграмма 6 в Microsoft PowerPoint]Лист1'!$E$1</c:f>
              <c:strCache>
                <c:ptCount val="1"/>
                <c:pt idx="0">
                  <c:v>Иные доходы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 prstMaterial="dkEdge">
              <a:bevelT/>
              <a:bevelB/>
            </a:sp3d>
          </c:spPr>
          <c:invertIfNegative val="0"/>
          <c:dLbls>
            <c:dLbl>
              <c:idx val="0"/>
              <c:layout>
                <c:manualLayout>
                  <c:x val="1.1188811188811189E-2"/>
                  <c:y val="-2.56718715375505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4918414918414918E-2"/>
                  <c:y val="-1.92539036531629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9.324009324009324E-3"/>
                  <c:y val="-1.92539036531629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1188811188811189E-2"/>
                  <c:y val="-1.92539036531629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1188811188811189E-2"/>
                  <c:y val="-1.92539036531629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 algn="ctr">
                  <a:defRPr lang="ru-RU" sz="1400" b="1" i="0" u="none" strike="noStrike" kern="1200" baseline="0">
                    <a:solidFill>
                      <a:prstClr val="white"/>
                    </a:solidFill>
                    <a:latin typeface="Arial Black" panose="020B0A040201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'[Диаграмма 6 в Microsoft PowerPoint]Лист1'!$A$2:$A$6</c:f>
              <c:strCache>
                <c:ptCount val="5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  <c:pt idx="3">
                  <c:v>2027 год</c:v>
                </c:pt>
                <c:pt idx="4">
                  <c:v>2028 год</c:v>
                </c:pt>
              </c:strCache>
            </c:strRef>
          </c:cat>
          <c:val>
            <c:numRef>
              <c:f>'[Диаграмма 6 в Microsoft PowerPoint]Лист1'!$E$2:$E$6</c:f>
              <c:numCache>
                <c:formatCode>#,##0</c:formatCode>
                <c:ptCount val="5"/>
                <c:pt idx="0">
                  <c:v>19.023000000000025</c:v>
                </c:pt>
                <c:pt idx="1">
                  <c:v>15.601999999999975</c:v>
                </c:pt>
                <c:pt idx="2">
                  <c:v>13</c:v>
                </c:pt>
                <c:pt idx="3">
                  <c:v>13.5</c:v>
                </c:pt>
                <c:pt idx="4">
                  <c:v>14.3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gapDepth val="55"/>
        <c:shape val="box"/>
        <c:axId val="194178432"/>
        <c:axId val="194192512"/>
        <c:axId val="0"/>
      </c:bar3DChart>
      <c:catAx>
        <c:axId val="194178432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400" b="1">
                <a:latin typeface="Arial Black" panose="020B0A04020102020204" pitchFamily="34" charset="0"/>
              </a:defRPr>
            </a:pPr>
            <a:endParaRPr lang="ru-RU"/>
          </a:p>
        </c:txPr>
        <c:crossAx val="194192512"/>
        <c:crosses val="autoZero"/>
        <c:auto val="1"/>
        <c:lblAlgn val="ctr"/>
        <c:lblOffset val="100"/>
        <c:noMultiLvlLbl val="0"/>
      </c:catAx>
      <c:valAx>
        <c:axId val="194192512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19417843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9481626382906081"/>
          <c:y val="7.7678680649213253E-2"/>
          <c:w val="0.19682904817731142"/>
          <c:h val="0.83227646159302937"/>
        </c:manualLayout>
      </c:layout>
      <c:overlay val="0"/>
      <c:txPr>
        <a:bodyPr/>
        <a:lstStyle/>
        <a:p>
          <a:pPr>
            <a:defRPr sz="1400" b="1">
              <a:latin typeface="Arial Black" panose="020B0A040201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'[Диаграмма в Microsoft PowerPoint]Лист1'!$B$1</c:f>
              <c:strCache>
                <c:ptCount val="1"/>
                <c:pt idx="0">
                  <c:v>доходы от приватизации имущества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Lbls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  <a:latin typeface="Arial Black" panose="020B0A040201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'[Диаграмма в Microsoft PowerPoint]Лист1'!$A$2:$A$6</c:f>
              <c:strCache>
                <c:ptCount val="5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  <c:pt idx="3">
                  <c:v>2027 год</c:v>
                </c:pt>
                <c:pt idx="4">
                  <c:v>2028 год</c:v>
                </c:pt>
              </c:strCache>
            </c:strRef>
          </c:cat>
          <c:val>
            <c:numRef>
              <c:f>'[Диаграмма в Microsoft PowerPoint]Лист1'!$B$2:$B$6</c:f>
              <c:numCache>
                <c:formatCode>0</c:formatCode>
                <c:ptCount val="5"/>
                <c:pt idx="0">
                  <c:v>71.472999999999999</c:v>
                </c:pt>
                <c:pt idx="1">
                  <c:v>111.93899999999999</c:v>
                </c:pt>
                <c:pt idx="2">
                  <c:v>245.494</c:v>
                </c:pt>
                <c:pt idx="3">
                  <c:v>106.66500000000001</c:v>
                </c:pt>
                <c:pt idx="4">
                  <c:v>61.792999999999999</c:v>
                </c:pt>
              </c:numCache>
            </c:numRef>
          </c:val>
        </c:ser>
        <c:ser>
          <c:idx val="1"/>
          <c:order val="1"/>
          <c:tx>
            <c:strRef>
              <c:f>'[Диаграмма в Microsoft PowerPoint]Лист1'!$C$1</c:f>
              <c:strCache>
                <c:ptCount val="1"/>
                <c:pt idx="0">
                  <c:v> продажа земельных участков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 prstMaterial="dkEdge">
              <a:bevelT/>
              <a:bevelB/>
            </a:sp3d>
          </c:spPr>
          <c:invertIfNegative val="0"/>
          <c:dLbls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  <a:latin typeface="Arial Black" panose="020B0A040201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'[Диаграмма в Microsoft PowerPoint]Лист1'!$A$2:$A$6</c:f>
              <c:strCache>
                <c:ptCount val="5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  <c:pt idx="3">
                  <c:v>2027 год</c:v>
                </c:pt>
                <c:pt idx="4">
                  <c:v>2028 год</c:v>
                </c:pt>
              </c:strCache>
            </c:strRef>
          </c:cat>
          <c:val>
            <c:numRef>
              <c:f>'[Диаграмма в Microsoft PowerPoint]Лист1'!$C$2:$C$6</c:f>
              <c:numCache>
                <c:formatCode>0</c:formatCode>
                <c:ptCount val="5"/>
                <c:pt idx="0">
                  <c:v>57.917000000000002</c:v>
                </c:pt>
                <c:pt idx="1">
                  <c:v>51.3</c:v>
                </c:pt>
                <c:pt idx="2">
                  <c:v>25.5</c:v>
                </c:pt>
                <c:pt idx="3">
                  <c:v>24.2</c:v>
                </c:pt>
                <c:pt idx="4">
                  <c:v>24.3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gapDepth val="55"/>
        <c:shape val="box"/>
        <c:axId val="194405888"/>
        <c:axId val="194407424"/>
        <c:axId val="0"/>
      </c:bar3DChart>
      <c:catAx>
        <c:axId val="194405888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400" b="1">
                <a:latin typeface="Arial Black" panose="020B0A04020102020204" pitchFamily="34" charset="0"/>
              </a:defRPr>
            </a:pPr>
            <a:endParaRPr lang="ru-RU"/>
          </a:p>
        </c:txPr>
        <c:crossAx val="194407424"/>
        <c:crosses val="autoZero"/>
        <c:auto val="1"/>
        <c:lblAlgn val="ctr"/>
        <c:lblOffset val="100"/>
        <c:noMultiLvlLbl val="0"/>
      </c:catAx>
      <c:valAx>
        <c:axId val="194407424"/>
        <c:scaling>
          <c:orientation val="minMax"/>
        </c:scaling>
        <c:delete val="1"/>
        <c:axPos val="l"/>
        <c:numFmt formatCode="0" sourceLinked="1"/>
        <c:majorTickMark val="none"/>
        <c:minorTickMark val="none"/>
        <c:tickLblPos val="nextTo"/>
        <c:crossAx val="19440588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9130716384297541"/>
          <c:y val="0.13125128164907285"/>
          <c:w val="0.22294456036423368"/>
          <c:h val="0.52878737002750797"/>
        </c:manualLayout>
      </c:layout>
      <c:overlay val="0"/>
      <c:txPr>
        <a:bodyPr/>
        <a:lstStyle/>
        <a:p>
          <a:pPr>
            <a:defRPr sz="1400" b="1">
              <a:latin typeface="Arial Black" panose="020B0A040201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6937472839685004"/>
          <c:y val="0.11343738799902639"/>
          <c:w val="0.57052278668124001"/>
          <c:h val="0.6755713557213051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2026 год</c:v>
                </c:pt>
              </c:strCache>
            </c:strRef>
          </c:tx>
          <c:spPr>
            <a:scene3d>
              <a:camera prst="orthographicFront"/>
              <a:lightRig rig="flood" dir="t"/>
            </a:scene3d>
            <a:sp3d prstMaterial="softEdge">
              <a:bevelT/>
              <a:bevelB/>
            </a:sp3d>
          </c:spPr>
          <c:dPt>
            <c:idx val="0"/>
            <c:bubble3D val="0"/>
            <c:spPr>
              <a:solidFill>
                <a:srgbClr val="1F497D">
                  <a:lumMod val="60000"/>
                  <a:lumOff val="40000"/>
                </a:srgbClr>
              </a:solidFill>
              <a:scene3d>
                <a:camera prst="orthographicFront"/>
                <a:lightRig rig="flood" dir="t"/>
              </a:scene3d>
              <a:sp3d prstMaterial="softEdge">
                <a:bevelT/>
                <a:bevelB/>
              </a:sp3d>
            </c:spPr>
          </c:dPt>
          <c:dPt>
            <c:idx val="1"/>
            <c:bubble3D val="0"/>
            <c:spPr>
              <a:solidFill>
                <a:srgbClr val="4BACC6">
                  <a:lumMod val="75000"/>
                </a:srgbClr>
              </a:solidFill>
              <a:scene3d>
                <a:camera prst="orthographicFront"/>
                <a:lightRig rig="flood" dir="t"/>
              </a:scene3d>
              <a:sp3d prstMaterial="softEdge">
                <a:bevelT/>
                <a:bevelB/>
              </a:sp3d>
            </c:spPr>
          </c:dPt>
          <c:dPt>
            <c:idx val="2"/>
            <c:bubble3D val="0"/>
            <c:spPr>
              <a:solidFill>
                <a:srgbClr val="9BBB59">
                  <a:lumMod val="75000"/>
                </a:srgbClr>
              </a:solidFill>
              <a:scene3d>
                <a:camera prst="orthographicFront"/>
                <a:lightRig rig="flood" dir="t"/>
              </a:scene3d>
              <a:sp3d prstMaterial="softEdge">
                <a:bevelT/>
                <a:bevelB/>
              </a:sp3d>
            </c:spPr>
          </c:dPt>
          <c:dPt>
            <c:idx val="3"/>
            <c:bubble3D val="0"/>
            <c:spPr>
              <a:solidFill>
                <a:srgbClr val="EEECE1">
                  <a:lumMod val="75000"/>
                </a:srgbClr>
              </a:solidFill>
              <a:scene3d>
                <a:camera prst="orthographicFront"/>
                <a:lightRig rig="flood" dir="t"/>
              </a:scene3d>
              <a:sp3d prstMaterial="softEdge">
                <a:bevelT/>
                <a:bevelB/>
              </a:sp3d>
            </c:spPr>
          </c:dPt>
          <c:dLbls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  <a:latin typeface="Arial Black" panose="020B0A040201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Иная дотация</c:v>
                </c:pt>
                <c:pt idx="1">
                  <c:v>Субсидии*</c:v>
                </c:pt>
                <c:pt idx="2">
                  <c:v>Субвенции</c:v>
                </c:pt>
              </c:strCache>
            </c:strRef>
          </c:cat>
          <c:val>
            <c:numRef>
              <c:f>Лист1!$B$2:$B$4</c:f>
              <c:numCache>
                <c:formatCode>#,##0</c:formatCode>
                <c:ptCount val="3"/>
                <c:pt idx="0">
                  <c:v>1358.2198000000001</c:v>
                </c:pt>
                <c:pt idx="1">
                  <c:v>1118.1042299999999</c:v>
                </c:pt>
                <c:pt idx="2">
                  <c:v>5922.1920399999999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6937472839685004"/>
          <c:y val="0.11343738799902639"/>
          <c:w val="0.57052278668124001"/>
          <c:h val="0.6755713557213051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2027</c:v>
                </c:pt>
              </c:strCache>
            </c:strRef>
          </c:tx>
          <c:spPr>
            <a:scene3d>
              <a:camera prst="orthographicFront"/>
              <a:lightRig rig="flood" dir="t"/>
            </a:scene3d>
            <a:sp3d prstMaterial="softEdge">
              <a:bevelT/>
              <a:bevelB/>
            </a:sp3d>
          </c:spPr>
          <c:dPt>
            <c:idx val="0"/>
            <c:bubble3D val="0"/>
            <c:spPr>
              <a:solidFill>
                <a:srgbClr val="1F497D">
                  <a:lumMod val="60000"/>
                  <a:lumOff val="40000"/>
                </a:srgbClr>
              </a:solidFill>
              <a:scene3d>
                <a:camera prst="orthographicFront"/>
                <a:lightRig rig="flood" dir="t"/>
              </a:scene3d>
              <a:sp3d prstMaterial="softEdge">
                <a:bevelT/>
                <a:bevelB/>
              </a:sp3d>
            </c:spPr>
          </c:dPt>
          <c:dPt>
            <c:idx val="1"/>
            <c:bubble3D val="0"/>
            <c:spPr>
              <a:solidFill>
                <a:srgbClr val="4BACC6">
                  <a:lumMod val="75000"/>
                </a:srgbClr>
              </a:solidFill>
              <a:scene3d>
                <a:camera prst="orthographicFront"/>
                <a:lightRig rig="flood" dir="t"/>
              </a:scene3d>
              <a:sp3d prstMaterial="softEdge">
                <a:bevelT/>
                <a:bevelB/>
              </a:sp3d>
            </c:spPr>
          </c:dPt>
          <c:dPt>
            <c:idx val="2"/>
            <c:bubble3D val="0"/>
            <c:spPr>
              <a:solidFill>
                <a:srgbClr val="9BBB59">
                  <a:lumMod val="75000"/>
                </a:srgbClr>
              </a:solidFill>
              <a:scene3d>
                <a:camera prst="orthographicFront"/>
                <a:lightRig rig="flood" dir="t"/>
              </a:scene3d>
              <a:sp3d prstMaterial="softEdge">
                <a:bevelT/>
                <a:bevelB/>
              </a:sp3d>
            </c:spPr>
          </c:dPt>
          <c:dPt>
            <c:idx val="3"/>
            <c:bubble3D val="0"/>
            <c:spPr>
              <a:solidFill>
                <a:srgbClr val="EEECE1">
                  <a:lumMod val="75000"/>
                </a:srgbClr>
              </a:solidFill>
              <a:scene3d>
                <a:camera prst="orthographicFront"/>
                <a:lightRig rig="flood" dir="t"/>
              </a:scene3d>
              <a:sp3d prstMaterial="softEdge">
                <a:bevelT/>
                <a:bevelB/>
              </a:sp3d>
            </c:spPr>
          </c:dPt>
          <c:dLbls>
            <c:dLbl>
              <c:idx val="2"/>
              <c:layout>
                <c:manualLayout>
                  <c:x val="4.2118039952443093E-2"/>
                  <c:y val="5.18733212649574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  <a:latin typeface="Arial Black" panose="020B0A040201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Иная дотация</c:v>
                </c:pt>
                <c:pt idx="1">
                  <c:v>Субсидии*</c:v>
                </c:pt>
                <c:pt idx="2">
                  <c:v>Субвенции</c:v>
                </c:pt>
              </c:strCache>
            </c:strRef>
          </c:cat>
          <c:val>
            <c:numRef>
              <c:f>Лист1!$B$2:$B$4</c:f>
              <c:numCache>
                <c:formatCode>#,##0</c:formatCode>
                <c:ptCount val="3"/>
                <c:pt idx="0">
                  <c:v>1310</c:v>
                </c:pt>
                <c:pt idx="1">
                  <c:v>1841</c:v>
                </c:pt>
                <c:pt idx="2">
                  <c:v>6177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6937472839685004"/>
          <c:y val="0.11343738799902639"/>
          <c:w val="0.57052278668124001"/>
          <c:h val="0.6755713557213051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2026 год</c:v>
                </c:pt>
              </c:strCache>
            </c:strRef>
          </c:tx>
          <c:spPr>
            <a:scene3d>
              <a:camera prst="orthographicFront"/>
              <a:lightRig rig="flood" dir="t"/>
            </a:scene3d>
            <a:sp3d prstMaterial="softEdge">
              <a:bevelT/>
              <a:bevelB/>
            </a:sp3d>
          </c:spPr>
          <c:dPt>
            <c:idx val="0"/>
            <c:bubble3D val="0"/>
            <c:spPr>
              <a:solidFill>
                <a:srgbClr val="1F497D">
                  <a:lumMod val="60000"/>
                  <a:lumOff val="40000"/>
                </a:srgbClr>
              </a:solidFill>
              <a:scene3d>
                <a:camera prst="orthographicFront"/>
                <a:lightRig rig="flood" dir="t"/>
              </a:scene3d>
              <a:sp3d prstMaterial="softEdge">
                <a:bevelT/>
                <a:bevelB/>
              </a:sp3d>
            </c:spPr>
          </c:dPt>
          <c:dPt>
            <c:idx val="1"/>
            <c:bubble3D val="0"/>
            <c:spPr>
              <a:solidFill>
                <a:srgbClr val="4BACC6">
                  <a:lumMod val="75000"/>
                </a:srgbClr>
              </a:solidFill>
              <a:scene3d>
                <a:camera prst="orthographicFront"/>
                <a:lightRig rig="flood" dir="t"/>
              </a:scene3d>
              <a:sp3d prstMaterial="softEdge">
                <a:bevelT/>
                <a:bevelB/>
              </a:sp3d>
            </c:spPr>
          </c:dPt>
          <c:dPt>
            <c:idx val="2"/>
            <c:bubble3D val="0"/>
            <c:spPr>
              <a:solidFill>
                <a:srgbClr val="9BBB59">
                  <a:lumMod val="75000"/>
                </a:srgbClr>
              </a:solidFill>
              <a:scene3d>
                <a:camera prst="orthographicFront"/>
                <a:lightRig rig="flood" dir="t"/>
              </a:scene3d>
              <a:sp3d prstMaterial="softEdge">
                <a:bevelT/>
                <a:bevelB/>
              </a:sp3d>
            </c:spPr>
          </c:dPt>
          <c:dPt>
            <c:idx val="3"/>
            <c:bubble3D val="0"/>
            <c:spPr>
              <a:solidFill>
                <a:srgbClr val="EEECE1">
                  <a:lumMod val="75000"/>
                </a:srgbClr>
              </a:solidFill>
              <a:scene3d>
                <a:camera prst="orthographicFront"/>
                <a:lightRig rig="flood" dir="t"/>
              </a:scene3d>
              <a:sp3d prstMaterial="softEdge">
                <a:bevelT/>
                <a:bevelB/>
              </a:sp3d>
            </c:spPr>
          </c:dPt>
          <c:dLbls>
            <c:dLbl>
              <c:idx val="1"/>
              <c:tx>
                <c:rich>
                  <a:bodyPr/>
                  <a:lstStyle/>
                  <a:p>
                    <a:r>
                      <a:rPr lang="en-US" smtClean="0"/>
                      <a:t>59</a:t>
                    </a:r>
                    <a:r>
                      <a:rPr lang="ru-RU" smtClean="0"/>
                      <a:t>2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  <a:latin typeface="Arial Black" panose="020B0A040201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Иная дотация</c:v>
                </c:pt>
                <c:pt idx="1">
                  <c:v>Субсидии*</c:v>
                </c:pt>
                <c:pt idx="2">
                  <c:v>Субвенции</c:v>
                </c:pt>
              </c:strCache>
            </c:strRef>
          </c:cat>
          <c:val>
            <c:numRef>
              <c:f>Лист1!$B$2:$B$4</c:f>
              <c:numCache>
                <c:formatCode>#,##0</c:formatCode>
                <c:ptCount val="3"/>
                <c:pt idx="0">
                  <c:v>1264</c:v>
                </c:pt>
                <c:pt idx="1">
                  <c:v>593</c:v>
                </c:pt>
                <c:pt idx="2">
                  <c:v>6538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6306748231170226"/>
          <c:y val="2.2069670648475488E-2"/>
          <c:w val="0.8229189059271359"/>
          <c:h val="0.67496945662773777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Лист1!$E$6</c:f>
              <c:strCache>
                <c:ptCount val="1"/>
                <c:pt idx="0">
                  <c:v>за счёт средств местного бюджета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 prstMaterial="dkEdge">
              <a:bevelT/>
              <a:bevelB/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  <a:scene3d>
                <a:camera prst="orthographicFront"/>
                <a:lightRig rig="threePt" dir="t"/>
              </a:scene3d>
              <a:sp3d prstMaterial="dkEdge">
                <a:bevelT/>
                <a:bevelB/>
              </a:sp3d>
            </c:spPr>
          </c:dPt>
          <c:dPt>
            <c:idx val="1"/>
            <c:invertIfNegative val="0"/>
            <c:bubble3D val="0"/>
            <c:spPr>
              <a:solidFill>
                <a:schemeClr val="accent3"/>
              </a:solidFill>
              <a:scene3d>
                <a:camera prst="orthographicFront"/>
                <a:lightRig rig="threePt" dir="t"/>
              </a:scene3d>
              <a:sp3d prstMaterial="dkEdge">
                <a:bevelT/>
                <a:bevelB/>
              </a:sp3d>
            </c:spPr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scene3d>
                <a:camera prst="orthographicFront"/>
                <a:lightRig rig="threePt" dir="t"/>
              </a:scene3d>
              <a:sp3d prstMaterial="dkEdge">
                <a:bevelT/>
                <a:bevelB/>
              </a:sp3d>
            </c:spPr>
          </c:dPt>
          <c:dLbls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  <a:latin typeface="Arial Black" panose="020B0A040201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Лист1!$D$7:$D$11</c:f>
              <c:strCache>
                <c:ptCount val="5"/>
                <c:pt idx="0">
                  <c:v>2024 год 
(факт)</c:v>
                </c:pt>
                <c:pt idx="1">
                  <c:v>2025 год
 (оценка)</c:v>
                </c:pt>
                <c:pt idx="2">
                  <c:v>2026 год (план)</c:v>
                </c:pt>
                <c:pt idx="3">
                  <c:v>2027 год (план)</c:v>
                </c:pt>
                <c:pt idx="4">
                  <c:v>2028 год (план)</c:v>
                </c:pt>
              </c:strCache>
            </c:strRef>
          </c:cat>
          <c:val>
            <c:numRef>
              <c:f>Лист1!$E$7:$E$11</c:f>
              <c:numCache>
                <c:formatCode>#,##0</c:formatCode>
                <c:ptCount val="5"/>
                <c:pt idx="0">
                  <c:v>5394.8959093900003</c:v>
                </c:pt>
                <c:pt idx="1">
                  <c:v>6168.9572698499996</c:v>
                </c:pt>
                <c:pt idx="2">
                  <c:v>7083.8611496599997</c:v>
                </c:pt>
                <c:pt idx="3">
                  <c:v>6603.8722983799998</c:v>
                </c:pt>
                <c:pt idx="4">
                  <c:v>6731.4807705100002</c:v>
                </c:pt>
              </c:numCache>
            </c:numRef>
          </c:val>
        </c:ser>
        <c:ser>
          <c:idx val="1"/>
          <c:order val="1"/>
          <c:tx>
            <c:strRef>
              <c:f>Лист1!$F$6</c:f>
              <c:strCache>
                <c:ptCount val="1"/>
                <c:pt idx="0">
                  <c:v>за счёт субсидий, субвенций и иных межбюджетных трансфертов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 prstMaterial="dkEdge">
              <a:bevelT/>
              <a:bevelB/>
            </a:sp3d>
          </c:spPr>
          <c:invertIfNegative val="0"/>
          <c:dLbls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  <a:latin typeface="Arial Black" panose="020B0A040201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Лист1!$D$7:$D$11</c:f>
              <c:strCache>
                <c:ptCount val="5"/>
                <c:pt idx="0">
                  <c:v>2024 год 
(факт)</c:v>
                </c:pt>
                <c:pt idx="1">
                  <c:v>2025 год
 (оценка)</c:v>
                </c:pt>
                <c:pt idx="2">
                  <c:v>2026 год (план)</c:v>
                </c:pt>
                <c:pt idx="3">
                  <c:v>2027 год (план)</c:v>
                </c:pt>
                <c:pt idx="4">
                  <c:v>2028 год (план)</c:v>
                </c:pt>
              </c:strCache>
            </c:strRef>
          </c:cat>
          <c:val>
            <c:numRef>
              <c:f>Лист1!$F$7:$F$11</c:f>
              <c:numCache>
                <c:formatCode>#,##0</c:formatCode>
                <c:ptCount val="5"/>
                <c:pt idx="0">
                  <c:v>6308.45664691</c:v>
                </c:pt>
                <c:pt idx="1">
                  <c:v>9955.6253756200003</c:v>
                </c:pt>
                <c:pt idx="2">
                  <c:v>7040.2962699999998</c:v>
                </c:pt>
                <c:pt idx="3">
                  <c:v>8017.8534499999996</c:v>
                </c:pt>
                <c:pt idx="4">
                  <c:v>7130.5981700000002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4"/>
        <c:gapDepth val="56"/>
        <c:shape val="box"/>
        <c:axId val="195025152"/>
        <c:axId val="194707456"/>
        <c:axId val="0"/>
      </c:bar3DChart>
      <c:catAx>
        <c:axId val="195025152"/>
        <c:scaling>
          <c:orientation val="minMax"/>
        </c:scaling>
        <c:delete val="1"/>
        <c:axPos val="b"/>
        <c:majorTickMark val="out"/>
        <c:minorTickMark val="none"/>
        <c:tickLblPos val="nextTo"/>
        <c:crossAx val="194707456"/>
        <c:crosses val="autoZero"/>
        <c:auto val="1"/>
        <c:lblAlgn val="ctr"/>
        <c:lblOffset val="100"/>
        <c:noMultiLvlLbl val="0"/>
      </c:catAx>
      <c:valAx>
        <c:axId val="194707456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extTo"/>
        <c:crossAx val="195025152"/>
        <c:crosses val="autoZero"/>
        <c:crossBetween val="between"/>
      </c:valAx>
    </c:plotArea>
    <c:legend>
      <c:legendPos val="l"/>
      <c:layout>
        <c:manualLayout>
          <c:xMode val="edge"/>
          <c:yMode val="edge"/>
          <c:x val="0"/>
          <c:y val="0.27862605300026289"/>
          <c:w val="0.18930728511568948"/>
          <c:h val="0.4989552191071685"/>
        </c:manualLayout>
      </c:layout>
      <c:overlay val="1"/>
      <c:txPr>
        <a:bodyPr/>
        <a:lstStyle/>
        <a:p>
          <a:pPr>
            <a:defRPr sz="1400" b="1">
              <a:latin typeface="Arial Black" panose="020B0A040201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6937472839685004"/>
          <c:y val="0.11343738799902639"/>
          <c:w val="0.57052278668124001"/>
          <c:h val="0.6755713557213051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2027 год</c:v>
                </c:pt>
              </c:strCache>
            </c:strRef>
          </c:tx>
          <c:spPr>
            <a:scene3d>
              <a:camera prst="orthographicFront"/>
              <a:lightRig rig="flood" dir="t"/>
            </a:scene3d>
            <a:sp3d prstMaterial="softEdge">
              <a:bevelT/>
              <a:bevelB/>
            </a:sp3d>
          </c:spPr>
          <c:dPt>
            <c:idx val="0"/>
            <c:bubble3D val="0"/>
            <c:spPr>
              <a:solidFill>
                <a:srgbClr val="1F497D">
                  <a:lumMod val="60000"/>
                  <a:lumOff val="40000"/>
                </a:srgbClr>
              </a:solidFill>
              <a:scene3d>
                <a:camera prst="orthographicFront"/>
                <a:lightRig rig="flood" dir="t"/>
              </a:scene3d>
              <a:sp3d prstMaterial="softEdge">
                <a:bevelT/>
                <a:bevelB/>
              </a:sp3d>
            </c:spPr>
          </c:dPt>
          <c:dPt>
            <c:idx val="1"/>
            <c:bubble3D val="0"/>
            <c:spPr>
              <a:solidFill>
                <a:srgbClr val="4BACC6">
                  <a:lumMod val="75000"/>
                </a:srgbClr>
              </a:solidFill>
              <a:scene3d>
                <a:camera prst="orthographicFront"/>
                <a:lightRig rig="flood" dir="t"/>
              </a:scene3d>
              <a:sp3d prstMaterial="softEdge">
                <a:bevelT/>
                <a:bevelB/>
              </a:sp3d>
            </c:spPr>
          </c:dPt>
          <c:dPt>
            <c:idx val="2"/>
            <c:bubble3D val="0"/>
            <c:spPr>
              <a:solidFill>
                <a:srgbClr val="9BBB59">
                  <a:lumMod val="75000"/>
                </a:srgbClr>
              </a:solidFill>
              <a:scene3d>
                <a:camera prst="orthographicFront"/>
                <a:lightRig rig="flood" dir="t"/>
              </a:scene3d>
              <a:sp3d prstMaterial="softEdge">
                <a:bevelT/>
                <a:bevelB/>
              </a:sp3d>
            </c:spPr>
          </c:dPt>
          <c:dPt>
            <c:idx val="3"/>
            <c:bubble3D val="0"/>
            <c:spPr>
              <a:solidFill>
                <a:srgbClr val="EEECE1">
                  <a:lumMod val="75000"/>
                </a:srgbClr>
              </a:solidFill>
              <a:scene3d>
                <a:camera prst="orthographicFront"/>
                <a:lightRig rig="flood" dir="t"/>
              </a:scene3d>
              <a:sp3d prstMaterial="softEdge">
                <a:bevelT/>
                <a:bevelB/>
              </a:sp3d>
            </c:spPr>
          </c:dPt>
          <c:cat>
            <c:strRef>
              <c:f>Лист1!$A$2:$A$4</c:f>
              <c:strCache>
                <c:ptCount val="3"/>
                <c:pt idx="0">
                  <c:v>Программные расходы</c:v>
                </c:pt>
                <c:pt idx="1">
                  <c:v>Непрограммные расходы</c:v>
                </c:pt>
                <c:pt idx="2">
                  <c:v>Условно утвержденные расходы</c:v>
                </c:pt>
              </c:strCache>
            </c:strRef>
          </c:cat>
          <c:val>
            <c:numRef>
              <c:f>Лист1!$B$2:$B$4</c:f>
              <c:numCache>
                <c:formatCode>#,##0</c:formatCode>
                <c:ptCount val="3"/>
                <c:pt idx="0">
                  <c:v>11992.978709569999</c:v>
                </c:pt>
                <c:pt idx="1">
                  <c:v>2452.5492878599998</c:v>
                </c:pt>
                <c:pt idx="2">
                  <c:v>276.19775095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1164315076102655E-2"/>
          <c:y val="6.7403924696352674E-2"/>
          <c:w val="0.9223975113876236"/>
          <c:h val="0.78582880041211534"/>
        </c:manualLayout>
      </c:layout>
      <c:bar3DChart>
        <c:barDir val="col"/>
        <c:grouping val="stacke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gapWidth val="46"/>
        <c:gapDepth val="70"/>
        <c:shape val="box"/>
        <c:axId val="192582784"/>
        <c:axId val="192584320"/>
        <c:axId val="0"/>
      </c:bar3DChart>
      <c:catAx>
        <c:axId val="192582784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92584320"/>
        <c:crosses val="autoZero"/>
        <c:auto val="1"/>
        <c:lblAlgn val="ctr"/>
        <c:lblOffset val="100"/>
        <c:noMultiLvlLbl val="0"/>
      </c:catAx>
      <c:valAx>
        <c:axId val="192584320"/>
        <c:scaling>
          <c:orientation val="minMax"/>
          <c:max val="5000"/>
          <c:min val="100"/>
        </c:scaling>
        <c:delete val="1"/>
        <c:axPos val="l"/>
        <c:numFmt formatCode="#,##0.0" sourceLinked="1"/>
        <c:majorTickMark val="out"/>
        <c:minorTickMark val="none"/>
        <c:tickLblPos val="nextTo"/>
        <c:crossAx val="192582784"/>
        <c:crosses val="autoZero"/>
        <c:crossBetween val="between"/>
        <c:majorUnit val="2000"/>
        <c:minorUnit val="1000"/>
      </c:valAx>
      <c:spPr>
        <a:noFill/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799"/>
      </a:pPr>
      <a:endParaRPr lang="ru-RU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6937472839685004"/>
          <c:y val="0.11343738799902639"/>
          <c:w val="0.57052278668124001"/>
          <c:h val="0.6755713557213051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2026 год</c:v>
                </c:pt>
              </c:strCache>
            </c:strRef>
          </c:tx>
          <c:spPr>
            <a:scene3d>
              <a:camera prst="orthographicFront"/>
              <a:lightRig rig="flood" dir="t"/>
            </a:scene3d>
            <a:sp3d prstMaterial="softEdge">
              <a:bevelT/>
              <a:bevelB/>
            </a:sp3d>
          </c:spPr>
          <c:dPt>
            <c:idx val="0"/>
            <c:bubble3D val="0"/>
            <c:spPr>
              <a:solidFill>
                <a:srgbClr val="1F497D">
                  <a:lumMod val="60000"/>
                  <a:lumOff val="40000"/>
                </a:srgbClr>
              </a:solidFill>
              <a:scene3d>
                <a:camera prst="orthographicFront"/>
                <a:lightRig rig="flood" dir="t"/>
              </a:scene3d>
              <a:sp3d prstMaterial="softEdge">
                <a:bevelT/>
                <a:bevelB/>
              </a:sp3d>
            </c:spPr>
          </c:dPt>
          <c:dPt>
            <c:idx val="1"/>
            <c:bubble3D val="0"/>
            <c:spPr>
              <a:solidFill>
                <a:srgbClr val="4BACC6">
                  <a:lumMod val="75000"/>
                </a:srgbClr>
              </a:solidFill>
              <a:scene3d>
                <a:camera prst="orthographicFront"/>
                <a:lightRig rig="flood" dir="t"/>
              </a:scene3d>
              <a:sp3d prstMaterial="softEdge">
                <a:bevelT/>
                <a:bevelB/>
              </a:sp3d>
            </c:spPr>
          </c:dPt>
          <c:dPt>
            <c:idx val="2"/>
            <c:bubble3D val="0"/>
            <c:spPr>
              <a:solidFill>
                <a:srgbClr val="9BBB59">
                  <a:lumMod val="75000"/>
                </a:srgbClr>
              </a:solidFill>
              <a:scene3d>
                <a:camera prst="orthographicFront"/>
                <a:lightRig rig="flood" dir="t"/>
              </a:scene3d>
              <a:sp3d prstMaterial="softEdge">
                <a:bevelT/>
                <a:bevelB/>
              </a:sp3d>
            </c:spPr>
          </c:dPt>
          <c:dPt>
            <c:idx val="3"/>
            <c:bubble3D val="0"/>
            <c:spPr>
              <a:solidFill>
                <a:srgbClr val="EEECE1">
                  <a:lumMod val="75000"/>
                </a:srgbClr>
              </a:solidFill>
              <a:scene3d>
                <a:camera prst="orthographicFront"/>
                <a:lightRig rig="flood" dir="t"/>
              </a:scene3d>
              <a:sp3d prstMaterial="softEdge">
                <a:bevelT/>
                <a:bevelB/>
              </a:sp3d>
            </c:spPr>
          </c:dPt>
          <c:dLbls>
            <c:dLbl>
              <c:idx val="0"/>
              <c:layout>
                <c:manualLayout>
                  <c:x val="-3.9593106434885922E-2"/>
                  <c:y val="1.88974878245122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300" b="1">
                    <a:solidFill>
                      <a:schemeClr val="bg1"/>
                    </a:solidFill>
                    <a:latin typeface="Arial Black" panose="020B0A040201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Программные расходы</c:v>
                </c:pt>
                <c:pt idx="1">
                  <c:v>Непрограммные расходы</c:v>
                </c:pt>
                <c:pt idx="2">
                  <c:v>Условно утвержденные расходы</c:v>
                </c:pt>
              </c:strCache>
            </c:strRef>
          </c:cat>
          <c:val>
            <c:numRef>
              <c:f>Лист1!$B$2:$B$4</c:f>
              <c:numCache>
                <c:formatCode>#,##0</c:formatCode>
                <c:ptCount val="3"/>
                <c:pt idx="0">
                  <c:v>11532.61829783</c:v>
                </c:pt>
                <c:pt idx="1">
                  <c:v>2591.5391218300001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6937472839685004"/>
          <c:y val="0.11343738799902639"/>
          <c:w val="0.57052278668124001"/>
          <c:h val="0.6755713557213051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2028 год</c:v>
                </c:pt>
              </c:strCache>
            </c:strRef>
          </c:tx>
          <c:spPr>
            <a:scene3d>
              <a:camera prst="orthographicFront"/>
              <a:lightRig rig="flood" dir="t"/>
            </a:scene3d>
            <a:sp3d prstMaterial="softEdge">
              <a:bevelT/>
              <a:bevelB/>
            </a:sp3d>
          </c:spPr>
          <c:dPt>
            <c:idx val="0"/>
            <c:bubble3D val="0"/>
            <c:spPr>
              <a:solidFill>
                <a:srgbClr val="1F497D">
                  <a:lumMod val="60000"/>
                  <a:lumOff val="40000"/>
                </a:srgbClr>
              </a:solidFill>
              <a:scene3d>
                <a:camera prst="orthographicFront"/>
                <a:lightRig rig="flood" dir="t"/>
              </a:scene3d>
              <a:sp3d prstMaterial="softEdge">
                <a:bevelT/>
                <a:bevelB/>
              </a:sp3d>
            </c:spPr>
          </c:dPt>
          <c:dPt>
            <c:idx val="1"/>
            <c:bubble3D val="0"/>
            <c:spPr>
              <a:solidFill>
                <a:srgbClr val="4BACC6">
                  <a:lumMod val="75000"/>
                </a:srgbClr>
              </a:solidFill>
              <a:scene3d>
                <a:camera prst="orthographicFront"/>
                <a:lightRig rig="flood" dir="t"/>
              </a:scene3d>
              <a:sp3d prstMaterial="softEdge">
                <a:bevelT/>
                <a:bevelB/>
              </a:sp3d>
            </c:spPr>
          </c:dPt>
          <c:dPt>
            <c:idx val="2"/>
            <c:bubble3D val="0"/>
            <c:spPr>
              <a:solidFill>
                <a:srgbClr val="9BBB59">
                  <a:lumMod val="75000"/>
                </a:srgbClr>
              </a:solidFill>
              <a:scene3d>
                <a:camera prst="orthographicFront"/>
                <a:lightRig rig="flood" dir="t"/>
              </a:scene3d>
              <a:sp3d prstMaterial="softEdge">
                <a:bevelT/>
                <a:bevelB/>
              </a:sp3d>
            </c:spPr>
          </c:dPt>
          <c:dPt>
            <c:idx val="3"/>
            <c:bubble3D val="0"/>
            <c:spPr>
              <a:solidFill>
                <a:srgbClr val="EEECE1">
                  <a:lumMod val="75000"/>
                </a:srgbClr>
              </a:solidFill>
              <a:scene3d>
                <a:camera prst="orthographicFront"/>
                <a:lightRig rig="flood" dir="t"/>
              </a:scene3d>
              <a:sp3d prstMaterial="softEdge">
                <a:bevelT/>
                <a:bevelB/>
              </a:sp3d>
            </c:spPr>
          </c:dPt>
          <c:cat>
            <c:strRef>
              <c:f>Лист1!$A$2:$A$4</c:f>
              <c:strCache>
                <c:ptCount val="3"/>
                <c:pt idx="0">
                  <c:v>Программные расходы</c:v>
                </c:pt>
                <c:pt idx="1">
                  <c:v>Непрограммные расходы</c:v>
                </c:pt>
                <c:pt idx="2">
                  <c:v>Условно утвержденные расходы</c:v>
                </c:pt>
              </c:strCache>
            </c:strRef>
          </c:cat>
          <c:val>
            <c:numRef>
              <c:f>Лист1!$B$2:$B$4</c:f>
              <c:numCache>
                <c:formatCode>#,##0</c:formatCode>
                <c:ptCount val="3"/>
                <c:pt idx="0">
                  <c:v>11086.75896535</c:v>
                </c:pt>
                <c:pt idx="1">
                  <c:v>2438.6892378399998</c:v>
                </c:pt>
                <c:pt idx="2">
                  <c:v>346.63073731999998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6937472839685004"/>
          <c:y val="0.11343738799902639"/>
          <c:w val="0.57052278668124001"/>
          <c:h val="0.6755713557213051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2025 год</c:v>
                </c:pt>
              </c:strCache>
            </c:strRef>
          </c:tx>
          <c:spPr>
            <a:scene3d>
              <a:camera prst="orthographicFront"/>
              <a:lightRig rig="flood" dir="t"/>
            </a:scene3d>
            <a:sp3d prstMaterial="softEdge">
              <a:bevelT/>
              <a:bevelB/>
            </a:sp3d>
          </c:spPr>
          <c:dPt>
            <c:idx val="0"/>
            <c:bubble3D val="0"/>
            <c:spPr>
              <a:solidFill>
                <a:srgbClr val="1F497D">
                  <a:lumMod val="60000"/>
                  <a:lumOff val="40000"/>
                </a:srgbClr>
              </a:solidFill>
              <a:scene3d>
                <a:camera prst="orthographicFront"/>
                <a:lightRig rig="flood" dir="t"/>
              </a:scene3d>
              <a:sp3d prstMaterial="softEdge">
                <a:bevelT/>
                <a:bevelB/>
              </a:sp3d>
            </c:spPr>
          </c:dPt>
          <c:dPt>
            <c:idx val="1"/>
            <c:bubble3D val="0"/>
            <c:spPr>
              <a:solidFill>
                <a:srgbClr val="4BACC6">
                  <a:lumMod val="75000"/>
                </a:srgbClr>
              </a:solidFill>
              <a:scene3d>
                <a:camera prst="orthographicFront"/>
                <a:lightRig rig="flood" dir="t"/>
              </a:scene3d>
              <a:sp3d prstMaterial="softEdge">
                <a:bevelT/>
                <a:bevelB/>
              </a:sp3d>
            </c:spPr>
          </c:dPt>
          <c:dPt>
            <c:idx val="2"/>
            <c:bubble3D val="0"/>
            <c:spPr>
              <a:solidFill>
                <a:srgbClr val="9BBB59">
                  <a:lumMod val="75000"/>
                </a:srgbClr>
              </a:solidFill>
              <a:scene3d>
                <a:camera prst="orthographicFront"/>
                <a:lightRig rig="flood" dir="t"/>
              </a:scene3d>
              <a:sp3d prstMaterial="softEdge">
                <a:bevelT/>
                <a:bevelB/>
              </a:sp3d>
            </c:spPr>
          </c:dPt>
          <c:dPt>
            <c:idx val="3"/>
            <c:bubble3D val="0"/>
            <c:spPr>
              <a:solidFill>
                <a:srgbClr val="EEECE1">
                  <a:lumMod val="75000"/>
                </a:srgbClr>
              </a:solidFill>
              <a:scene3d>
                <a:camera prst="orthographicFront"/>
                <a:lightRig rig="flood" dir="t"/>
              </a:scene3d>
              <a:sp3d prstMaterial="softEdge">
                <a:bevelT/>
                <a:bevelB/>
              </a:sp3d>
            </c:spPr>
          </c:dPt>
          <c:dLbls>
            <c:dLbl>
              <c:idx val="0"/>
              <c:layout>
                <c:manualLayout>
                  <c:x val="-2.8794986498098852E-2"/>
                  <c:y val="9.44874391225613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300" b="1">
                    <a:solidFill>
                      <a:schemeClr val="bg1"/>
                    </a:solidFill>
                    <a:latin typeface="Arial Black" panose="020B0A040201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Программные расходы</c:v>
                </c:pt>
                <c:pt idx="1">
                  <c:v>Непрограммные расходы</c:v>
                </c:pt>
                <c:pt idx="2">
                  <c:v>Условно утвержденные расходы</c:v>
                </c:pt>
              </c:strCache>
            </c:strRef>
          </c:cat>
          <c:val>
            <c:numRef>
              <c:f>Лист1!$B$2:$B$4</c:f>
              <c:numCache>
                <c:formatCode>#,##0</c:formatCode>
                <c:ptCount val="3"/>
                <c:pt idx="0">
                  <c:v>13522.45656776</c:v>
                </c:pt>
                <c:pt idx="1">
                  <c:v>2602.1260777100001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6937472839685004"/>
          <c:y val="0.11343738799902639"/>
          <c:w val="0.57052278668124001"/>
          <c:h val="0.6755713557213051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2024 год</c:v>
                </c:pt>
              </c:strCache>
            </c:strRef>
          </c:tx>
          <c:spPr>
            <a:scene3d>
              <a:camera prst="orthographicFront"/>
              <a:lightRig rig="flood" dir="t"/>
            </a:scene3d>
            <a:sp3d prstMaterial="softEdge">
              <a:bevelT/>
              <a:bevelB/>
            </a:sp3d>
          </c:spPr>
          <c:dPt>
            <c:idx val="0"/>
            <c:bubble3D val="0"/>
            <c:spPr>
              <a:solidFill>
                <a:srgbClr val="1F497D">
                  <a:lumMod val="60000"/>
                  <a:lumOff val="40000"/>
                </a:srgbClr>
              </a:solidFill>
              <a:scene3d>
                <a:camera prst="orthographicFront"/>
                <a:lightRig rig="flood" dir="t"/>
              </a:scene3d>
              <a:sp3d prstMaterial="softEdge">
                <a:bevelT/>
                <a:bevelB/>
              </a:sp3d>
            </c:spPr>
          </c:dPt>
          <c:dPt>
            <c:idx val="1"/>
            <c:bubble3D val="0"/>
            <c:spPr>
              <a:solidFill>
                <a:srgbClr val="4BACC6">
                  <a:lumMod val="75000"/>
                </a:srgbClr>
              </a:solidFill>
              <a:scene3d>
                <a:camera prst="orthographicFront"/>
                <a:lightRig rig="flood" dir="t"/>
              </a:scene3d>
              <a:sp3d prstMaterial="softEdge">
                <a:bevelT/>
                <a:bevelB/>
              </a:sp3d>
            </c:spPr>
          </c:dPt>
          <c:dPt>
            <c:idx val="2"/>
            <c:bubble3D val="0"/>
            <c:spPr>
              <a:solidFill>
                <a:srgbClr val="9BBB59">
                  <a:lumMod val="75000"/>
                </a:srgbClr>
              </a:solidFill>
              <a:scene3d>
                <a:camera prst="orthographicFront"/>
                <a:lightRig rig="flood" dir="t"/>
              </a:scene3d>
              <a:sp3d prstMaterial="softEdge">
                <a:bevelT/>
                <a:bevelB/>
              </a:sp3d>
            </c:spPr>
          </c:dPt>
          <c:dPt>
            <c:idx val="3"/>
            <c:bubble3D val="0"/>
            <c:spPr>
              <a:solidFill>
                <a:srgbClr val="EEECE1">
                  <a:lumMod val="75000"/>
                </a:srgbClr>
              </a:solidFill>
              <a:scene3d>
                <a:camera prst="orthographicFront"/>
                <a:lightRig rig="flood" dir="t"/>
              </a:scene3d>
              <a:sp3d prstMaterial="softEdge">
                <a:bevelT/>
                <a:bevelB/>
              </a:sp3d>
            </c:spPr>
          </c:dPt>
          <c:dLbls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  <a:latin typeface="Arial Black" panose="020B0A040201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Программные расходы</c:v>
                </c:pt>
                <c:pt idx="1">
                  <c:v>Непрограммные расходы</c:v>
                </c:pt>
                <c:pt idx="2">
                  <c:v>Условно утвержденные расходы</c:v>
                </c:pt>
              </c:strCache>
            </c:strRef>
          </c:cat>
          <c:val>
            <c:numRef>
              <c:f>Лист1!$B$2:$B$4</c:f>
              <c:numCache>
                <c:formatCode>#,##0</c:formatCode>
                <c:ptCount val="3"/>
                <c:pt idx="0">
                  <c:v>9660.5615304500006</c:v>
                </c:pt>
                <c:pt idx="1">
                  <c:v>2041.7910258500001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6937472839685004"/>
          <c:y val="0.11343738799902639"/>
          <c:w val="0.57052278668124001"/>
          <c:h val="0.6755713557213051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2027 год</c:v>
                </c:pt>
              </c:strCache>
            </c:strRef>
          </c:tx>
          <c:dPt>
            <c:idx val="0"/>
            <c:bubble3D val="0"/>
            <c:spPr>
              <a:scene3d>
                <a:camera prst="orthographicFront"/>
                <a:lightRig rig="threePt" dir="t"/>
              </a:scene3d>
              <a:sp3d prstMaterial="dkEdge">
                <a:bevelT/>
                <a:bevelB/>
              </a:sp3d>
            </c:spPr>
          </c:dPt>
          <c:dPt>
            <c:idx val="1"/>
            <c:bubble3D val="0"/>
            <c:spPr>
              <a:scene3d>
                <a:camera prst="orthographicFront"/>
                <a:lightRig rig="threePt" dir="t"/>
              </a:scene3d>
              <a:sp3d prstMaterial="dkEdge">
                <a:bevelT/>
                <a:bevelB/>
              </a:sp3d>
            </c:spPr>
          </c:dPt>
          <c:dPt>
            <c:idx val="2"/>
            <c:bubble3D val="0"/>
            <c:spPr>
              <a:scene3d>
                <a:camera prst="orthographicFront"/>
                <a:lightRig rig="threePt" dir="t"/>
              </a:scene3d>
              <a:sp3d prstMaterial="dkEdge">
                <a:bevelT/>
                <a:bevelB/>
              </a:sp3d>
            </c:spPr>
          </c:dPt>
          <c:dPt>
            <c:idx val="3"/>
            <c:bubble3D val="0"/>
            <c:spPr>
              <a:scene3d>
                <a:camera prst="orthographicFront"/>
                <a:lightRig rig="threePt" dir="t"/>
              </a:scene3d>
              <a:sp3d prstMaterial="dkEdge">
                <a:bevelT/>
                <a:bevelB/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scene3d>
                <a:camera prst="orthographicFront"/>
                <a:lightRig rig="threePt" dir="t"/>
              </a:scene3d>
              <a:sp3d prstMaterial="dkEdge">
                <a:bevelT/>
                <a:bevelB/>
              </a:sp3d>
            </c:spPr>
          </c:dPt>
          <c:dPt>
            <c:idx val="5"/>
            <c:bubble3D val="0"/>
            <c:spPr>
              <a:scene3d>
                <a:camera prst="orthographicFront"/>
                <a:lightRig rig="threePt" dir="t"/>
              </a:scene3d>
              <a:sp3d prstMaterial="dkEdge">
                <a:bevelT/>
                <a:bevelB/>
              </a:sp3d>
            </c:spPr>
          </c:dPt>
          <c:dPt>
            <c:idx val="6"/>
            <c:bubble3D val="0"/>
            <c:spPr>
              <a:scene3d>
                <a:camera prst="orthographicFront"/>
                <a:lightRig rig="threePt" dir="t"/>
              </a:scene3d>
              <a:sp3d prstMaterial="dkEdge">
                <a:bevelT/>
                <a:bevelB/>
              </a:sp3d>
            </c:spPr>
          </c:dPt>
          <c:dPt>
            <c:idx val="7"/>
            <c:bubble3D val="0"/>
            <c:spPr>
              <a:scene3d>
                <a:camera prst="orthographicFront"/>
                <a:lightRig rig="threePt" dir="t"/>
              </a:scene3d>
              <a:sp3d prstMaterial="dkEdge">
                <a:bevelT/>
                <a:bevelB/>
              </a:sp3d>
            </c:spPr>
          </c:dPt>
          <c:cat>
            <c:strRef>
              <c:f>Лист1!$A$2:$A$11</c:f>
              <c:strCache>
                <c:ptCount val="10"/>
                <c:pt idx="0">
                  <c:v>Общегосударственные расходы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Образование</c:v>
                </c:pt>
                <c:pt idx="5">
                  <c:v>Культура, кинематография</c:v>
                </c:pt>
                <c:pt idx="6">
                  <c:v>Социальная политика</c:v>
                </c:pt>
                <c:pt idx="7">
                  <c:v>Физическая культура и спорт</c:v>
                </c:pt>
                <c:pt idx="8">
                  <c:v>Средства массовой информации</c:v>
                </c:pt>
                <c:pt idx="9">
                  <c:v>Обслуживание государственного (муниципального) долга</c:v>
                </c:pt>
              </c:strCache>
            </c:strRef>
          </c:cat>
          <c:val>
            <c:numRef>
              <c:f>Лист1!$B$2:$B$11</c:f>
              <c:numCache>
                <c:formatCode>#,##0</c:formatCode>
                <c:ptCount val="10"/>
                <c:pt idx="0">
                  <c:v>1203.7</c:v>
                </c:pt>
                <c:pt idx="1">
                  <c:v>137.69999999999999</c:v>
                </c:pt>
                <c:pt idx="2">
                  <c:v>817.2</c:v>
                </c:pt>
                <c:pt idx="3">
                  <c:v>588.5</c:v>
                </c:pt>
                <c:pt idx="4">
                  <c:v>10247.200000000001</c:v>
                </c:pt>
                <c:pt idx="5">
                  <c:v>638.70000000000005</c:v>
                </c:pt>
                <c:pt idx="6">
                  <c:v>328.6</c:v>
                </c:pt>
                <c:pt idx="7">
                  <c:v>456.3</c:v>
                </c:pt>
                <c:pt idx="8">
                  <c:v>13.1</c:v>
                </c:pt>
                <c:pt idx="9">
                  <c:v>14.5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6937472839685004"/>
          <c:y val="0.11343738799902639"/>
          <c:w val="0.57052278668124001"/>
          <c:h val="0.6755713557213051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2026 год</c:v>
                </c:pt>
              </c:strCache>
            </c:strRef>
          </c:tx>
          <c:dPt>
            <c:idx val="0"/>
            <c:bubble3D val="0"/>
            <c:spPr>
              <a:scene3d>
                <a:camera prst="orthographicFront"/>
                <a:lightRig rig="threePt" dir="t"/>
              </a:scene3d>
              <a:sp3d prstMaterial="dkEdge">
                <a:bevelT/>
                <a:bevelB/>
              </a:sp3d>
            </c:spPr>
          </c:dPt>
          <c:dPt>
            <c:idx val="1"/>
            <c:bubble3D val="0"/>
            <c:spPr>
              <a:scene3d>
                <a:camera prst="orthographicFront"/>
                <a:lightRig rig="threePt" dir="t"/>
              </a:scene3d>
              <a:sp3d prstMaterial="dkEdge">
                <a:bevelT/>
                <a:bevelB/>
              </a:sp3d>
            </c:spPr>
          </c:dPt>
          <c:dPt>
            <c:idx val="2"/>
            <c:bubble3D val="0"/>
            <c:spPr>
              <a:scene3d>
                <a:camera prst="orthographicFront"/>
                <a:lightRig rig="threePt" dir="t"/>
              </a:scene3d>
              <a:sp3d prstMaterial="dkEdge">
                <a:bevelT/>
                <a:bevelB/>
              </a:sp3d>
            </c:spPr>
          </c:dPt>
          <c:dPt>
            <c:idx val="3"/>
            <c:bubble3D val="0"/>
            <c:spPr>
              <a:scene3d>
                <a:camera prst="orthographicFront"/>
                <a:lightRig rig="threePt" dir="t"/>
              </a:scene3d>
              <a:sp3d prstMaterial="dkEdge">
                <a:bevelT/>
                <a:bevelB/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scene3d>
                <a:camera prst="orthographicFront"/>
                <a:lightRig rig="threePt" dir="t"/>
              </a:scene3d>
              <a:sp3d prstMaterial="dkEdge">
                <a:bevelT/>
                <a:bevelB/>
              </a:sp3d>
            </c:spPr>
          </c:dPt>
          <c:dPt>
            <c:idx val="5"/>
            <c:bubble3D val="0"/>
            <c:spPr>
              <a:scene3d>
                <a:camera prst="orthographicFront"/>
                <a:lightRig rig="threePt" dir="t"/>
              </a:scene3d>
              <a:sp3d prstMaterial="dkEdge">
                <a:bevelT/>
                <a:bevelB/>
              </a:sp3d>
            </c:spPr>
          </c:dPt>
          <c:dPt>
            <c:idx val="6"/>
            <c:bubble3D val="0"/>
            <c:spPr>
              <a:scene3d>
                <a:camera prst="orthographicFront"/>
                <a:lightRig rig="threePt" dir="t"/>
              </a:scene3d>
              <a:sp3d prstMaterial="dkEdge">
                <a:bevelT/>
                <a:bevelB/>
              </a:sp3d>
            </c:spPr>
          </c:dPt>
          <c:dPt>
            <c:idx val="7"/>
            <c:bubble3D val="0"/>
            <c:spPr>
              <a:scene3d>
                <a:camera prst="orthographicFront"/>
                <a:lightRig rig="threePt" dir="t"/>
              </a:scene3d>
              <a:sp3d prstMaterial="dkEdge">
                <a:bevelT/>
                <a:bevelB/>
              </a:sp3d>
            </c:spPr>
          </c:dPt>
          <c:cat>
            <c:strRef>
              <c:f>Лист1!$A$2:$A$11</c:f>
              <c:strCache>
                <c:ptCount val="10"/>
                <c:pt idx="0">
                  <c:v>Общегосударственные расходы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Образование</c:v>
                </c:pt>
                <c:pt idx="5">
                  <c:v>Культура, кинематография</c:v>
                </c:pt>
                <c:pt idx="6">
                  <c:v>Социальная политика</c:v>
                </c:pt>
                <c:pt idx="7">
                  <c:v>Физическая культура и спорт</c:v>
                </c:pt>
                <c:pt idx="8">
                  <c:v>Средства массовой информации</c:v>
                </c:pt>
                <c:pt idx="9">
                  <c:v>Обслуживание государственного (муниципального) долга</c:v>
                </c:pt>
              </c:strCache>
            </c:strRef>
          </c:cat>
          <c:val>
            <c:numRef>
              <c:f>Лист1!$B$2:$B$11</c:f>
              <c:numCache>
                <c:formatCode>#,##0</c:formatCode>
                <c:ptCount val="10"/>
                <c:pt idx="0">
                  <c:v>1361.7</c:v>
                </c:pt>
                <c:pt idx="1">
                  <c:v>149.6</c:v>
                </c:pt>
                <c:pt idx="2">
                  <c:v>863.8</c:v>
                </c:pt>
                <c:pt idx="3">
                  <c:v>732.9</c:v>
                </c:pt>
                <c:pt idx="4">
                  <c:v>9536.2999999999993</c:v>
                </c:pt>
                <c:pt idx="5">
                  <c:v>665</c:v>
                </c:pt>
                <c:pt idx="6">
                  <c:v>310.60000000000002</c:v>
                </c:pt>
                <c:pt idx="7">
                  <c:v>486.5</c:v>
                </c:pt>
                <c:pt idx="8">
                  <c:v>6.2</c:v>
                </c:pt>
                <c:pt idx="9">
                  <c:v>11.6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6937472839685004"/>
          <c:y val="0.11343738799902639"/>
          <c:w val="0.57052278668124001"/>
          <c:h val="0.6755713557213051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2028 год</c:v>
                </c:pt>
              </c:strCache>
            </c:strRef>
          </c:tx>
          <c:dPt>
            <c:idx val="0"/>
            <c:bubble3D val="0"/>
            <c:spPr>
              <a:scene3d>
                <a:camera prst="orthographicFront"/>
                <a:lightRig rig="threePt" dir="t"/>
              </a:scene3d>
              <a:sp3d prstMaterial="dkEdge">
                <a:bevelT/>
                <a:bevelB/>
              </a:sp3d>
            </c:spPr>
          </c:dPt>
          <c:dPt>
            <c:idx val="1"/>
            <c:bubble3D val="0"/>
            <c:spPr>
              <a:scene3d>
                <a:camera prst="orthographicFront"/>
                <a:lightRig rig="threePt" dir="t"/>
              </a:scene3d>
              <a:sp3d prstMaterial="dkEdge">
                <a:bevelT/>
                <a:bevelB/>
              </a:sp3d>
            </c:spPr>
          </c:dPt>
          <c:dPt>
            <c:idx val="2"/>
            <c:bubble3D val="0"/>
            <c:spPr>
              <a:scene3d>
                <a:camera prst="orthographicFront"/>
                <a:lightRig rig="threePt" dir="t"/>
              </a:scene3d>
              <a:sp3d prstMaterial="dkEdge">
                <a:bevelT/>
                <a:bevelB/>
              </a:sp3d>
            </c:spPr>
          </c:dPt>
          <c:dPt>
            <c:idx val="3"/>
            <c:bubble3D val="0"/>
            <c:spPr>
              <a:scene3d>
                <a:camera prst="orthographicFront"/>
                <a:lightRig rig="threePt" dir="t"/>
              </a:scene3d>
              <a:sp3d prstMaterial="dkEdge">
                <a:bevelT/>
                <a:bevelB/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scene3d>
                <a:camera prst="orthographicFront"/>
                <a:lightRig rig="threePt" dir="t"/>
              </a:scene3d>
              <a:sp3d prstMaterial="dkEdge">
                <a:bevelT/>
                <a:bevelB/>
              </a:sp3d>
            </c:spPr>
          </c:dPt>
          <c:dPt>
            <c:idx val="5"/>
            <c:bubble3D val="0"/>
            <c:spPr>
              <a:scene3d>
                <a:camera prst="orthographicFront"/>
                <a:lightRig rig="threePt" dir="t"/>
              </a:scene3d>
              <a:sp3d prstMaterial="dkEdge">
                <a:bevelT/>
                <a:bevelB/>
              </a:sp3d>
            </c:spPr>
          </c:dPt>
          <c:dPt>
            <c:idx val="6"/>
            <c:bubble3D val="0"/>
            <c:spPr>
              <a:scene3d>
                <a:camera prst="orthographicFront"/>
                <a:lightRig rig="threePt" dir="t"/>
              </a:scene3d>
              <a:sp3d prstMaterial="dkEdge">
                <a:bevelT/>
                <a:bevelB/>
              </a:sp3d>
            </c:spPr>
          </c:dPt>
          <c:dPt>
            <c:idx val="7"/>
            <c:bubble3D val="0"/>
            <c:spPr>
              <a:scene3d>
                <a:camera prst="orthographicFront"/>
                <a:lightRig rig="threePt" dir="t"/>
              </a:scene3d>
              <a:sp3d prstMaterial="dkEdge">
                <a:bevelT/>
                <a:bevelB/>
              </a:sp3d>
            </c:spPr>
          </c:dPt>
          <c:cat>
            <c:strRef>
              <c:f>Лист1!$A$2:$A$11</c:f>
              <c:strCache>
                <c:ptCount val="10"/>
                <c:pt idx="0">
                  <c:v>Общегосударственные расходы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Образование</c:v>
                </c:pt>
                <c:pt idx="5">
                  <c:v>Культура, кинематография</c:v>
                </c:pt>
                <c:pt idx="6">
                  <c:v>Социальная политика</c:v>
                </c:pt>
                <c:pt idx="7">
                  <c:v>Физическая культура и спорт</c:v>
                </c:pt>
                <c:pt idx="8">
                  <c:v>Средства массовой информации</c:v>
                </c:pt>
                <c:pt idx="9">
                  <c:v>Обслуживание государственного (муниципального) долга</c:v>
                </c:pt>
              </c:strCache>
            </c:strRef>
          </c:cat>
          <c:val>
            <c:numRef>
              <c:f>Лист1!$B$2:$B$11</c:f>
              <c:numCache>
                <c:formatCode>#,##0</c:formatCode>
                <c:ptCount val="10"/>
                <c:pt idx="0">
                  <c:v>1183.3</c:v>
                </c:pt>
                <c:pt idx="1">
                  <c:v>136.69999999999999</c:v>
                </c:pt>
                <c:pt idx="2">
                  <c:v>805.5</c:v>
                </c:pt>
                <c:pt idx="3">
                  <c:v>531.29999999999995</c:v>
                </c:pt>
                <c:pt idx="4">
                  <c:v>9396.2000000000007</c:v>
                </c:pt>
                <c:pt idx="5">
                  <c:v>644.79999999999995</c:v>
                </c:pt>
                <c:pt idx="6">
                  <c:v>332</c:v>
                </c:pt>
                <c:pt idx="7">
                  <c:v>477.2</c:v>
                </c:pt>
                <c:pt idx="8">
                  <c:v>13.4</c:v>
                </c:pt>
                <c:pt idx="9">
                  <c:v>5.0999999999999996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6937472839685004"/>
          <c:y val="0.11343738799902639"/>
          <c:w val="0.57052278668124001"/>
          <c:h val="0.6755713557213051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2025 год</c:v>
                </c:pt>
              </c:strCache>
            </c:strRef>
          </c:tx>
          <c:dPt>
            <c:idx val="0"/>
            <c:bubble3D val="0"/>
            <c:spPr>
              <a:scene3d>
                <a:camera prst="orthographicFront"/>
                <a:lightRig rig="threePt" dir="t"/>
              </a:scene3d>
              <a:sp3d prstMaterial="dkEdge">
                <a:bevelT/>
                <a:bevelB/>
              </a:sp3d>
            </c:spPr>
          </c:dPt>
          <c:dPt>
            <c:idx val="1"/>
            <c:bubble3D val="0"/>
            <c:spPr>
              <a:scene3d>
                <a:camera prst="orthographicFront"/>
                <a:lightRig rig="threePt" dir="t"/>
              </a:scene3d>
              <a:sp3d prstMaterial="dkEdge">
                <a:bevelT/>
                <a:bevelB/>
              </a:sp3d>
            </c:spPr>
          </c:dPt>
          <c:dPt>
            <c:idx val="2"/>
            <c:bubble3D val="0"/>
            <c:spPr>
              <a:scene3d>
                <a:camera prst="orthographicFront"/>
                <a:lightRig rig="threePt" dir="t"/>
              </a:scene3d>
              <a:sp3d prstMaterial="dkEdge">
                <a:bevelT/>
                <a:bevelB/>
              </a:sp3d>
            </c:spPr>
          </c:dPt>
          <c:dPt>
            <c:idx val="3"/>
            <c:bubble3D val="0"/>
            <c:spPr>
              <a:scene3d>
                <a:camera prst="orthographicFront"/>
                <a:lightRig rig="threePt" dir="t"/>
              </a:scene3d>
              <a:sp3d prstMaterial="dkEdge">
                <a:bevelT/>
                <a:bevelB/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scene3d>
                <a:camera prst="orthographicFront"/>
                <a:lightRig rig="threePt" dir="t"/>
              </a:scene3d>
              <a:sp3d prstMaterial="dkEdge">
                <a:bevelT/>
                <a:bevelB/>
              </a:sp3d>
            </c:spPr>
          </c:dPt>
          <c:dPt>
            <c:idx val="5"/>
            <c:bubble3D val="0"/>
            <c:spPr>
              <a:scene3d>
                <a:camera prst="orthographicFront"/>
                <a:lightRig rig="threePt" dir="t"/>
              </a:scene3d>
              <a:sp3d prstMaterial="dkEdge">
                <a:bevelT/>
                <a:bevelB/>
              </a:sp3d>
            </c:spPr>
          </c:dPt>
          <c:dPt>
            <c:idx val="6"/>
            <c:bubble3D val="0"/>
            <c:spPr>
              <a:scene3d>
                <a:camera prst="orthographicFront"/>
                <a:lightRig rig="threePt" dir="t"/>
              </a:scene3d>
              <a:sp3d prstMaterial="dkEdge">
                <a:bevelT/>
                <a:bevelB/>
              </a:sp3d>
            </c:spPr>
          </c:dPt>
          <c:dPt>
            <c:idx val="7"/>
            <c:bubble3D val="0"/>
            <c:spPr>
              <a:scene3d>
                <a:camera prst="orthographicFront"/>
                <a:lightRig rig="threePt" dir="t"/>
              </a:scene3d>
              <a:sp3d prstMaterial="dkEdge">
                <a:bevelT/>
                <a:bevelB/>
              </a:sp3d>
            </c:spPr>
          </c:dPt>
          <c:cat>
            <c:strRef>
              <c:f>Лист1!$A$2:$A$11</c:f>
              <c:strCache>
                <c:ptCount val="10"/>
                <c:pt idx="0">
                  <c:v>Общегосударственные расходы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Образование</c:v>
                </c:pt>
                <c:pt idx="5">
                  <c:v>Культура, кинематография</c:v>
                </c:pt>
                <c:pt idx="6">
                  <c:v>Социальная политика</c:v>
                </c:pt>
                <c:pt idx="7">
                  <c:v>Физическая культура и спорт</c:v>
                </c:pt>
                <c:pt idx="8">
                  <c:v>Средства массовой информации</c:v>
                </c:pt>
                <c:pt idx="9">
                  <c:v>Обслуживание государственного (муниципального) долга</c:v>
                </c:pt>
              </c:strCache>
            </c:strRef>
          </c:cat>
          <c:val>
            <c:numRef>
              <c:f>Лист1!$B$2:$B$11</c:f>
              <c:numCache>
                <c:formatCode>#,##0</c:formatCode>
                <c:ptCount val="10"/>
                <c:pt idx="0">
                  <c:v>1102.5</c:v>
                </c:pt>
                <c:pt idx="1">
                  <c:v>123.4</c:v>
                </c:pt>
                <c:pt idx="2">
                  <c:v>1005.8</c:v>
                </c:pt>
                <c:pt idx="3">
                  <c:v>2403.1</c:v>
                </c:pt>
                <c:pt idx="4">
                  <c:v>9366.6</c:v>
                </c:pt>
                <c:pt idx="5">
                  <c:v>563.5</c:v>
                </c:pt>
                <c:pt idx="6">
                  <c:v>446</c:v>
                </c:pt>
                <c:pt idx="7">
                  <c:v>1108.2</c:v>
                </c:pt>
                <c:pt idx="8">
                  <c:v>4.8</c:v>
                </c:pt>
                <c:pt idx="9">
                  <c:v>0.7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6937472839685004"/>
          <c:y val="0.11343738799902639"/>
          <c:w val="0.57052278668124001"/>
          <c:h val="0.6755713557213051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2024 год</c:v>
                </c:pt>
              </c:strCache>
            </c:strRef>
          </c:tx>
          <c:dPt>
            <c:idx val="0"/>
            <c:bubble3D val="0"/>
            <c:spPr>
              <a:scene3d>
                <a:camera prst="orthographicFront"/>
                <a:lightRig rig="threePt" dir="t"/>
              </a:scene3d>
              <a:sp3d prstMaterial="dkEdge">
                <a:bevelT/>
                <a:bevelB/>
              </a:sp3d>
            </c:spPr>
          </c:dPt>
          <c:dPt>
            <c:idx val="1"/>
            <c:bubble3D val="0"/>
            <c:spPr>
              <a:scene3d>
                <a:camera prst="orthographicFront"/>
                <a:lightRig rig="threePt" dir="t"/>
              </a:scene3d>
              <a:sp3d prstMaterial="dkEdge">
                <a:bevelT/>
                <a:bevelB/>
              </a:sp3d>
            </c:spPr>
          </c:dPt>
          <c:dPt>
            <c:idx val="2"/>
            <c:bubble3D val="0"/>
            <c:spPr>
              <a:scene3d>
                <a:camera prst="orthographicFront"/>
                <a:lightRig rig="threePt" dir="t"/>
              </a:scene3d>
              <a:sp3d prstMaterial="dkEdge">
                <a:bevelT/>
                <a:bevelB/>
              </a:sp3d>
            </c:spPr>
          </c:dPt>
          <c:dPt>
            <c:idx val="3"/>
            <c:bubble3D val="0"/>
            <c:spPr>
              <a:scene3d>
                <a:camera prst="orthographicFront"/>
                <a:lightRig rig="threePt" dir="t"/>
              </a:scene3d>
              <a:sp3d prstMaterial="dkEdge">
                <a:bevelT/>
                <a:bevelB/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scene3d>
                <a:camera prst="orthographicFront"/>
                <a:lightRig rig="threePt" dir="t"/>
              </a:scene3d>
              <a:sp3d prstMaterial="dkEdge">
                <a:bevelT/>
                <a:bevelB/>
              </a:sp3d>
            </c:spPr>
          </c:dPt>
          <c:dPt>
            <c:idx val="5"/>
            <c:bubble3D val="0"/>
            <c:spPr>
              <a:scene3d>
                <a:camera prst="orthographicFront"/>
                <a:lightRig rig="threePt" dir="t"/>
              </a:scene3d>
              <a:sp3d prstMaterial="dkEdge">
                <a:bevelT/>
                <a:bevelB/>
              </a:sp3d>
            </c:spPr>
          </c:dPt>
          <c:dPt>
            <c:idx val="6"/>
            <c:bubble3D val="0"/>
            <c:spPr>
              <a:scene3d>
                <a:camera prst="orthographicFront"/>
                <a:lightRig rig="threePt" dir="t"/>
              </a:scene3d>
              <a:sp3d prstMaterial="dkEdge">
                <a:bevelT/>
                <a:bevelB/>
              </a:sp3d>
            </c:spPr>
          </c:dPt>
          <c:dPt>
            <c:idx val="7"/>
            <c:bubble3D val="0"/>
            <c:spPr>
              <a:scene3d>
                <a:camera prst="orthographicFront"/>
                <a:lightRig rig="threePt" dir="t"/>
              </a:scene3d>
              <a:sp3d prstMaterial="dkEdge">
                <a:bevelT/>
                <a:bevelB/>
              </a:sp3d>
            </c:spPr>
          </c:dPt>
          <c:cat>
            <c:strRef>
              <c:f>Лист1!$A$2:$A$11</c:f>
              <c:strCache>
                <c:ptCount val="10"/>
                <c:pt idx="0">
                  <c:v>Общегосударственные расходы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Образование</c:v>
                </c:pt>
                <c:pt idx="5">
                  <c:v>Культура, кинематография</c:v>
                </c:pt>
                <c:pt idx="6">
                  <c:v>Социальная политика</c:v>
                </c:pt>
                <c:pt idx="7">
                  <c:v>Физическая культура и спорт</c:v>
                </c:pt>
                <c:pt idx="8">
                  <c:v>Средства массовой информации</c:v>
                </c:pt>
                <c:pt idx="9">
                  <c:v>Обслуживание государственного (муниципального) долга</c:v>
                </c:pt>
              </c:strCache>
            </c:strRef>
          </c:cat>
          <c:val>
            <c:numRef>
              <c:f>Лист1!$B$2:$B$11</c:f>
              <c:numCache>
                <c:formatCode>#,##0</c:formatCode>
                <c:ptCount val="10"/>
                <c:pt idx="0">
                  <c:v>965.6</c:v>
                </c:pt>
                <c:pt idx="1">
                  <c:v>106</c:v>
                </c:pt>
                <c:pt idx="2">
                  <c:v>1042.8</c:v>
                </c:pt>
                <c:pt idx="3">
                  <c:v>1001</c:v>
                </c:pt>
                <c:pt idx="4">
                  <c:v>7209.7</c:v>
                </c:pt>
                <c:pt idx="5">
                  <c:v>509.3</c:v>
                </c:pt>
                <c:pt idx="6">
                  <c:v>283.60000000000002</c:v>
                </c:pt>
                <c:pt idx="7">
                  <c:v>567.5</c:v>
                </c:pt>
                <c:pt idx="8">
                  <c:v>3.5</c:v>
                </c:pt>
                <c:pt idx="9">
                  <c:v>14.4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autoTitleDeleted val="1"/>
    <c:view3D>
      <c:rotX val="15"/>
      <c:rotY val="1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8.2151170443949453E-3"/>
          <c:w val="1"/>
          <c:h val="0.6541874595723566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'Налоговые и неналоговые'!$B$1</c:f>
              <c:strCache>
                <c:ptCount val="1"/>
                <c:pt idx="0">
                  <c:v>Налоговые доходы</c:v>
                </c:pt>
              </c:strCache>
            </c:strRef>
          </c:tx>
          <c:spPr>
            <a:scene3d>
              <a:camera prst="orthographicFront"/>
              <a:lightRig rig="glow" dir="t">
                <a:rot lat="0" lon="0" rev="6360000"/>
              </a:lightRig>
            </a:scene3d>
            <a:sp3d prstMaterial="dkEdge">
              <a:bevelT/>
              <a:bevelB/>
              <a:contourClr>
                <a:srgbClr val="000000"/>
              </a:contourClr>
            </a:sp3d>
          </c:spPr>
          <c:invertIfNegative val="0"/>
          <c:cat>
            <c:strRef>
              <c:f>'Налоговые и неналоговые'!$A$2:$A$6</c:f>
              <c:strCache>
                <c:ptCount val="5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  <c:pt idx="3">
                  <c:v>2027 год</c:v>
                </c:pt>
                <c:pt idx="4">
                  <c:v>2028 год</c:v>
                </c:pt>
              </c:strCache>
            </c:strRef>
          </c:cat>
          <c:val>
            <c:numRef>
              <c:f>'Налоговые и неналоговые'!$B$2:$B$6</c:f>
              <c:numCache>
                <c:formatCode>#,##0</c:formatCode>
                <c:ptCount val="5"/>
                <c:pt idx="0">
                  <c:v>2892</c:v>
                </c:pt>
                <c:pt idx="1">
                  <c:v>3589</c:v>
                </c:pt>
                <c:pt idx="2">
                  <c:v>4178.6899999999996</c:v>
                </c:pt>
                <c:pt idx="3">
                  <c:v>4525.7460000000001</c:v>
                </c:pt>
                <c:pt idx="4">
                  <c:v>4782.7920000000004</c:v>
                </c:pt>
              </c:numCache>
            </c:numRef>
          </c:val>
        </c:ser>
        <c:ser>
          <c:idx val="1"/>
          <c:order val="1"/>
          <c:tx>
            <c:strRef>
              <c:f>'Налоговые и неналоговые'!$C$1</c:f>
              <c:strCache>
                <c:ptCount val="1"/>
                <c:pt idx="0">
                  <c:v>Неналоговые доходы</c:v>
                </c:pt>
              </c:strCache>
            </c:strRef>
          </c:tx>
          <c:spPr>
            <a:solidFill>
              <a:srgbClr val="628C38"/>
            </a:solidFill>
            <a:scene3d>
              <a:camera prst="orthographicFront"/>
              <a:lightRig rig="glow" dir="t">
                <a:rot lat="0" lon="0" rev="6360000"/>
              </a:lightRig>
            </a:scene3d>
            <a:sp3d prstMaterial="dkEdge">
              <a:bevelT/>
              <a:bevelB/>
              <a:contourClr>
                <a:srgbClr val="000000"/>
              </a:contourClr>
            </a:sp3d>
          </c:spPr>
          <c:invertIfNegative val="0"/>
          <c:cat>
            <c:strRef>
              <c:f>'Налоговые и неналоговые'!$A$2:$A$6</c:f>
              <c:strCache>
                <c:ptCount val="5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  <c:pt idx="3">
                  <c:v>2027 год</c:v>
                </c:pt>
                <c:pt idx="4">
                  <c:v>2028 год</c:v>
                </c:pt>
              </c:strCache>
            </c:strRef>
          </c:cat>
          <c:val>
            <c:numRef>
              <c:f>'Налоговые и неналоговые'!$C$2:$C$6</c:f>
              <c:numCache>
                <c:formatCode>#,##0</c:formatCode>
                <c:ptCount val="5"/>
                <c:pt idx="0">
                  <c:v>1369</c:v>
                </c:pt>
                <c:pt idx="1">
                  <c:v>1108</c:v>
                </c:pt>
                <c:pt idx="2">
                  <c:v>1238.162</c:v>
                </c:pt>
                <c:pt idx="3">
                  <c:v>906.47699999999998</c:v>
                </c:pt>
                <c:pt idx="4">
                  <c:v>882.66200000000003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2490496"/>
        <c:axId val="192496384"/>
        <c:axId val="0"/>
      </c:bar3DChart>
      <c:catAx>
        <c:axId val="19249049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400" b="1">
                <a:latin typeface="Arial Black" panose="020B0A04020102020204" pitchFamily="34" charset="0"/>
                <a:cs typeface="Arial" panose="020B0604020202020204" pitchFamily="34" charset="0"/>
              </a:defRPr>
            </a:pPr>
            <a:endParaRPr lang="ru-RU"/>
          </a:p>
        </c:txPr>
        <c:crossAx val="192496384"/>
        <c:crosses val="autoZero"/>
        <c:auto val="1"/>
        <c:lblAlgn val="ctr"/>
        <c:lblOffset val="100"/>
        <c:noMultiLvlLbl val="0"/>
      </c:catAx>
      <c:valAx>
        <c:axId val="192496384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192490496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400" b="1">
                <a:latin typeface="Arial Black" panose="020B0A04020102020204" pitchFamily="34" charset="0"/>
                <a:cs typeface="Arial" panose="020B0604020202020204" pitchFamily="34" charset="0"/>
              </a:defRPr>
            </a:pPr>
            <a:endParaRPr lang="ru-RU"/>
          </a:p>
        </c:txPr>
      </c:dTable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4683382647790688"/>
          <c:y val="0"/>
          <c:w val="0.83807597333573525"/>
          <c:h val="1"/>
        </c:manualLayout>
      </c:layout>
      <c:pie3DChart>
        <c:varyColors val="1"/>
        <c:ser>
          <c:idx val="0"/>
          <c:order val="0"/>
          <c:explosion val="10"/>
          <c:dPt>
            <c:idx val="1"/>
            <c:bubble3D val="0"/>
            <c:spPr>
              <a:solidFill>
                <a:schemeClr val="bg2">
                  <a:lumMod val="75000"/>
                </a:schemeClr>
              </a:solidFill>
            </c:spPr>
          </c:dPt>
          <c:cat>
            <c:strRef>
              <c:f>Лист2!$E$9:$E$10</c:f>
              <c:strCache>
                <c:ptCount val="2"/>
                <c:pt idx="0">
                  <c:v>Налог на доходы физических лиц</c:v>
                </c:pt>
                <c:pt idx="1">
                  <c:v>Иные налоговые и неналоговые доходы</c:v>
                </c:pt>
              </c:strCache>
            </c:strRef>
          </c:cat>
          <c:val>
            <c:numRef>
              <c:f>Лист2!$F$9:$F$10</c:f>
              <c:numCache>
                <c:formatCode>#,##0</c:formatCode>
                <c:ptCount val="2"/>
                <c:pt idx="0">
                  <c:v>2989</c:v>
                </c:pt>
                <c:pt idx="1">
                  <c:v>2233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46262965393061689"/>
          <c:y val="3.5269774951600427E-2"/>
          <c:w val="0.5166181126603453"/>
          <c:h val="0.25307530436246489"/>
        </c:manualLayout>
      </c:layout>
      <c:overlay val="0"/>
      <c:txPr>
        <a:bodyPr/>
        <a:lstStyle/>
        <a:p>
          <a:pPr>
            <a:defRPr sz="1400" b="1">
              <a:latin typeface="Arial Black" panose="020B0A04020102020204" pitchFamily="34" charset="0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'[Диаграмма 2 в Microsoft PowerPoint]Лист1'!$B$1</c:f>
              <c:strCache>
                <c:ptCount val="1"/>
                <c:pt idx="0">
                  <c:v>Ряд 1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 prstMaterial="dkEdge">
              <a:bevelT/>
              <a:bevelB/>
            </a:sp3d>
          </c:spPr>
          <c:invertIfNegative val="0"/>
          <c:dLbls>
            <c:dLbl>
              <c:idx val="0"/>
              <c:layout>
                <c:manualLayout>
                  <c:x val="1.9349025962783675E-2"/>
                  <c:y val="-2.75197768601147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4072119613016711E-2"/>
                  <c:y val="-2.20158214880918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4072119613016711E-2"/>
                  <c:y val="-2.20158214880918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2313104661389622E-2"/>
                  <c:y val="-2.20158214880918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0554089709762533E-2"/>
                  <c:y val="-1.92638438020803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'[Диаграмма 2 в Microsoft PowerPoint]Лист1'!$A$2:$A$6</c:f>
              <c:strCache>
                <c:ptCount val="5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  <c:pt idx="3">
                  <c:v>2027 год</c:v>
                </c:pt>
                <c:pt idx="4">
                  <c:v>2028 год</c:v>
                </c:pt>
              </c:strCache>
            </c:strRef>
          </c:cat>
          <c:val>
            <c:numRef>
              <c:f>'[Диаграмма 2 в Microsoft PowerPoint]Лист1'!$B$2:$B$6</c:f>
              <c:numCache>
                <c:formatCode>#,##0</c:formatCode>
                <c:ptCount val="5"/>
                <c:pt idx="0">
                  <c:v>2150</c:v>
                </c:pt>
                <c:pt idx="1">
                  <c:v>2620</c:v>
                </c:pt>
                <c:pt idx="2">
                  <c:v>3131</c:v>
                </c:pt>
                <c:pt idx="3">
                  <c:v>3429</c:v>
                </c:pt>
                <c:pt idx="4">
                  <c:v>3663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3718912"/>
        <c:axId val="193274240"/>
        <c:axId val="0"/>
      </c:bar3DChart>
      <c:catAx>
        <c:axId val="193718912"/>
        <c:scaling>
          <c:orientation val="minMax"/>
        </c:scaling>
        <c:delete val="1"/>
        <c:axPos val="b"/>
        <c:majorTickMark val="out"/>
        <c:minorTickMark val="none"/>
        <c:tickLblPos val="nextTo"/>
        <c:crossAx val="193274240"/>
        <c:crosses val="autoZero"/>
        <c:auto val="1"/>
        <c:lblAlgn val="ctr"/>
        <c:lblOffset val="100"/>
        <c:noMultiLvlLbl val="0"/>
      </c:catAx>
      <c:valAx>
        <c:axId val="193274240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extTo"/>
        <c:crossAx val="19371891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4785144347602148E-2"/>
          <c:y val="4.6093268972191043E-2"/>
          <c:w val="0.9152147110062776"/>
          <c:h val="0.7678949483286903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 prstMaterial="dkEdge">
              <a:bevelT/>
              <a:bevelB/>
            </a:sp3d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dLbl>
              <c:idx val="0"/>
              <c:layout>
                <c:manualLayout>
                  <c:x val="8.5339980145575228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991266203396755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8.5339980145575228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7067996029115046E-2"/>
                  <c:y val="-3.296622285997298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7067996029115046E-2"/>
                  <c:y val="-3.472874768847075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  <c:pt idx="3">
                  <c:v>2027 год</c:v>
                </c:pt>
                <c:pt idx="4">
                  <c:v>2028 год</c:v>
                </c:pt>
              </c:strCache>
            </c:strRef>
          </c:cat>
          <c:val>
            <c:numRef>
              <c:f>Лист1!$B$2:$B$6</c:f>
              <c:numCache>
                <c:formatCode>#,##0</c:formatCode>
                <c:ptCount val="5"/>
                <c:pt idx="0">
                  <c:v>30</c:v>
                </c:pt>
                <c:pt idx="1">
                  <c:v>34</c:v>
                </c:pt>
                <c:pt idx="2">
                  <c:v>49.2</c:v>
                </c:pt>
                <c:pt idx="3">
                  <c:v>66.8</c:v>
                </c:pt>
                <c:pt idx="4">
                  <c:v>69.7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93403136"/>
        <c:axId val="193426560"/>
        <c:axId val="0"/>
      </c:bar3DChart>
      <c:catAx>
        <c:axId val="19340313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93426560"/>
        <c:crosses val="autoZero"/>
        <c:auto val="1"/>
        <c:lblAlgn val="ctr"/>
        <c:lblOffset val="100"/>
        <c:noMultiLvlLbl val="0"/>
      </c:catAx>
      <c:valAx>
        <c:axId val="193426560"/>
        <c:scaling>
          <c:orientation val="minMax"/>
          <c:max val="70"/>
          <c:min val="1"/>
        </c:scaling>
        <c:delete val="1"/>
        <c:axPos val="l"/>
        <c:numFmt formatCode="#,##0" sourceLinked="1"/>
        <c:majorTickMark val="out"/>
        <c:minorTickMark val="none"/>
        <c:tickLblPos val="nextTo"/>
        <c:crossAx val="193403136"/>
        <c:crosses val="autoZero"/>
        <c:crossBetween val="between"/>
        <c:majorUnit val="10"/>
        <c:minorUnit val="5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layout>
        <c:manualLayout>
          <c:xMode val="edge"/>
          <c:yMode val="edge"/>
          <c:x val="0.29538999768109286"/>
          <c:y val="0.16710245598872855"/>
        </c:manualLayout>
      </c:layout>
      <c:overlay val="0"/>
      <c:txPr>
        <a:bodyPr/>
        <a:lstStyle/>
        <a:p>
          <a:pPr algn="ctr" rtl="0">
            <a:defRPr lang="ru-RU" sz="1600" b="1" i="0" u="none" strike="noStrike" kern="1200" baseline="0">
              <a:solidFill>
                <a:prstClr val="black"/>
              </a:solidFill>
              <a:latin typeface="Arial Black" panose="020B0A04020102020204" pitchFamily="34" charset="0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25493353588760143"/>
          <c:y val="0.38091307458531015"/>
          <c:w val="0.61647909708740278"/>
          <c:h val="0.5287161659509889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Норматив отчислений, %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cene3d>
                <a:camera prst="orthographicFront"/>
                <a:lightRig rig="threePt" dir="t"/>
              </a:scene3d>
              <a:sp3d prstMaterial="dkEdge">
                <a:bevelT/>
                <a:bevelB/>
              </a:sp3d>
            </c:spPr>
          </c:dPt>
          <c:dPt>
            <c:idx val="1"/>
            <c:invertIfNegative val="0"/>
            <c:bubble3D val="0"/>
            <c:spPr>
              <a:scene3d>
                <a:camera prst="orthographicFront"/>
                <a:lightRig rig="threePt" dir="t"/>
              </a:scene3d>
              <a:sp3d prstMaterial="dkEdge">
                <a:bevelT/>
                <a:bevelB/>
              </a:sp3d>
            </c:spPr>
          </c:dPt>
          <c:dLbls>
            <c:dLbl>
              <c:idx val="0"/>
              <c:layout>
                <c:manualLayout>
                  <c:x val="1.2227354661469762E-2"/>
                  <c:y val="-2.567642222357350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5787589596681653E-3"/>
                  <c:y val="-8.7442281095109889E-2"/>
                </c:manualLayout>
              </c:layout>
              <c:tx>
                <c:rich>
                  <a:bodyPr/>
                  <a:lstStyle/>
                  <a:p>
                    <a:r>
                      <a:rPr lang="ru-RU" sz="1600" b="1" dirty="0" smtClean="0">
                        <a:latin typeface="Arial Black" panose="020B0A04020102020204" pitchFamily="34" charset="0"/>
                      </a:rPr>
                      <a:t>      </a:t>
                    </a:r>
                    <a:r>
                      <a:rPr lang="en-US" sz="1600" b="1" dirty="0" smtClean="0">
                        <a:latin typeface="Arial Black" panose="020B0A04020102020204" pitchFamily="34" charset="0"/>
                      </a:rPr>
                      <a:t>0,7560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>
                    <a:latin typeface="Arial Black" panose="020B0A04020102020204" pitchFamily="34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2025 год</c:v>
                </c:pt>
                <c:pt idx="1">
                  <c:v>2026 год</c:v>
                </c:pt>
              </c:strCache>
            </c:strRef>
          </c:cat>
          <c:val>
            <c:numRef>
              <c:f>Лист1!$B$2:$B$3</c:f>
              <c:numCache>
                <c:formatCode>0.0000</c:formatCode>
                <c:ptCount val="2"/>
                <c:pt idx="0" formatCode="General">
                  <c:v>0.57210000000000005</c:v>
                </c:pt>
                <c:pt idx="1">
                  <c:v>0.75600000000000001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3360256"/>
        <c:axId val="193361408"/>
      </c:barChart>
      <c:catAx>
        <c:axId val="19336025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1">
                <a:latin typeface="Arial Black" panose="020B0A04020102020204" pitchFamily="34" charset="0"/>
              </a:defRPr>
            </a:pPr>
            <a:endParaRPr lang="ru-RU"/>
          </a:p>
        </c:txPr>
        <c:crossAx val="193361408"/>
        <c:crosses val="autoZero"/>
        <c:auto val="1"/>
        <c:lblAlgn val="ctr"/>
        <c:lblOffset val="100"/>
        <c:noMultiLvlLbl val="0"/>
      </c:catAx>
      <c:valAx>
        <c:axId val="19336140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933602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4785144347602148E-2"/>
          <c:y val="4.6093268972191043E-2"/>
          <c:w val="0.9152147110062776"/>
          <c:h val="0.7678949483286903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88A945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88A945"/>
              </a:solidFill>
              <a:scene3d>
                <a:camera prst="orthographicFront"/>
                <a:lightRig rig="threePt" dir="t"/>
              </a:scene3d>
              <a:sp3d prstMaterial="dkEdge">
                <a:bevelT/>
                <a:bevelB/>
              </a:sp3d>
            </c:spPr>
          </c:dPt>
          <c:dPt>
            <c:idx val="1"/>
            <c:invertIfNegative val="0"/>
            <c:bubble3D val="0"/>
            <c:spPr>
              <a:solidFill>
                <a:srgbClr val="88A945"/>
              </a:solidFill>
              <a:scene3d>
                <a:camera prst="orthographicFront"/>
                <a:lightRig rig="threePt" dir="t"/>
              </a:scene3d>
              <a:sp3d prstMaterial="dkEdge">
                <a:bevelT/>
                <a:bevelB/>
              </a:sp3d>
            </c:spPr>
          </c:dPt>
          <c:dPt>
            <c:idx val="2"/>
            <c:invertIfNegative val="0"/>
            <c:bubble3D val="0"/>
            <c:spPr>
              <a:solidFill>
                <a:srgbClr val="88A945"/>
              </a:solidFill>
              <a:scene3d>
                <a:camera prst="orthographicFront"/>
                <a:lightRig rig="threePt" dir="t"/>
              </a:scene3d>
              <a:sp3d prstMaterial="dkEdge">
                <a:bevelT/>
                <a:bevelB/>
              </a:sp3d>
            </c:spPr>
          </c:dPt>
          <c:dLbls>
            <c:dLbl>
              <c:idx val="0"/>
              <c:layout>
                <c:manualLayout>
                  <c:x val="2.2757328038820059E-2"/>
                  <c:y val="-1.31864891439891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8446660048525075E-2"/>
                  <c:y val="-1.64831114299864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2757104049370858E-2"/>
                  <c:y val="-1.6483111429986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>
                    <a:latin typeface="Arial Black" panose="020B0A040201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2026 год</c:v>
                </c:pt>
                <c:pt idx="1">
                  <c:v>2027 год</c:v>
                </c:pt>
                <c:pt idx="2">
                  <c:v>2028 год</c:v>
                </c:pt>
              </c:strCache>
            </c:strRef>
          </c:cat>
          <c:val>
            <c:numRef>
              <c:f>Лист1!$B$2:$B$4</c:f>
              <c:numCache>
                <c:formatCode>#,##0</c:formatCode>
                <c:ptCount val="3"/>
                <c:pt idx="0">
                  <c:v>11.8</c:v>
                </c:pt>
                <c:pt idx="1">
                  <c:v>13.6</c:v>
                </c:pt>
                <c:pt idx="2">
                  <c:v>16.100000000000001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93544960"/>
        <c:axId val="193553152"/>
        <c:axId val="0"/>
      </c:bar3DChart>
      <c:catAx>
        <c:axId val="19354496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93553152"/>
        <c:crosses val="autoZero"/>
        <c:auto val="1"/>
        <c:lblAlgn val="ctr"/>
        <c:lblOffset val="100"/>
        <c:noMultiLvlLbl val="0"/>
      </c:catAx>
      <c:valAx>
        <c:axId val="193553152"/>
        <c:scaling>
          <c:orientation val="minMax"/>
          <c:max val="30"/>
          <c:min val="1"/>
        </c:scaling>
        <c:delete val="1"/>
        <c:axPos val="l"/>
        <c:numFmt formatCode="#,##0" sourceLinked="1"/>
        <c:majorTickMark val="out"/>
        <c:minorTickMark val="none"/>
        <c:tickLblPos val="nextTo"/>
        <c:crossAx val="193544960"/>
        <c:crosses val="autoZero"/>
        <c:crossBetween val="between"/>
        <c:majorUnit val="10"/>
        <c:minorUnit val="5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0"/>
    </mc:Choice>
    <mc:Fallback>
      <c:style val="20"/>
    </mc:Fallback>
  </mc:AlternateContent>
  <c:chart>
    <c:title>
      <c:tx>
        <c:rich>
          <a:bodyPr/>
          <a:lstStyle/>
          <a:p>
            <a:pPr>
              <a:defRPr sz="1600">
                <a:latin typeface="Arial Black" panose="020B0A04020102020204" pitchFamily="34" charset="0"/>
              </a:defRPr>
            </a:pPr>
            <a:r>
              <a:rPr lang="ru-RU" sz="1600" dirty="0" smtClean="0">
                <a:latin typeface="Arial Black" panose="020B0A04020102020204" pitchFamily="34" charset="0"/>
              </a:rPr>
              <a:t>Ставка налога, %</a:t>
            </a:r>
          </a:p>
        </c:rich>
      </c:tx>
      <c:layout>
        <c:manualLayout>
          <c:xMode val="edge"/>
          <c:yMode val="edge"/>
          <c:x val="0.35942271873423853"/>
          <c:y val="8.9342929757399089E-2"/>
        </c:manualLayout>
      </c:layout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Ставка налога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cene3d>
                <a:camera prst="orthographicFront"/>
                <a:lightRig rig="threePt" dir="t"/>
              </a:scene3d>
              <a:sp3d prstMaterial="dkEdge">
                <a:bevelT/>
                <a:bevelB/>
              </a:sp3d>
            </c:spPr>
          </c:dPt>
          <c:dPt>
            <c:idx val="1"/>
            <c:invertIfNegative val="0"/>
            <c:bubble3D val="0"/>
            <c:spPr>
              <a:scene3d>
                <a:camera prst="orthographicFront"/>
                <a:lightRig rig="threePt" dir="t"/>
              </a:scene3d>
              <a:sp3d prstMaterial="dkEdge">
                <a:bevelT/>
                <a:bevelB/>
              </a:sp3d>
            </c:spPr>
          </c:dPt>
          <c:dPt>
            <c:idx val="2"/>
            <c:invertIfNegative val="0"/>
            <c:bubble3D val="0"/>
            <c:spPr>
              <a:scene3d>
                <a:camera prst="orthographicFront"/>
                <a:lightRig rig="threePt" dir="t"/>
              </a:scene3d>
              <a:sp3d prstMaterial="dkEdge">
                <a:bevelT/>
                <a:bevelB/>
              </a:sp3d>
            </c:spPr>
          </c:dPt>
          <c:dPt>
            <c:idx val="3"/>
            <c:invertIfNegative val="0"/>
            <c:bubble3D val="0"/>
            <c:spPr>
              <a:scene3d>
                <a:camera prst="orthographicFront"/>
                <a:lightRig rig="threePt" dir="t"/>
              </a:scene3d>
              <a:sp3d prstMaterial="dkEdge">
                <a:bevelT/>
                <a:bevelB/>
              </a:sp3d>
            </c:spPr>
          </c:dPt>
          <c:dLbls>
            <c:dLbl>
              <c:idx val="0"/>
              <c:layout>
                <c:manualLayout>
                  <c:x val="3.9713901056787453E-3"/>
                  <c:y val="-8.1220845233999171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4570523361468685E-2"/>
                  <c:y val="-7.445158139347778E-17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2534408007070008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6.1754490547680533E-3"/>
                  <c:y val="8.1215722832641748E-3"/>
                </c:manualLayout>
              </c:layout>
              <c:tx>
                <c:rich>
                  <a:bodyPr/>
                  <a:lstStyle/>
                  <a:p>
                    <a:r>
                      <a:rPr lang="ru-RU" sz="1600" dirty="0" smtClean="0">
                        <a:latin typeface="Arial Black" panose="020B0A04020102020204" pitchFamily="34" charset="0"/>
                      </a:rPr>
                      <a:t> </a:t>
                    </a:r>
                    <a:r>
                      <a:rPr lang="en-US" sz="1600" dirty="0" smtClean="0">
                        <a:latin typeface="Arial Black" panose="020B0A04020102020204" pitchFamily="34" charset="0"/>
                      </a:rPr>
                      <a:t>5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Arial Black" panose="020B0A04020102020204" pitchFamily="34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2026 год</c:v>
                </c:pt>
                <c:pt idx="1">
                  <c:v>2027 год</c:v>
                </c:pt>
                <c:pt idx="2">
                  <c:v>2028 год</c:v>
                </c:pt>
                <c:pt idx="3">
                  <c:v>2029 год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0.02</c:v>
                </c:pt>
                <c:pt idx="1">
                  <c:v>0.03</c:v>
                </c:pt>
                <c:pt idx="2">
                  <c:v>0.04</c:v>
                </c:pt>
                <c:pt idx="3">
                  <c:v>0.05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3489536"/>
        <c:axId val="193499520"/>
      </c:barChart>
      <c:catAx>
        <c:axId val="19348953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1">
                <a:latin typeface="Arial Black" panose="020B0A04020102020204" pitchFamily="34" charset="0"/>
              </a:defRPr>
            </a:pPr>
            <a:endParaRPr lang="ru-RU"/>
          </a:p>
        </c:txPr>
        <c:crossAx val="193499520"/>
        <c:crosses val="autoZero"/>
        <c:auto val="1"/>
        <c:lblAlgn val="ctr"/>
        <c:lblOffset val="100"/>
        <c:noMultiLvlLbl val="0"/>
      </c:catAx>
      <c:valAx>
        <c:axId val="193499520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1934895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3042395-AC6C-4F97-AFC8-D13A5FB9484C}" type="doc">
      <dgm:prSet loTypeId="urn:microsoft.com/office/officeart/2005/8/layout/hList1" loCatId="list" qsTypeId="urn:microsoft.com/office/officeart/2005/8/quickstyle/simple1" qsCatId="simple" csTypeId="urn:microsoft.com/office/officeart/2005/8/colors/colorful2" csCatId="colorful" phldr="1"/>
      <dgm:spPr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</dgm:spPr>
      <dgm:t>
        <a:bodyPr/>
        <a:lstStyle/>
        <a:p>
          <a:endParaRPr lang="ru-RU"/>
        </a:p>
      </dgm:t>
    </dgm:pt>
    <dgm:pt modelId="{58BD5EB4-E525-4F57-9BAE-063466D494D5}">
      <dgm:prSet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ru-RU" dirty="0">
              <a:latin typeface="Bookman Old Style" panose="02050604050505020204" pitchFamily="18" charset="0"/>
            </a:rPr>
            <a:t>Налоговые доходы</a:t>
          </a:r>
        </a:p>
      </dgm:t>
    </dgm:pt>
    <dgm:pt modelId="{C191A289-F858-40F8-AA0B-3BBA71866A3F}" type="parTrans" cxnId="{CA230CC1-B296-4EC8-BA33-16297A82FCBD}">
      <dgm:prSet/>
      <dgm:spPr/>
      <dgm:t>
        <a:bodyPr/>
        <a:lstStyle/>
        <a:p>
          <a:endParaRPr lang="ru-RU">
            <a:latin typeface="Bookman Old Style" panose="02050604050505020204" pitchFamily="18" charset="0"/>
          </a:endParaRPr>
        </a:p>
      </dgm:t>
    </dgm:pt>
    <dgm:pt modelId="{0FDB4B7D-7FD8-41AD-84AB-8D94FE22E2A9}" type="sibTrans" cxnId="{CA230CC1-B296-4EC8-BA33-16297A82FCBD}">
      <dgm:prSet/>
      <dgm:spPr/>
      <dgm:t>
        <a:bodyPr/>
        <a:lstStyle/>
        <a:p>
          <a:endParaRPr lang="ru-RU">
            <a:latin typeface="Bookman Old Style" panose="02050604050505020204" pitchFamily="18" charset="0"/>
          </a:endParaRPr>
        </a:p>
      </dgm:t>
    </dgm:pt>
    <dgm:pt modelId="{B8F594C8-CC61-4EDA-BB75-ED62C41E12B0}">
      <dgm:prSet/>
      <dgm:spPr>
        <a:solidFill>
          <a:srgbClr val="FEA194"/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ru-RU" dirty="0">
              <a:latin typeface="Bookman Old Style" panose="02050604050505020204" pitchFamily="18" charset="0"/>
            </a:rPr>
            <a:t>Неналоговые доходы </a:t>
          </a:r>
        </a:p>
      </dgm:t>
    </dgm:pt>
    <dgm:pt modelId="{C8E2A84F-94BF-4AB2-A53F-9EFE2F3CFEA0}" type="parTrans" cxnId="{D2F26142-3770-4AAD-BD33-0BB14F0AA08E}">
      <dgm:prSet/>
      <dgm:spPr/>
      <dgm:t>
        <a:bodyPr/>
        <a:lstStyle/>
        <a:p>
          <a:endParaRPr lang="ru-RU">
            <a:latin typeface="Bookman Old Style" panose="02050604050505020204" pitchFamily="18" charset="0"/>
          </a:endParaRPr>
        </a:p>
      </dgm:t>
    </dgm:pt>
    <dgm:pt modelId="{9FC9C368-7EE1-4EBF-91E1-D0809C0E0E07}" type="sibTrans" cxnId="{D2F26142-3770-4AAD-BD33-0BB14F0AA08E}">
      <dgm:prSet/>
      <dgm:spPr/>
      <dgm:t>
        <a:bodyPr/>
        <a:lstStyle/>
        <a:p>
          <a:endParaRPr lang="ru-RU">
            <a:latin typeface="Bookman Old Style" panose="02050604050505020204" pitchFamily="18" charset="0"/>
          </a:endParaRPr>
        </a:p>
      </dgm:t>
    </dgm:pt>
    <dgm:pt modelId="{8C293EC3-FDEA-40D2-9578-13B95EFE01DF}">
      <dgm:prSet/>
      <dgm:spPr>
        <a:solidFill>
          <a:srgbClr val="92D050"/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ru-RU" dirty="0">
              <a:latin typeface="Bookman Old Style" panose="02050604050505020204" pitchFamily="18" charset="0"/>
            </a:rPr>
            <a:t>Безвозмездные поступления</a:t>
          </a:r>
        </a:p>
      </dgm:t>
    </dgm:pt>
    <dgm:pt modelId="{A4F57A7E-AED4-443D-B190-ADABCB85B9AC}" type="parTrans" cxnId="{7FB3E4F7-9052-4E94-B869-A244953BBD7D}">
      <dgm:prSet/>
      <dgm:spPr/>
      <dgm:t>
        <a:bodyPr/>
        <a:lstStyle/>
        <a:p>
          <a:endParaRPr lang="ru-RU">
            <a:latin typeface="Bookman Old Style" panose="02050604050505020204" pitchFamily="18" charset="0"/>
          </a:endParaRPr>
        </a:p>
      </dgm:t>
    </dgm:pt>
    <dgm:pt modelId="{36C627D7-3FAB-4392-AEBB-23CB1CDD3E9F}" type="sibTrans" cxnId="{7FB3E4F7-9052-4E94-B869-A244953BBD7D}">
      <dgm:prSet/>
      <dgm:spPr/>
      <dgm:t>
        <a:bodyPr/>
        <a:lstStyle/>
        <a:p>
          <a:endParaRPr lang="ru-RU">
            <a:latin typeface="Bookman Old Style" panose="02050604050505020204" pitchFamily="18" charset="0"/>
          </a:endParaRPr>
        </a:p>
      </dgm:t>
    </dgm:pt>
    <dgm:pt modelId="{2E8CD14C-1E21-46AD-BE9B-C78B92512F68}">
      <dgm:prSet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 algn="just">
            <a:buFontTx/>
            <a:buNone/>
          </a:pPr>
          <a:r>
            <a:rPr lang="ru-RU" dirty="0" smtClean="0">
              <a:latin typeface="Bookman Old Style" panose="02050604050505020204" pitchFamily="18" charset="0"/>
            </a:rPr>
            <a:t>Поступления от уплаты налогов, установленных Налоговым кодексом Российской Федерации:</a:t>
          </a:r>
          <a:endParaRPr lang="ru-RU" dirty="0">
            <a:latin typeface="Bookman Old Style" panose="02050604050505020204" pitchFamily="18" charset="0"/>
          </a:endParaRPr>
        </a:p>
      </dgm:t>
    </dgm:pt>
    <dgm:pt modelId="{3005F5C1-046B-416B-8B12-8D3C44BB417A}" type="parTrans" cxnId="{002A9EA3-9FA5-4CFC-896E-83A3E57574A0}">
      <dgm:prSet/>
      <dgm:spPr/>
      <dgm:t>
        <a:bodyPr/>
        <a:lstStyle/>
        <a:p>
          <a:endParaRPr lang="ru-RU">
            <a:latin typeface="Bookman Old Style" panose="02050604050505020204" pitchFamily="18" charset="0"/>
          </a:endParaRPr>
        </a:p>
      </dgm:t>
    </dgm:pt>
    <dgm:pt modelId="{1DAC2F81-7913-44AD-913C-92122F7938CF}" type="sibTrans" cxnId="{002A9EA3-9FA5-4CFC-896E-83A3E57574A0}">
      <dgm:prSet/>
      <dgm:spPr/>
      <dgm:t>
        <a:bodyPr/>
        <a:lstStyle/>
        <a:p>
          <a:endParaRPr lang="ru-RU">
            <a:latin typeface="Bookman Old Style" panose="02050604050505020204" pitchFamily="18" charset="0"/>
          </a:endParaRPr>
        </a:p>
      </dgm:t>
    </dgm:pt>
    <dgm:pt modelId="{78791E53-6ABE-480D-BF84-997DABAF2FE4}">
      <dgm:prSet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 algn="just">
            <a:buFontTx/>
            <a:buNone/>
          </a:pPr>
          <a:r>
            <a:rPr lang="ru-RU" dirty="0" smtClean="0">
              <a:latin typeface="Bookman Old Style" panose="02050604050505020204" pitchFamily="18" charset="0"/>
            </a:rPr>
            <a:t>Поступления от уплаты пошлин и сборов, установленных законодательством, а также штрафов за нарушение законодательства:</a:t>
          </a:r>
          <a:endParaRPr lang="ru-RU" dirty="0"/>
        </a:p>
      </dgm:t>
    </dgm:pt>
    <dgm:pt modelId="{329DD47D-D506-43F1-96D2-3C37CE2EE779}" type="parTrans" cxnId="{26931A98-C06D-4DEB-A660-932083EA6722}">
      <dgm:prSet/>
      <dgm:spPr/>
      <dgm:t>
        <a:bodyPr/>
        <a:lstStyle/>
        <a:p>
          <a:endParaRPr lang="ru-RU"/>
        </a:p>
      </dgm:t>
    </dgm:pt>
    <dgm:pt modelId="{7B3F3CF0-5C90-4063-8D69-F25FAD7C7511}" type="sibTrans" cxnId="{26931A98-C06D-4DEB-A660-932083EA6722}">
      <dgm:prSet/>
      <dgm:spPr/>
      <dgm:t>
        <a:bodyPr/>
        <a:lstStyle/>
        <a:p>
          <a:endParaRPr lang="ru-RU"/>
        </a:p>
      </dgm:t>
    </dgm:pt>
    <dgm:pt modelId="{C561627C-0932-4DC2-8960-E87C5745A827}">
      <dgm:prSet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 algn="just">
            <a:buFontTx/>
            <a:buNone/>
          </a:pPr>
          <a:r>
            <a:rPr lang="ru-RU" dirty="0" smtClean="0">
              <a:latin typeface="Bookman Old Style" panose="02050604050505020204" pitchFamily="18" charset="0"/>
            </a:rPr>
            <a:t>Поступления от других бюджетов бюджетной   системы, организаций, граждан (кроме налоговых и неналоговых доходов):</a:t>
          </a:r>
          <a:endParaRPr lang="ru-RU" dirty="0"/>
        </a:p>
      </dgm:t>
    </dgm:pt>
    <dgm:pt modelId="{87AF9D28-842E-4550-BD67-3D604AF301A4}" type="parTrans" cxnId="{77C8214F-D2CA-43AC-A006-B1C8D0FAC59F}">
      <dgm:prSet/>
      <dgm:spPr/>
      <dgm:t>
        <a:bodyPr/>
        <a:lstStyle/>
        <a:p>
          <a:endParaRPr lang="ru-RU"/>
        </a:p>
      </dgm:t>
    </dgm:pt>
    <dgm:pt modelId="{7123AF4C-C616-404C-BF13-895F64054690}" type="sibTrans" cxnId="{77C8214F-D2CA-43AC-A006-B1C8D0FAC59F}">
      <dgm:prSet/>
      <dgm:spPr/>
      <dgm:t>
        <a:bodyPr/>
        <a:lstStyle/>
        <a:p>
          <a:endParaRPr lang="ru-RU"/>
        </a:p>
      </dgm:t>
    </dgm:pt>
    <dgm:pt modelId="{048250F5-30E3-4696-888A-D5B678140BC6}">
      <dgm:prSet/>
      <dgm:spPr/>
      <dgm:t>
        <a:bodyPr/>
        <a:lstStyle/>
        <a:p>
          <a:endParaRPr lang="ru-RU" dirty="0">
            <a:latin typeface="Bookman Old Style" panose="02050604050505020204" pitchFamily="18" charset="0"/>
          </a:endParaRPr>
        </a:p>
      </dgm:t>
    </dgm:pt>
    <dgm:pt modelId="{CBDD498F-6C1A-42B5-AEB0-74B90249E5DC}" type="parTrans" cxnId="{A4A72657-FD2A-43CA-B0AB-638818B552E3}">
      <dgm:prSet/>
      <dgm:spPr/>
      <dgm:t>
        <a:bodyPr/>
        <a:lstStyle/>
        <a:p>
          <a:endParaRPr lang="ru-RU"/>
        </a:p>
      </dgm:t>
    </dgm:pt>
    <dgm:pt modelId="{F522AF6A-95FB-4D6F-AF15-F62E0D43A865}" type="sibTrans" cxnId="{A4A72657-FD2A-43CA-B0AB-638818B552E3}">
      <dgm:prSet/>
      <dgm:spPr/>
      <dgm:t>
        <a:bodyPr/>
        <a:lstStyle/>
        <a:p>
          <a:endParaRPr lang="ru-RU"/>
        </a:p>
      </dgm:t>
    </dgm:pt>
    <dgm:pt modelId="{6877550D-3C5C-4030-A215-6A4304A17E39}">
      <dgm:prSet/>
      <dgm:spPr/>
      <dgm:t>
        <a:bodyPr/>
        <a:lstStyle/>
        <a:p>
          <a:endParaRPr lang="ru-RU" dirty="0">
            <a:latin typeface="Bookman Old Style" panose="02050604050505020204" pitchFamily="18" charset="0"/>
          </a:endParaRPr>
        </a:p>
      </dgm:t>
    </dgm:pt>
    <dgm:pt modelId="{85D86329-CDD0-4052-BEC0-FE8A16503F4E}" type="parTrans" cxnId="{A5FAB60E-6FA0-48A8-B0A6-9C1E0301BA82}">
      <dgm:prSet/>
      <dgm:spPr/>
      <dgm:t>
        <a:bodyPr/>
        <a:lstStyle/>
        <a:p>
          <a:endParaRPr lang="ru-RU"/>
        </a:p>
      </dgm:t>
    </dgm:pt>
    <dgm:pt modelId="{7A7A17DD-6886-4927-9D5D-EBD9FEE9C7EE}" type="sibTrans" cxnId="{A5FAB60E-6FA0-48A8-B0A6-9C1E0301BA82}">
      <dgm:prSet/>
      <dgm:spPr/>
      <dgm:t>
        <a:bodyPr/>
        <a:lstStyle/>
        <a:p>
          <a:endParaRPr lang="ru-RU"/>
        </a:p>
      </dgm:t>
    </dgm:pt>
    <dgm:pt modelId="{7C504D7E-BC2B-4692-A1D2-4AD88537028D}">
      <dgm:prSet/>
      <dgm:spPr/>
      <dgm:t>
        <a:bodyPr/>
        <a:lstStyle/>
        <a:p>
          <a:r>
            <a:rPr lang="ru-RU" i="1" smtClean="0">
              <a:latin typeface="Bookman Old Style" panose="02050604050505020204" pitchFamily="18" charset="0"/>
            </a:rPr>
            <a:t>Налог на доходы  физических лиц</a:t>
          </a:r>
          <a:endParaRPr lang="ru-RU" i="1" dirty="0">
            <a:latin typeface="Bookman Old Style" panose="02050604050505020204" pitchFamily="18" charset="0"/>
          </a:endParaRPr>
        </a:p>
      </dgm:t>
    </dgm:pt>
    <dgm:pt modelId="{302D0371-1389-4496-9246-7B6530D19175}" type="parTrans" cxnId="{0EF4D505-DC1E-4451-834E-A04BB1BA7001}">
      <dgm:prSet/>
      <dgm:spPr/>
      <dgm:t>
        <a:bodyPr/>
        <a:lstStyle/>
        <a:p>
          <a:endParaRPr lang="ru-RU"/>
        </a:p>
      </dgm:t>
    </dgm:pt>
    <dgm:pt modelId="{CB46DDB3-4950-4998-A981-4BC954453138}" type="sibTrans" cxnId="{0EF4D505-DC1E-4451-834E-A04BB1BA7001}">
      <dgm:prSet/>
      <dgm:spPr/>
      <dgm:t>
        <a:bodyPr/>
        <a:lstStyle/>
        <a:p>
          <a:endParaRPr lang="ru-RU"/>
        </a:p>
      </dgm:t>
    </dgm:pt>
    <dgm:pt modelId="{E618732B-6EF9-4C1D-AC7B-880DF1D8AFB2}">
      <dgm:prSet/>
      <dgm:spPr/>
      <dgm:t>
        <a:bodyPr/>
        <a:lstStyle/>
        <a:p>
          <a:r>
            <a:rPr lang="ru-RU" i="1" smtClean="0">
              <a:latin typeface="Bookman Old Style" panose="02050604050505020204" pitchFamily="18" charset="0"/>
            </a:rPr>
            <a:t>Туристический налог</a:t>
          </a:r>
          <a:endParaRPr lang="ru-RU" i="1" dirty="0">
            <a:latin typeface="Bookman Old Style" panose="02050604050505020204" pitchFamily="18" charset="0"/>
          </a:endParaRPr>
        </a:p>
      </dgm:t>
    </dgm:pt>
    <dgm:pt modelId="{D309E651-9BA8-4D16-9BE8-516FF6641AED}" type="parTrans" cxnId="{D0C5EA3A-5227-40C2-975A-BC623DCDE579}">
      <dgm:prSet/>
      <dgm:spPr/>
      <dgm:t>
        <a:bodyPr/>
        <a:lstStyle/>
        <a:p>
          <a:endParaRPr lang="ru-RU"/>
        </a:p>
      </dgm:t>
    </dgm:pt>
    <dgm:pt modelId="{E379F9C4-B0CC-45DF-80F5-1803D8372254}" type="sibTrans" cxnId="{D0C5EA3A-5227-40C2-975A-BC623DCDE579}">
      <dgm:prSet/>
      <dgm:spPr/>
      <dgm:t>
        <a:bodyPr/>
        <a:lstStyle/>
        <a:p>
          <a:endParaRPr lang="ru-RU"/>
        </a:p>
      </dgm:t>
    </dgm:pt>
    <dgm:pt modelId="{B9277462-11E2-483D-ACCB-E1BF156EF3F0}">
      <dgm:prSet/>
      <dgm:spPr/>
      <dgm:t>
        <a:bodyPr/>
        <a:lstStyle/>
        <a:p>
          <a:r>
            <a:rPr lang="ru-RU" i="1" smtClean="0">
              <a:latin typeface="Bookman Old Style" panose="02050604050505020204" pitchFamily="18" charset="0"/>
            </a:rPr>
            <a:t>Акцизы</a:t>
          </a:r>
          <a:endParaRPr lang="ru-RU" i="1" dirty="0">
            <a:latin typeface="Bookman Old Style" panose="02050604050505020204" pitchFamily="18" charset="0"/>
          </a:endParaRPr>
        </a:p>
      </dgm:t>
    </dgm:pt>
    <dgm:pt modelId="{125E2706-F288-47D5-AD6F-94AA1AE9CE8F}" type="parTrans" cxnId="{B5A6B4B7-1A22-49E4-A648-FE67CEC792A4}">
      <dgm:prSet/>
      <dgm:spPr/>
      <dgm:t>
        <a:bodyPr/>
        <a:lstStyle/>
        <a:p>
          <a:endParaRPr lang="ru-RU"/>
        </a:p>
      </dgm:t>
    </dgm:pt>
    <dgm:pt modelId="{E5A80D50-9EFE-400A-B796-B133E6E667E7}" type="sibTrans" cxnId="{B5A6B4B7-1A22-49E4-A648-FE67CEC792A4}">
      <dgm:prSet/>
      <dgm:spPr/>
      <dgm:t>
        <a:bodyPr/>
        <a:lstStyle/>
        <a:p>
          <a:endParaRPr lang="ru-RU"/>
        </a:p>
      </dgm:t>
    </dgm:pt>
    <dgm:pt modelId="{BEAB289B-E5F8-4EBE-AAD1-1BAA13695C32}">
      <dgm:prSet/>
      <dgm:spPr/>
      <dgm:t>
        <a:bodyPr/>
        <a:lstStyle/>
        <a:p>
          <a:r>
            <a:rPr lang="ru-RU" i="1" smtClean="0">
              <a:latin typeface="Bookman Old Style" panose="02050604050505020204" pitchFamily="18" charset="0"/>
            </a:rPr>
            <a:t>Налог, взимаемый по упрощенной системе  налогообложения</a:t>
          </a:r>
          <a:endParaRPr lang="ru-RU" i="1" dirty="0">
            <a:latin typeface="Bookman Old Style" panose="02050604050505020204" pitchFamily="18" charset="0"/>
          </a:endParaRPr>
        </a:p>
      </dgm:t>
    </dgm:pt>
    <dgm:pt modelId="{AA72BE08-97B4-4F92-BDD0-A0BCC7728731}" type="parTrans" cxnId="{0207152D-DF5A-4695-8B16-E5F86E499A5B}">
      <dgm:prSet/>
      <dgm:spPr/>
      <dgm:t>
        <a:bodyPr/>
        <a:lstStyle/>
        <a:p>
          <a:endParaRPr lang="ru-RU"/>
        </a:p>
      </dgm:t>
    </dgm:pt>
    <dgm:pt modelId="{EE42CEAC-A03C-40EE-B2FA-F41DAF4C215A}" type="sibTrans" cxnId="{0207152D-DF5A-4695-8B16-E5F86E499A5B}">
      <dgm:prSet/>
      <dgm:spPr/>
      <dgm:t>
        <a:bodyPr/>
        <a:lstStyle/>
        <a:p>
          <a:endParaRPr lang="ru-RU"/>
        </a:p>
      </dgm:t>
    </dgm:pt>
    <dgm:pt modelId="{2B070B4D-A568-4A70-899C-833472DA8264}">
      <dgm:prSet/>
      <dgm:spPr/>
      <dgm:t>
        <a:bodyPr/>
        <a:lstStyle/>
        <a:p>
          <a:r>
            <a:rPr lang="ru-RU" i="1" smtClean="0">
              <a:latin typeface="Bookman Old Style" panose="02050604050505020204" pitchFamily="18" charset="0"/>
            </a:rPr>
            <a:t>ЕСХН</a:t>
          </a:r>
          <a:endParaRPr lang="ru-RU" i="1" dirty="0">
            <a:latin typeface="Bookman Old Style" panose="02050604050505020204" pitchFamily="18" charset="0"/>
          </a:endParaRPr>
        </a:p>
      </dgm:t>
    </dgm:pt>
    <dgm:pt modelId="{5060BB31-6318-4F85-BFFF-702EE1B840EB}" type="parTrans" cxnId="{AE735CDA-AFEA-4BA7-BB61-17B30C303334}">
      <dgm:prSet/>
      <dgm:spPr/>
      <dgm:t>
        <a:bodyPr/>
        <a:lstStyle/>
        <a:p>
          <a:endParaRPr lang="ru-RU"/>
        </a:p>
      </dgm:t>
    </dgm:pt>
    <dgm:pt modelId="{5F93A232-00D2-4986-BB2A-8011B7213345}" type="sibTrans" cxnId="{AE735CDA-AFEA-4BA7-BB61-17B30C303334}">
      <dgm:prSet/>
      <dgm:spPr/>
      <dgm:t>
        <a:bodyPr/>
        <a:lstStyle/>
        <a:p>
          <a:endParaRPr lang="ru-RU"/>
        </a:p>
      </dgm:t>
    </dgm:pt>
    <dgm:pt modelId="{21A07DF8-0255-4BC0-AF9D-6D79A4045FDE}">
      <dgm:prSet/>
      <dgm:spPr/>
      <dgm:t>
        <a:bodyPr/>
        <a:lstStyle/>
        <a:p>
          <a:r>
            <a:rPr lang="ru-RU" i="1" smtClean="0">
              <a:latin typeface="Bookman Old Style" panose="02050604050505020204" pitchFamily="18" charset="0"/>
            </a:rPr>
            <a:t>Налог, взимаемый по патентной системе налогообложения</a:t>
          </a:r>
          <a:endParaRPr lang="ru-RU" i="1" dirty="0">
            <a:latin typeface="Bookman Old Style" panose="02050604050505020204" pitchFamily="18" charset="0"/>
          </a:endParaRPr>
        </a:p>
      </dgm:t>
    </dgm:pt>
    <dgm:pt modelId="{6915EAFA-F082-4A8B-9CBE-C8621EE81FDD}" type="parTrans" cxnId="{43B6EBD6-34C3-4425-AA25-09E9F6884D84}">
      <dgm:prSet/>
      <dgm:spPr/>
      <dgm:t>
        <a:bodyPr/>
        <a:lstStyle/>
        <a:p>
          <a:endParaRPr lang="ru-RU"/>
        </a:p>
      </dgm:t>
    </dgm:pt>
    <dgm:pt modelId="{70B0692E-4A94-481D-B6E2-6E575C0D9BB6}" type="sibTrans" cxnId="{43B6EBD6-34C3-4425-AA25-09E9F6884D84}">
      <dgm:prSet/>
      <dgm:spPr/>
      <dgm:t>
        <a:bodyPr/>
        <a:lstStyle/>
        <a:p>
          <a:endParaRPr lang="ru-RU"/>
        </a:p>
      </dgm:t>
    </dgm:pt>
    <dgm:pt modelId="{2C91680F-001D-4E2D-B8A5-71FEF69FD5CB}">
      <dgm:prSet/>
      <dgm:spPr/>
      <dgm:t>
        <a:bodyPr/>
        <a:lstStyle/>
        <a:p>
          <a:r>
            <a:rPr lang="ru-RU" i="1" smtClean="0">
              <a:latin typeface="Bookman Old Style" panose="02050604050505020204" pitchFamily="18" charset="0"/>
            </a:rPr>
            <a:t>Налог на имущество физических лиц</a:t>
          </a:r>
          <a:endParaRPr lang="ru-RU" i="1" dirty="0">
            <a:latin typeface="Bookman Old Style" panose="02050604050505020204" pitchFamily="18" charset="0"/>
          </a:endParaRPr>
        </a:p>
      </dgm:t>
    </dgm:pt>
    <dgm:pt modelId="{E6CCF448-9577-4620-8F3F-F71DBC65F094}" type="parTrans" cxnId="{B086DB98-C44A-40BE-8A57-7F96CFDF657E}">
      <dgm:prSet/>
      <dgm:spPr/>
      <dgm:t>
        <a:bodyPr/>
        <a:lstStyle/>
        <a:p>
          <a:endParaRPr lang="ru-RU"/>
        </a:p>
      </dgm:t>
    </dgm:pt>
    <dgm:pt modelId="{BD28A817-8167-48D1-BAF4-9142B447C009}" type="sibTrans" cxnId="{B086DB98-C44A-40BE-8A57-7F96CFDF657E}">
      <dgm:prSet/>
      <dgm:spPr/>
      <dgm:t>
        <a:bodyPr/>
        <a:lstStyle/>
        <a:p>
          <a:endParaRPr lang="ru-RU"/>
        </a:p>
      </dgm:t>
    </dgm:pt>
    <dgm:pt modelId="{F3E854A7-36A4-4D50-AFDE-02E91A40C714}">
      <dgm:prSet/>
      <dgm:spPr/>
      <dgm:t>
        <a:bodyPr/>
        <a:lstStyle/>
        <a:p>
          <a:r>
            <a:rPr lang="ru-RU" i="1" smtClean="0">
              <a:latin typeface="Bookman Old Style" panose="02050604050505020204" pitchFamily="18" charset="0"/>
            </a:rPr>
            <a:t>Транспортный налог</a:t>
          </a:r>
          <a:endParaRPr lang="ru-RU" i="1" dirty="0">
            <a:latin typeface="Bookman Old Style" panose="02050604050505020204" pitchFamily="18" charset="0"/>
          </a:endParaRPr>
        </a:p>
      </dgm:t>
    </dgm:pt>
    <dgm:pt modelId="{84840C94-CB2C-4004-8F03-23FF32122D41}" type="parTrans" cxnId="{FC130F32-E512-4373-8E96-F0EFA182C25E}">
      <dgm:prSet/>
      <dgm:spPr/>
      <dgm:t>
        <a:bodyPr/>
        <a:lstStyle/>
        <a:p>
          <a:endParaRPr lang="ru-RU"/>
        </a:p>
      </dgm:t>
    </dgm:pt>
    <dgm:pt modelId="{F5BC5D3E-EA7A-4CEA-B335-AC961816E010}" type="sibTrans" cxnId="{FC130F32-E512-4373-8E96-F0EFA182C25E}">
      <dgm:prSet/>
      <dgm:spPr/>
      <dgm:t>
        <a:bodyPr/>
        <a:lstStyle/>
        <a:p>
          <a:endParaRPr lang="ru-RU"/>
        </a:p>
      </dgm:t>
    </dgm:pt>
    <dgm:pt modelId="{B9C34498-B9B5-4042-9E1A-ADE4954A6D59}">
      <dgm:prSet/>
      <dgm:spPr/>
      <dgm:t>
        <a:bodyPr/>
        <a:lstStyle/>
        <a:p>
          <a:r>
            <a:rPr lang="ru-RU" i="1" smtClean="0">
              <a:latin typeface="Bookman Old Style" panose="02050604050505020204" pitchFamily="18" charset="0"/>
            </a:rPr>
            <a:t>Земельный налог</a:t>
          </a:r>
          <a:endParaRPr lang="ru-RU" i="1" dirty="0">
            <a:latin typeface="Bookman Old Style" panose="02050604050505020204" pitchFamily="18" charset="0"/>
          </a:endParaRPr>
        </a:p>
      </dgm:t>
    </dgm:pt>
    <dgm:pt modelId="{E7849EF9-4D75-4D5A-939B-EE50094ECA57}" type="parTrans" cxnId="{2FB018CC-1E99-4DF0-81C6-E7DB27916F2B}">
      <dgm:prSet/>
      <dgm:spPr/>
      <dgm:t>
        <a:bodyPr/>
        <a:lstStyle/>
        <a:p>
          <a:endParaRPr lang="ru-RU"/>
        </a:p>
      </dgm:t>
    </dgm:pt>
    <dgm:pt modelId="{5F42EF6D-0C9D-4666-AE9A-6F1458CD05E0}" type="sibTrans" cxnId="{2FB018CC-1E99-4DF0-81C6-E7DB27916F2B}">
      <dgm:prSet/>
      <dgm:spPr/>
      <dgm:t>
        <a:bodyPr/>
        <a:lstStyle/>
        <a:p>
          <a:endParaRPr lang="ru-RU"/>
        </a:p>
      </dgm:t>
    </dgm:pt>
    <dgm:pt modelId="{ACA25AB8-2097-41B0-8B05-CD8469C19F76}">
      <dgm:prSet/>
      <dgm:spPr/>
      <dgm:t>
        <a:bodyPr/>
        <a:lstStyle/>
        <a:p>
          <a:r>
            <a:rPr lang="ru-RU" i="1" dirty="0" smtClean="0">
              <a:latin typeface="Bookman Old Style" panose="02050604050505020204" pitchFamily="18" charset="0"/>
            </a:rPr>
            <a:t>Государственная пошлина</a:t>
          </a:r>
          <a:endParaRPr lang="ru-RU" i="1" dirty="0">
            <a:latin typeface="Bookman Old Style" panose="02050604050505020204" pitchFamily="18" charset="0"/>
          </a:endParaRPr>
        </a:p>
      </dgm:t>
    </dgm:pt>
    <dgm:pt modelId="{69DC32F3-6635-4A6F-A3AC-0FD169939708}" type="parTrans" cxnId="{575FFE85-4178-4473-A3A0-2F9D83889CB2}">
      <dgm:prSet/>
      <dgm:spPr/>
      <dgm:t>
        <a:bodyPr/>
        <a:lstStyle/>
        <a:p>
          <a:endParaRPr lang="ru-RU"/>
        </a:p>
      </dgm:t>
    </dgm:pt>
    <dgm:pt modelId="{CC58B75C-6BB0-4AD0-88F2-F34877EFE8AE}" type="sibTrans" cxnId="{575FFE85-4178-4473-A3A0-2F9D83889CB2}">
      <dgm:prSet/>
      <dgm:spPr/>
      <dgm:t>
        <a:bodyPr/>
        <a:lstStyle/>
        <a:p>
          <a:endParaRPr lang="ru-RU"/>
        </a:p>
      </dgm:t>
    </dgm:pt>
    <dgm:pt modelId="{7F7261E1-8D3F-4C21-8555-9D9764CB9FC8}">
      <dgm:prSet/>
      <dgm:spPr/>
      <dgm:t>
        <a:bodyPr/>
        <a:lstStyle/>
        <a:p>
          <a:endParaRPr lang="ru-RU" dirty="0"/>
        </a:p>
      </dgm:t>
    </dgm:pt>
    <dgm:pt modelId="{82C6356D-E27E-447A-8BFD-75473D518418}" type="parTrans" cxnId="{5C2EFDA6-D145-47AD-98BA-E49F42E44CC6}">
      <dgm:prSet/>
      <dgm:spPr/>
      <dgm:t>
        <a:bodyPr/>
        <a:lstStyle/>
        <a:p>
          <a:endParaRPr lang="ru-RU"/>
        </a:p>
      </dgm:t>
    </dgm:pt>
    <dgm:pt modelId="{B3C6F651-388C-420C-8C57-A35B3214938D}" type="sibTrans" cxnId="{5C2EFDA6-D145-47AD-98BA-E49F42E44CC6}">
      <dgm:prSet/>
      <dgm:spPr/>
      <dgm:t>
        <a:bodyPr/>
        <a:lstStyle/>
        <a:p>
          <a:endParaRPr lang="ru-RU"/>
        </a:p>
      </dgm:t>
    </dgm:pt>
    <dgm:pt modelId="{B0C0CF9C-B32A-497D-9440-1714A116FABF}">
      <dgm:prSet/>
      <dgm:spPr/>
      <dgm:t>
        <a:bodyPr/>
        <a:lstStyle/>
        <a:p>
          <a:r>
            <a:rPr lang="ru-RU" i="1" smtClean="0">
              <a:latin typeface="Bookman Old Style" panose="02050604050505020204" pitchFamily="18" charset="0"/>
            </a:rPr>
            <a:t>Доходы от использования и реализации имущества находящегося в муниципальной собственности</a:t>
          </a:r>
          <a:endParaRPr lang="ru-RU" dirty="0"/>
        </a:p>
      </dgm:t>
    </dgm:pt>
    <dgm:pt modelId="{2A14ECC1-FDA5-4887-AD19-106532AA44BB}" type="parTrans" cxnId="{21289415-4D51-401A-9444-4CF140E45FD7}">
      <dgm:prSet/>
      <dgm:spPr/>
      <dgm:t>
        <a:bodyPr/>
        <a:lstStyle/>
        <a:p>
          <a:endParaRPr lang="ru-RU"/>
        </a:p>
      </dgm:t>
    </dgm:pt>
    <dgm:pt modelId="{7B83C057-FA1D-4B2B-8236-8F0D68209516}" type="sibTrans" cxnId="{21289415-4D51-401A-9444-4CF140E45FD7}">
      <dgm:prSet/>
      <dgm:spPr/>
      <dgm:t>
        <a:bodyPr/>
        <a:lstStyle/>
        <a:p>
          <a:endParaRPr lang="ru-RU"/>
        </a:p>
      </dgm:t>
    </dgm:pt>
    <dgm:pt modelId="{975DFBE1-60D9-4889-9C6B-C7D28AA34F9E}">
      <dgm:prSet/>
      <dgm:spPr/>
      <dgm:t>
        <a:bodyPr/>
        <a:lstStyle/>
        <a:p>
          <a:r>
            <a:rPr lang="ru-RU" i="1" smtClean="0">
              <a:latin typeface="Bookman Old Style" panose="02050604050505020204" pitchFamily="18" charset="0"/>
            </a:rPr>
            <a:t>Плата за негативное воздействие на окружающую среду</a:t>
          </a:r>
          <a:endParaRPr lang="ru-RU" dirty="0"/>
        </a:p>
      </dgm:t>
    </dgm:pt>
    <dgm:pt modelId="{83753D69-C5CA-4542-90FD-3F43C865DDC3}" type="parTrans" cxnId="{BDE0ECBA-29DD-4202-9819-5BDAE7AE99DD}">
      <dgm:prSet/>
      <dgm:spPr/>
      <dgm:t>
        <a:bodyPr/>
        <a:lstStyle/>
        <a:p>
          <a:endParaRPr lang="ru-RU"/>
        </a:p>
      </dgm:t>
    </dgm:pt>
    <dgm:pt modelId="{B3B1977D-E444-4584-8EB1-95B2962AC94B}" type="sibTrans" cxnId="{BDE0ECBA-29DD-4202-9819-5BDAE7AE99DD}">
      <dgm:prSet/>
      <dgm:spPr/>
      <dgm:t>
        <a:bodyPr/>
        <a:lstStyle/>
        <a:p>
          <a:endParaRPr lang="ru-RU"/>
        </a:p>
      </dgm:t>
    </dgm:pt>
    <dgm:pt modelId="{73501A47-F8F2-47AA-B70F-34E50AC894CF}">
      <dgm:prSet/>
      <dgm:spPr/>
      <dgm:t>
        <a:bodyPr/>
        <a:lstStyle/>
        <a:p>
          <a:r>
            <a:rPr lang="ru-RU" i="1" smtClean="0">
              <a:latin typeface="Bookman Old Style" panose="02050604050505020204" pitchFamily="18" charset="0"/>
            </a:rPr>
            <a:t>Платные услуги</a:t>
          </a:r>
          <a:endParaRPr lang="ru-RU" dirty="0"/>
        </a:p>
      </dgm:t>
    </dgm:pt>
    <dgm:pt modelId="{F6329C2F-959B-4E11-9574-67CE007E6413}" type="parTrans" cxnId="{2FA3F454-0DA5-4852-BC8E-598885B285F7}">
      <dgm:prSet/>
      <dgm:spPr/>
      <dgm:t>
        <a:bodyPr/>
        <a:lstStyle/>
        <a:p>
          <a:endParaRPr lang="ru-RU"/>
        </a:p>
      </dgm:t>
    </dgm:pt>
    <dgm:pt modelId="{66EC05FC-8F61-4F99-8E67-85B8F90C5563}" type="sibTrans" cxnId="{2FA3F454-0DA5-4852-BC8E-598885B285F7}">
      <dgm:prSet/>
      <dgm:spPr/>
      <dgm:t>
        <a:bodyPr/>
        <a:lstStyle/>
        <a:p>
          <a:endParaRPr lang="ru-RU"/>
        </a:p>
      </dgm:t>
    </dgm:pt>
    <dgm:pt modelId="{CB437FC2-6588-4229-8234-E85C277234AB}">
      <dgm:prSet/>
      <dgm:spPr/>
      <dgm:t>
        <a:bodyPr/>
        <a:lstStyle/>
        <a:p>
          <a:r>
            <a:rPr lang="ru-RU" i="1" smtClean="0">
              <a:latin typeface="Bookman Old Style" panose="02050604050505020204" pitchFamily="18" charset="0"/>
            </a:rPr>
            <a:t>Компенсация затрат государства</a:t>
          </a:r>
          <a:endParaRPr lang="ru-RU" dirty="0"/>
        </a:p>
      </dgm:t>
    </dgm:pt>
    <dgm:pt modelId="{9728F590-E602-4AF1-8C84-A8809E03511E}" type="parTrans" cxnId="{EACFC34A-FBC2-44D5-9DC1-844720CB9B8F}">
      <dgm:prSet/>
      <dgm:spPr/>
      <dgm:t>
        <a:bodyPr/>
        <a:lstStyle/>
        <a:p>
          <a:endParaRPr lang="ru-RU"/>
        </a:p>
      </dgm:t>
    </dgm:pt>
    <dgm:pt modelId="{F1E00010-87BD-4804-95D9-47D8266B3885}" type="sibTrans" cxnId="{EACFC34A-FBC2-44D5-9DC1-844720CB9B8F}">
      <dgm:prSet/>
      <dgm:spPr/>
      <dgm:t>
        <a:bodyPr/>
        <a:lstStyle/>
        <a:p>
          <a:endParaRPr lang="ru-RU"/>
        </a:p>
      </dgm:t>
    </dgm:pt>
    <dgm:pt modelId="{4109BD75-E230-48F0-91AA-1D6B499426CD}">
      <dgm:prSet/>
      <dgm:spPr/>
      <dgm:t>
        <a:bodyPr/>
        <a:lstStyle/>
        <a:p>
          <a:r>
            <a:rPr lang="ru-RU" i="1" dirty="0" smtClean="0">
              <a:latin typeface="Bookman Old Style" panose="02050604050505020204" pitchFamily="18" charset="0"/>
            </a:rPr>
            <a:t>Штрафные санкции</a:t>
          </a:r>
          <a:r>
            <a:rPr lang="ru-RU" i="1" dirty="0" smtClean="0"/>
            <a:t> </a:t>
          </a:r>
          <a:endParaRPr lang="ru-RU" dirty="0"/>
        </a:p>
      </dgm:t>
    </dgm:pt>
    <dgm:pt modelId="{109FBFFC-9101-4AE5-8752-71208C1E0A54}" type="parTrans" cxnId="{CF0117A6-586B-4136-B5F3-91409D1FBDC1}">
      <dgm:prSet/>
      <dgm:spPr/>
      <dgm:t>
        <a:bodyPr/>
        <a:lstStyle/>
        <a:p>
          <a:endParaRPr lang="ru-RU"/>
        </a:p>
      </dgm:t>
    </dgm:pt>
    <dgm:pt modelId="{304F2D47-0696-4C71-AAF4-0297F1DCEADD}" type="sibTrans" cxnId="{CF0117A6-586B-4136-B5F3-91409D1FBDC1}">
      <dgm:prSet/>
      <dgm:spPr/>
      <dgm:t>
        <a:bodyPr/>
        <a:lstStyle/>
        <a:p>
          <a:endParaRPr lang="ru-RU"/>
        </a:p>
      </dgm:t>
    </dgm:pt>
    <dgm:pt modelId="{95FE1599-2A7B-434F-84C9-676479E17055}">
      <dgm:prSet/>
      <dgm:spPr/>
      <dgm:t>
        <a:bodyPr/>
        <a:lstStyle/>
        <a:p>
          <a:endParaRPr lang="ru-RU" dirty="0"/>
        </a:p>
      </dgm:t>
    </dgm:pt>
    <dgm:pt modelId="{EF2AEB94-F6D9-4B8E-9572-C80B32BC197B}" type="parTrans" cxnId="{BC1DA82B-6F15-4ECB-A77E-2D75963098DF}">
      <dgm:prSet/>
      <dgm:spPr/>
      <dgm:t>
        <a:bodyPr/>
        <a:lstStyle/>
        <a:p>
          <a:endParaRPr lang="ru-RU"/>
        </a:p>
      </dgm:t>
    </dgm:pt>
    <dgm:pt modelId="{71B8CB98-0EA1-488D-9063-72D9954E51BE}" type="sibTrans" cxnId="{BC1DA82B-6F15-4ECB-A77E-2D75963098DF}">
      <dgm:prSet/>
      <dgm:spPr/>
      <dgm:t>
        <a:bodyPr/>
        <a:lstStyle/>
        <a:p>
          <a:endParaRPr lang="ru-RU"/>
        </a:p>
      </dgm:t>
    </dgm:pt>
    <dgm:pt modelId="{3C492266-3D79-4445-A55D-A4BDC1A13E3A}">
      <dgm:prSet/>
      <dgm:spPr/>
      <dgm:t>
        <a:bodyPr/>
        <a:lstStyle/>
        <a:p>
          <a:r>
            <a:rPr lang="ru-RU" i="1" smtClean="0">
              <a:latin typeface="Bookman Old Style" panose="02050604050505020204" pitchFamily="18" charset="0"/>
            </a:rPr>
            <a:t>Дотации</a:t>
          </a:r>
          <a:endParaRPr lang="ru-RU" dirty="0"/>
        </a:p>
      </dgm:t>
    </dgm:pt>
    <dgm:pt modelId="{0E0E3C09-C0DF-484E-BAF4-3D1D76CC78D8}" type="parTrans" cxnId="{8384112F-1E02-4065-A220-64CB0B2B65AF}">
      <dgm:prSet/>
      <dgm:spPr/>
      <dgm:t>
        <a:bodyPr/>
        <a:lstStyle/>
        <a:p>
          <a:endParaRPr lang="ru-RU"/>
        </a:p>
      </dgm:t>
    </dgm:pt>
    <dgm:pt modelId="{DB7167D9-AC2F-4433-A3A2-8DE71BABD004}" type="sibTrans" cxnId="{8384112F-1E02-4065-A220-64CB0B2B65AF}">
      <dgm:prSet/>
      <dgm:spPr/>
      <dgm:t>
        <a:bodyPr/>
        <a:lstStyle/>
        <a:p>
          <a:endParaRPr lang="ru-RU"/>
        </a:p>
      </dgm:t>
    </dgm:pt>
    <dgm:pt modelId="{FDF853A9-2870-46EA-8CE8-75ACBDBA6472}">
      <dgm:prSet/>
      <dgm:spPr/>
      <dgm:t>
        <a:bodyPr/>
        <a:lstStyle/>
        <a:p>
          <a:r>
            <a:rPr lang="ru-RU" i="1" smtClean="0">
              <a:latin typeface="Bookman Old Style" panose="02050604050505020204" pitchFamily="18" charset="0"/>
            </a:rPr>
            <a:t>Субсидии</a:t>
          </a:r>
          <a:endParaRPr lang="ru-RU" i="1" dirty="0">
            <a:latin typeface="Bookman Old Style" panose="02050604050505020204" pitchFamily="18" charset="0"/>
          </a:endParaRPr>
        </a:p>
      </dgm:t>
    </dgm:pt>
    <dgm:pt modelId="{A48143F8-36DE-4630-A690-46DC36875B8A}" type="parTrans" cxnId="{C77B576D-2A56-43B6-BEF3-E10B5086B13E}">
      <dgm:prSet/>
      <dgm:spPr/>
      <dgm:t>
        <a:bodyPr/>
        <a:lstStyle/>
        <a:p>
          <a:endParaRPr lang="ru-RU"/>
        </a:p>
      </dgm:t>
    </dgm:pt>
    <dgm:pt modelId="{59B015D7-2327-484A-AF40-072CC2DDD8E0}" type="sibTrans" cxnId="{C77B576D-2A56-43B6-BEF3-E10B5086B13E}">
      <dgm:prSet/>
      <dgm:spPr/>
      <dgm:t>
        <a:bodyPr/>
        <a:lstStyle/>
        <a:p>
          <a:endParaRPr lang="ru-RU"/>
        </a:p>
      </dgm:t>
    </dgm:pt>
    <dgm:pt modelId="{B564BCF3-4061-4888-93BF-38BF8F61B82B}">
      <dgm:prSet/>
      <dgm:spPr/>
      <dgm:t>
        <a:bodyPr/>
        <a:lstStyle/>
        <a:p>
          <a:r>
            <a:rPr lang="ru-RU" i="1" smtClean="0">
              <a:latin typeface="Bookman Old Style" panose="02050604050505020204" pitchFamily="18" charset="0"/>
            </a:rPr>
            <a:t>Субвенции</a:t>
          </a:r>
          <a:endParaRPr lang="ru-RU" i="1" dirty="0">
            <a:latin typeface="Bookman Old Style" panose="02050604050505020204" pitchFamily="18" charset="0"/>
          </a:endParaRPr>
        </a:p>
      </dgm:t>
    </dgm:pt>
    <dgm:pt modelId="{C7BBE723-5AF9-446B-B094-E59B0A0A5496}" type="parTrans" cxnId="{B1EB6812-97C0-40F7-BE03-0A4A261C74B0}">
      <dgm:prSet/>
      <dgm:spPr/>
      <dgm:t>
        <a:bodyPr/>
        <a:lstStyle/>
        <a:p>
          <a:endParaRPr lang="ru-RU"/>
        </a:p>
      </dgm:t>
    </dgm:pt>
    <dgm:pt modelId="{1EEDF4D6-F464-496C-8979-41DC145234B1}" type="sibTrans" cxnId="{B1EB6812-97C0-40F7-BE03-0A4A261C74B0}">
      <dgm:prSet/>
      <dgm:spPr/>
      <dgm:t>
        <a:bodyPr/>
        <a:lstStyle/>
        <a:p>
          <a:endParaRPr lang="ru-RU"/>
        </a:p>
      </dgm:t>
    </dgm:pt>
    <dgm:pt modelId="{4D81634B-AAF0-41AB-871B-D57ABEFA4C83}">
      <dgm:prSet/>
      <dgm:spPr/>
      <dgm:t>
        <a:bodyPr/>
        <a:lstStyle/>
        <a:p>
          <a:r>
            <a:rPr lang="ru-RU" i="1" smtClean="0">
              <a:latin typeface="Bookman Old Style" panose="02050604050505020204" pitchFamily="18" charset="0"/>
            </a:rPr>
            <a:t>Иные межбюджетные трансферты</a:t>
          </a:r>
          <a:endParaRPr lang="ru-RU" i="1" dirty="0">
            <a:latin typeface="Bookman Old Style" panose="02050604050505020204" pitchFamily="18" charset="0"/>
          </a:endParaRPr>
        </a:p>
      </dgm:t>
    </dgm:pt>
    <dgm:pt modelId="{C617C16A-199C-4413-8262-BA9FBBBAD0A7}" type="parTrans" cxnId="{40D96BE2-48A4-4571-B98C-52A7C57F2D9B}">
      <dgm:prSet/>
      <dgm:spPr/>
      <dgm:t>
        <a:bodyPr/>
        <a:lstStyle/>
        <a:p>
          <a:endParaRPr lang="ru-RU"/>
        </a:p>
      </dgm:t>
    </dgm:pt>
    <dgm:pt modelId="{1F91F11B-5536-4521-A91C-4EF6067B9C3C}" type="sibTrans" cxnId="{40D96BE2-48A4-4571-B98C-52A7C57F2D9B}">
      <dgm:prSet/>
      <dgm:spPr/>
      <dgm:t>
        <a:bodyPr/>
        <a:lstStyle/>
        <a:p>
          <a:endParaRPr lang="ru-RU"/>
        </a:p>
      </dgm:t>
    </dgm:pt>
    <dgm:pt modelId="{67EC4771-4120-4A43-8C6F-7E5ABC6B6223}">
      <dgm:prSet/>
      <dgm:spPr/>
      <dgm:t>
        <a:bodyPr/>
        <a:lstStyle/>
        <a:p>
          <a:r>
            <a:rPr lang="ru-RU" i="1" dirty="0" smtClean="0">
              <a:latin typeface="Bookman Old Style" panose="02050604050505020204" pitchFamily="18" charset="0"/>
            </a:rPr>
            <a:t>Прочие безвозмездные поступления</a:t>
          </a:r>
          <a:endParaRPr lang="ru-RU" i="1" dirty="0">
            <a:latin typeface="Bookman Old Style" panose="02050604050505020204" pitchFamily="18" charset="0"/>
          </a:endParaRPr>
        </a:p>
      </dgm:t>
    </dgm:pt>
    <dgm:pt modelId="{B3EA0749-457F-4251-8DFA-7FF14204055E}" type="parTrans" cxnId="{536E7216-9049-4813-AA52-601F478E1299}">
      <dgm:prSet/>
      <dgm:spPr/>
      <dgm:t>
        <a:bodyPr/>
        <a:lstStyle/>
        <a:p>
          <a:endParaRPr lang="ru-RU"/>
        </a:p>
      </dgm:t>
    </dgm:pt>
    <dgm:pt modelId="{8EDC25B1-DE37-4410-806D-E86641C949AE}" type="sibTrans" cxnId="{536E7216-9049-4813-AA52-601F478E1299}">
      <dgm:prSet/>
      <dgm:spPr/>
      <dgm:t>
        <a:bodyPr/>
        <a:lstStyle/>
        <a:p>
          <a:endParaRPr lang="ru-RU"/>
        </a:p>
      </dgm:t>
    </dgm:pt>
    <dgm:pt modelId="{8EF6E5E0-BB2F-46B3-9F32-8B844D8B38D8}" type="pres">
      <dgm:prSet presAssocID="{A3042395-AC6C-4F97-AFC8-D13A5FB9484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7559B79-7B6D-4126-AA3F-E35CDAE2868B}" type="pres">
      <dgm:prSet presAssocID="{58BD5EB4-E525-4F57-9BAE-063466D494D5}" presName="composite" presStyleCnt="0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603D326A-F8DC-4F6D-8F50-0ADF96FEAE75}" type="pres">
      <dgm:prSet presAssocID="{58BD5EB4-E525-4F57-9BAE-063466D494D5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5151AA-3BF3-40A6-96BF-B66B0F07ED9A}" type="pres">
      <dgm:prSet presAssocID="{58BD5EB4-E525-4F57-9BAE-063466D494D5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C497D9-5AD4-4545-BE00-BD0D648337F3}" type="pres">
      <dgm:prSet presAssocID="{0FDB4B7D-7FD8-41AD-84AB-8D94FE22E2A9}" presName="space" presStyleCnt="0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673C1F95-0DE8-448E-8B5C-CCC58E8E56BA}" type="pres">
      <dgm:prSet presAssocID="{B8F594C8-CC61-4EDA-BB75-ED62C41E12B0}" presName="composite" presStyleCnt="0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B9BFB59F-7FF8-4145-B4A6-B49E6834F33C}" type="pres">
      <dgm:prSet presAssocID="{B8F594C8-CC61-4EDA-BB75-ED62C41E12B0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EA03E7-6B95-4EC0-95DD-2CB0524F55CC}" type="pres">
      <dgm:prSet presAssocID="{B8F594C8-CC61-4EDA-BB75-ED62C41E12B0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C62BA9-1C7E-4DA8-B887-AAD373CA15CC}" type="pres">
      <dgm:prSet presAssocID="{9FC9C368-7EE1-4EBF-91E1-D0809C0E0E07}" presName="space" presStyleCnt="0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370BB7BA-2D8A-4DC6-A918-8BB7DF4E4EE2}" type="pres">
      <dgm:prSet presAssocID="{8C293EC3-FDEA-40D2-9578-13B95EFE01DF}" presName="composite" presStyleCnt="0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D46FDC3D-D6F5-4BAA-BA30-7EA184ED16C4}" type="pres">
      <dgm:prSet presAssocID="{8C293EC3-FDEA-40D2-9578-13B95EFE01DF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6CE65B-6D9D-47BA-AF92-EF52F4A9AA0A}" type="pres">
      <dgm:prSet presAssocID="{8C293EC3-FDEA-40D2-9578-13B95EFE01DF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7C8214F-D2CA-43AC-A006-B1C8D0FAC59F}" srcId="{8C293EC3-FDEA-40D2-9578-13B95EFE01DF}" destId="{C561627C-0932-4DC2-8960-E87C5745A827}" srcOrd="0" destOrd="0" parTransId="{87AF9D28-842E-4550-BD67-3D604AF301A4}" sibTransId="{7123AF4C-C616-404C-BF13-895F64054690}"/>
    <dgm:cxn modelId="{21289415-4D51-401A-9444-4CF140E45FD7}" srcId="{B8F594C8-CC61-4EDA-BB75-ED62C41E12B0}" destId="{B0C0CF9C-B32A-497D-9440-1714A116FABF}" srcOrd="2" destOrd="0" parTransId="{2A14ECC1-FDA5-4887-AD19-106532AA44BB}" sibTransId="{7B83C057-FA1D-4B2B-8236-8F0D68209516}"/>
    <dgm:cxn modelId="{2FB018CC-1E99-4DF0-81C6-E7DB27916F2B}" srcId="{58BD5EB4-E525-4F57-9BAE-063466D494D5}" destId="{B9C34498-B9B5-4042-9E1A-ADE4954A6D59}" srcOrd="11" destOrd="0" parTransId="{E7849EF9-4D75-4D5A-939B-EE50094ECA57}" sibTransId="{5F42EF6D-0C9D-4666-AE9A-6F1458CD05E0}"/>
    <dgm:cxn modelId="{5233E979-5220-4A8D-8A16-74977D6C2A11}" type="presOf" srcId="{C561627C-0932-4DC2-8960-E87C5745A827}" destId="{E16CE65B-6D9D-47BA-AF92-EF52F4A9AA0A}" srcOrd="0" destOrd="0" presId="urn:microsoft.com/office/officeart/2005/8/layout/hList1"/>
    <dgm:cxn modelId="{765A164F-34E1-4DCC-8E8F-3FC192985AEB}" type="presOf" srcId="{58BD5EB4-E525-4F57-9BAE-063466D494D5}" destId="{603D326A-F8DC-4F6D-8F50-0ADF96FEAE75}" srcOrd="0" destOrd="0" presId="urn:microsoft.com/office/officeart/2005/8/layout/hList1"/>
    <dgm:cxn modelId="{0EF4D505-DC1E-4451-834E-A04BB1BA7001}" srcId="{58BD5EB4-E525-4F57-9BAE-063466D494D5}" destId="{7C504D7E-BC2B-4692-A1D2-4AD88537028D}" srcOrd="3" destOrd="0" parTransId="{302D0371-1389-4496-9246-7B6530D19175}" sibTransId="{CB46DDB3-4950-4998-A981-4BC954453138}"/>
    <dgm:cxn modelId="{E173471F-1188-4E00-A84C-4CBCF1672650}" type="presOf" srcId="{73501A47-F8F2-47AA-B70F-34E50AC894CF}" destId="{41EA03E7-6B95-4EC0-95DD-2CB0524F55CC}" srcOrd="0" destOrd="4" presId="urn:microsoft.com/office/officeart/2005/8/layout/hList1"/>
    <dgm:cxn modelId="{2920A106-7FF9-49B7-8631-BB91951EBC7B}" type="presOf" srcId="{2B070B4D-A568-4A70-899C-833472DA8264}" destId="{C25151AA-3BF3-40A6-96BF-B66B0F07ED9A}" srcOrd="0" destOrd="7" presId="urn:microsoft.com/office/officeart/2005/8/layout/hList1"/>
    <dgm:cxn modelId="{FC130F32-E512-4373-8E96-F0EFA182C25E}" srcId="{58BD5EB4-E525-4F57-9BAE-063466D494D5}" destId="{F3E854A7-36A4-4D50-AFDE-02E91A40C714}" srcOrd="10" destOrd="0" parTransId="{84840C94-CB2C-4004-8F03-23FF32122D41}" sibTransId="{F5BC5D3E-EA7A-4CEA-B335-AC961816E010}"/>
    <dgm:cxn modelId="{8384112F-1E02-4065-A220-64CB0B2B65AF}" srcId="{8C293EC3-FDEA-40D2-9578-13B95EFE01DF}" destId="{3C492266-3D79-4445-A55D-A4BDC1A13E3A}" srcOrd="2" destOrd="0" parTransId="{0E0E3C09-C0DF-484E-BAF4-3D1D76CC78D8}" sibTransId="{DB7167D9-AC2F-4433-A3A2-8DE71BABD004}"/>
    <dgm:cxn modelId="{CA230CC1-B296-4EC8-BA33-16297A82FCBD}" srcId="{A3042395-AC6C-4F97-AFC8-D13A5FB9484C}" destId="{58BD5EB4-E525-4F57-9BAE-063466D494D5}" srcOrd="0" destOrd="0" parTransId="{C191A289-F858-40F8-AA0B-3BBA71866A3F}" sibTransId="{0FDB4B7D-7FD8-41AD-84AB-8D94FE22E2A9}"/>
    <dgm:cxn modelId="{2B5D9F67-6A2D-41ED-A39E-D9E3717BC584}" type="presOf" srcId="{4109BD75-E230-48F0-91AA-1D6B499426CD}" destId="{41EA03E7-6B95-4EC0-95DD-2CB0524F55CC}" srcOrd="0" destOrd="6" presId="urn:microsoft.com/office/officeart/2005/8/layout/hList1"/>
    <dgm:cxn modelId="{FD803AE2-7C13-40DF-AD3F-90903F53BD30}" type="presOf" srcId="{2E8CD14C-1E21-46AD-BE9B-C78B92512F68}" destId="{C25151AA-3BF3-40A6-96BF-B66B0F07ED9A}" srcOrd="0" destOrd="0" presId="urn:microsoft.com/office/officeart/2005/8/layout/hList1"/>
    <dgm:cxn modelId="{3F8FB187-15FF-488B-99FE-0D7EF0731DA8}" type="presOf" srcId="{B9C34498-B9B5-4042-9E1A-ADE4954A6D59}" destId="{C25151AA-3BF3-40A6-96BF-B66B0F07ED9A}" srcOrd="0" destOrd="11" presId="urn:microsoft.com/office/officeart/2005/8/layout/hList1"/>
    <dgm:cxn modelId="{D06DC553-642C-416E-86B0-459D0638A51B}" type="presOf" srcId="{21A07DF8-0255-4BC0-AF9D-6D79A4045FDE}" destId="{C25151AA-3BF3-40A6-96BF-B66B0F07ED9A}" srcOrd="0" destOrd="8" presId="urn:microsoft.com/office/officeart/2005/8/layout/hList1"/>
    <dgm:cxn modelId="{7908086C-47E8-4FF6-A5DF-EE10DC86A704}" type="presOf" srcId="{B0C0CF9C-B32A-497D-9440-1714A116FABF}" destId="{41EA03E7-6B95-4EC0-95DD-2CB0524F55CC}" srcOrd="0" destOrd="2" presId="urn:microsoft.com/office/officeart/2005/8/layout/hList1"/>
    <dgm:cxn modelId="{BC1DA82B-6F15-4ECB-A77E-2D75963098DF}" srcId="{8C293EC3-FDEA-40D2-9578-13B95EFE01DF}" destId="{95FE1599-2A7B-434F-84C9-676479E17055}" srcOrd="1" destOrd="0" parTransId="{EF2AEB94-F6D9-4B8E-9572-C80B32BC197B}" sibTransId="{71B8CB98-0EA1-488D-9063-72D9954E51BE}"/>
    <dgm:cxn modelId="{5C2EFDA6-D145-47AD-98BA-E49F42E44CC6}" srcId="{B8F594C8-CC61-4EDA-BB75-ED62C41E12B0}" destId="{7F7261E1-8D3F-4C21-8555-9D9764CB9FC8}" srcOrd="1" destOrd="0" parTransId="{82C6356D-E27E-447A-8BFD-75473D518418}" sibTransId="{B3C6F651-388C-420C-8C57-A35B3214938D}"/>
    <dgm:cxn modelId="{B5A6B4B7-1A22-49E4-A648-FE67CEC792A4}" srcId="{58BD5EB4-E525-4F57-9BAE-063466D494D5}" destId="{B9277462-11E2-483D-ACCB-E1BF156EF3F0}" srcOrd="5" destOrd="0" parTransId="{125E2706-F288-47D5-AD6F-94AA1AE9CE8F}" sibTransId="{E5A80D50-9EFE-400A-B796-B133E6E667E7}"/>
    <dgm:cxn modelId="{A5FAB60E-6FA0-48A8-B0A6-9C1E0301BA82}" srcId="{58BD5EB4-E525-4F57-9BAE-063466D494D5}" destId="{6877550D-3C5C-4030-A215-6A4304A17E39}" srcOrd="2" destOrd="0" parTransId="{85D86329-CDD0-4052-BEC0-FE8A16503F4E}" sibTransId="{7A7A17DD-6886-4927-9D5D-EBD9FEE9C7EE}"/>
    <dgm:cxn modelId="{C77B576D-2A56-43B6-BEF3-E10B5086B13E}" srcId="{8C293EC3-FDEA-40D2-9578-13B95EFE01DF}" destId="{FDF853A9-2870-46EA-8CE8-75ACBDBA6472}" srcOrd="3" destOrd="0" parTransId="{A48143F8-36DE-4630-A690-46DC36875B8A}" sibTransId="{59B015D7-2327-484A-AF40-072CC2DDD8E0}"/>
    <dgm:cxn modelId="{1BE29E0D-9052-4FB9-A5FF-CE3E060E470B}" type="presOf" srcId="{F3E854A7-36A4-4D50-AFDE-02E91A40C714}" destId="{C25151AA-3BF3-40A6-96BF-B66B0F07ED9A}" srcOrd="0" destOrd="10" presId="urn:microsoft.com/office/officeart/2005/8/layout/hList1"/>
    <dgm:cxn modelId="{4419DC0A-C902-44B7-BBBE-73C172AF7C55}" type="presOf" srcId="{B564BCF3-4061-4888-93BF-38BF8F61B82B}" destId="{E16CE65B-6D9D-47BA-AF92-EF52F4A9AA0A}" srcOrd="0" destOrd="4" presId="urn:microsoft.com/office/officeart/2005/8/layout/hList1"/>
    <dgm:cxn modelId="{46333689-0E4E-4C67-8920-28056735A275}" type="presOf" srcId="{E618732B-6EF9-4C1D-AC7B-880DF1D8AFB2}" destId="{C25151AA-3BF3-40A6-96BF-B66B0F07ED9A}" srcOrd="0" destOrd="4" presId="urn:microsoft.com/office/officeart/2005/8/layout/hList1"/>
    <dgm:cxn modelId="{7F2D48C6-8A9F-4E63-A909-ED34CDB6D342}" type="presOf" srcId="{2C91680F-001D-4E2D-B8A5-71FEF69FD5CB}" destId="{C25151AA-3BF3-40A6-96BF-B66B0F07ED9A}" srcOrd="0" destOrd="9" presId="urn:microsoft.com/office/officeart/2005/8/layout/hList1"/>
    <dgm:cxn modelId="{536E7216-9049-4813-AA52-601F478E1299}" srcId="{8C293EC3-FDEA-40D2-9578-13B95EFE01DF}" destId="{67EC4771-4120-4A43-8C6F-7E5ABC6B6223}" srcOrd="6" destOrd="0" parTransId="{B3EA0749-457F-4251-8DFA-7FF14204055E}" sibTransId="{8EDC25B1-DE37-4410-806D-E86641C949AE}"/>
    <dgm:cxn modelId="{F07FDE61-A257-404F-95F0-2A54CFDA1B39}" type="presOf" srcId="{FDF853A9-2870-46EA-8CE8-75ACBDBA6472}" destId="{E16CE65B-6D9D-47BA-AF92-EF52F4A9AA0A}" srcOrd="0" destOrd="3" presId="urn:microsoft.com/office/officeart/2005/8/layout/hList1"/>
    <dgm:cxn modelId="{E2BDDFDA-627A-4634-8FC3-D31E237953FE}" type="presOf" srcId="{BEAB289B-E5F8-4EBE-AAD1-1BAA13695C32}" destId="{C25151AA-3BF3-40A6-96BF-B66B0F07ED9A}" srcOrd="0" destOrd="6" presId="urn:microsoft.com/office/officeart/2005/8/layout/hList1"/>
    <dgm:cxn modelId="{A2C8148E-393A-4836-8D51-C60FC690532C}" type="presOf" srcId="{8C293EC3-FDEA-40D2-9578-13B95EFE01DF}" destId="{D46FDC3D-D6F5-4BAA-BA30-7EA184ED16C4}" srcOrd="0" destOrd="0" presId="urn:microsoft.com/office/officeart/2005/8/layout/hList1"/>
    <dgm:cxn modelId="{CBA96516-99DD-40DD-A184-4C5433AD8FEB}" type="presOf" srcId="{3C492266-3D79-4445-A55D-A4BDC1A13E3A}" destId="{E16CE65B-6D9D-47BA-AF92-EF52F4A9AA0A}" srcOrd="0" destOrd="2" presId="urn:microsoft.com/office/officeart/2005/8/layout/hList1"/>
    <dgm:cxn modelId="{CBB62782-6BD5-4E20-B3FD-31E2546C0E01}" type="presOf" srcId="{ACA25AB8-2097-41B0-8B05-CD8469C19F76}" destId="{C25151AA-3BF3-40A6-96BF-B66B0F07ED9A}" srcOrd="0" destOrd="12" presId="urn:microsoft.com/office/officeart/2005/8/layout/hList1"/>
    <dgm:cxn modelId="{B1EB6812-97C0-40F7-BE03-0A4A261C74B0}" srcId="{8C293EC3-FDEA-40D2-9578-13B95EFE01DF}" destId="{B564BCF3-4061-4888-93BF-38BF8F61B82B}" srcOrd="4" destOrd="0" parTransId="{C7BBE723-5AF9-446B-B094-E59B0A0A5496}" sibTransId="{1EEDF4D6-F464-496C-8979-41DC145234B1}"/>
    <dgm:cxn modelId="{AE735CDA-AFEA-4BA7-BB61-17B30C303334}" srcId="{58BD5EB4-E525-4F57-9BAE-063466D494D5}" destId="{2B070B4D-A568-4A70-899C-833472DA8264}" srcOrd="7" destOrd="0" parTransId="{5060BB31-6318-4F85-BFFF-702EE1B840EB}" sibTransId="{5F93A232-00D2-4986-BB2A-8011B7213345}"/>
    <dgm:cxn modelId="{7FB3E4F7-9052-4E94-B869-A244953BBD7D}" srcId="{A3042395-AC6C-4F97-AFC8-D13A5FB9484C}" destId="{8C293EC3-FDEA-40D2-9578-13B95EFE01DF}" srcOrd="2" destOrd="0" parTransId="{A4F57A7E-AED4-443D-B190-ADABCB85B9AC}" sibTransId="{36C627D7-3FAB-4392-AEBB-23CB1CDD3E9F}"/>
    <dgm:cxn modelId="{FC098908-0B8D-4AC1-BA1A-B2D2EEA760BE}" type="presOf" srcId="{975DFBE1-60D9-4889-9C6B-C7D28AA34F9E}" destId="{41EA03E7-6B95-4EC0-95DD-2CB0524F55CC}" srcOrd="0" destOrd="3" presId="urn:microsoft.com/office/officeart/2005/8/layout/hList1"/>
    <dgm:cxn modelId="{7CC4CA40-3843-47D5-9775-4C377360D250}" type="presOf" srcId="{B9277462-11E2-483D-ACCB-E1BF156EF3F0}" destId="{C25151AA-3BF3-40A6-96BF-B66B0F07ED9A}" srcOrd="0" destOrd="5" presId="urn:microsoft.com/office/officeart/2005/8/layout/hList1"/>
    <dgm:cxn modelId="{0207152D-DF5A-4695-8B16-E5F86E499A5B}" srcId="{58BD5EB4-E525-4F57-9BAE-063466D494D5}" destId="{BEAB289B-E5F8-4EBE-AAD1-1BAA13695C32}" srcOrd="6" destOrd="0" parTransId="{AA72BE08-97B4-4F92-BDD0-A0BCC7728731}" sibTransId="{EE42CEAC-A03C-40EE-B2FA-F41DAF4C215A}"/>
    <dgm:cxn modelId="{EACFC34A-FBC2-44D5-9DC1-844720CB9B8F}" srcId="{B8F594C8-CC61-4EDA-BB75-ED62C41E12B0}" destId="{CB437FC2-6588-4229-8234-E85C277234AB}" srcOrd="5" destOrd="0" parTransId="{9728F590-E602-4AF1-8C84-A8809E03511E}" sibTransId="{F1E00010-87BD-4804-95D9-47D8266B3885}"/>
    <dgm:cxn modelId="{DFCD8763-F013-4FFF-B47F-F5F8BB073D05}" type="presOf" srcId="{67EC4771-4120-4A43-8C6F-7E5ABC6B6223}" destId="{E16CE65B-6D9D-47BA-AF92-EF52F4A9AA0A}" srcOrd="0" destOrd="6" presId="urn:microsoft.com/office/officeart/2005/8/layout/hList1"/>
    <dgm:cxn modelId="{BDE0ECBA-29DD-4202-9819-5BDAE7AE99DD}" srcId="{B8F594C8-CC61-4EDA-BB75-ED62C41E12B0}" destId="{975DFBE1-60D9-4889-9C6B-C7D28AA34F9E}" srcOrd="3" destOrd="0" parTransId="{83753D69-C5CA-4542-90FD-3F43C865DDC3}" sibTransId="{B3B1977D-E444-4584-8EB1-95B2962AC94B}"/>
    <dgm:cxn modelId="{F4F01F77-DE86-46B6-9399-C4B269FF0381}" type="presOf" srcId="{CB437FC2-6588-4229-8234-E85C277234AB}" destId="{41EA03E7-6B95-4EC0-95DD-2CB0524F55CC}" srcOrd="0" destOrd="5" presId="urn:microsoft.com/office/officeart/2005/8/layout/hList1"/>
    <dgm:cxn modelId="{2D862214-58D2-4E0A-BB9A-EB4898C69170}" type="presOf" srcId="{7F7261E1-8D3F-4C21-8555-9D9764CB9FC8}" destId="{41EA03E7-6B95-4EC0-95DD-2CB0524F55CC}" srcOrd="0" destOrd="1" presId="urn:microsoft.com/office/officeart/2005/8/layout/hList1"/>
    <dgm:cxn modelId="{43B6EBD6-34C3-4425-AA25-09E9F6884D84}" srcId="{58BD5EB4-E525-4F57-9BAE-063466D494D5}" destId="{21A07DF8-0255-4BC0-AF9D-6D79A4045FDE}" srcOrd="8" destOrd="0" parTransId="{6915EAFA-F082-4A8B-9CBE-C8621EE81FDD}" sibTransId="{70B0692E-4A94-481D-B6E2-6E575C0D9BB6}"/>
    <dgm:cxn modelId="{26931A98-C06D-4DEB-A660-932083EA6722}" srcId="{B8F594C8-CC61-4EDA-BB75-ED62C41E12B0}" destId="{78791E53-6ABE-480D-BF84-997DABAF2FE4}" srcOrd="0" destOrd="0" parTransId="{329DD47D-D506-43F1-96D2-3C37CE2EE779}" sibTransId="{7B3F3CF0-5C90-4063-8D69-F25FAD7C7511}"/>
    <dgm:cxn modelId="{CF0117A6-586B-4136-B5F3-91409D1FBDC1}" srcId="{B8F594C8-CC61-4EDA-BB75-ED62C41E12B0}" destId="{4109BD75-E230-48F0-91AA-1D6B499426CD}" srcOrd="6" destOrd="0" parTransId="{109FBFFC-9101-4AE5-8752-71208C1E0A54}" sibTransId="{304F2D47-0696-4C71-AAF4-0297F1DCEADD}"/>
    <dgm:cxn modelId="{D2F26142-3770-4AAD-BD33-0BB14F0AA08E}" srcId="{A3042395-AC6C-4F97-AFC8-D13A5FB9484C}" destId="{B8F594C8-CC61-4EDA-BB75-ED62C41E12B0}" srcOrd="1" destOrd="0" parTransId="{C8E2A84F-94BF-4AB2-A53F-9EFE2F3CFEA0}" sibTransId="{9FC9C368-7EE1-4EBF-91E1-D0809C0E0E07}"/>
    <dgm:cxn modelId="{40D96BE2-48A4-4571-B98C-52A7C57F2D9B}" srcId="{8C293EC3-FDEA-40D2-9578-13B95EFE01DF}" destId="{4D81634B-AAF0-41AB-871B-D57ABEFA4C83}" srcOrd="5" destOrd="0" parTransId="{C617C16A-199C-4413-8262-BA9FBBBAD0A7}" sibTransId="{1F91F11B-5536-4521-A91C-4EF6067B9C3C}"/>
    <dgm:cxn modelId="{D0C5EA3A-5227-40C2-975A-BC623DCDE579}" srcId="{58BD5EB4-E525-4F57-9BAE-063466D494D5}" destId="{E618732B-6EF9-4C1D-AC7B-880DF1D8AFB2}" srcOrd="4" destOrd="0" parTransId="{D309E651-9BA8-4D16-9BE8-516FF6641AED}" sibTransId="{E379F9C4-B0CC-45DF-80F5-1803D8372254}"/>
    <dgm:cxn modelId="{A4A72657-FD2A-43CA-B0AB-638818B552E3}" srcId="{58BD5EB4-E525-4F57-9BAE-063466D494D5}" destId="{048250F5-30E3-4696-888A-D5B678140BC6}" srcOrd="1" destOrd="0" parTransId="{CBDD498F-6C1A-42B5-AEB0-74B90249E5DC}" sibTransId="{F522AF6A-95FB-4D6F-AF15-F62E0D43A865}"/>
    <dgm:cxn modelId="{833E8245-BB48-418C-BCB1-E18432D44AB0}" type="presOf" srcId="{7C504D7E-BC2B-4692-A1D2-4AD88537028D}" destId="{C25151AA-3BF3-40A6-96BF-B66B0F07ED9A}" srcOrd="0" destOrd="3" presId="urn:microsoft.com/office/officeart/2005/8/layout/hList1"/>
    <dgm:cxn modelId="{4074C14C-16C9-41C1-BB47-6E0ABAA78660}" type="presOf" srcId="{95FE1599-2A7B-434F-84C9-676479E17055}" destId="{E16CE65B-6D9D-47BA-AF92-EF52F4A9AA0A}" srcOrd="0" destOrd="1" presId="urn:microsoft.com/office/officeart/2005/8/layout/hList1"/>
    <dgm:cxn modelId="{937A7200-E526-434E-A8E0-495797F2CB15}" type="presOf" srcId="{78791E53-6ABE-480D-BF84-997DABAF2FE4}" destId="{41EA03E7-6B95-4EC0-95DD-2CB0524F55CC}" srcOrd="0" destOrd="0" presId="urn:microsoft.com/office/officeart/2005/8/layout/hList1"/>
    <dgm:cxn modelId="{B086DB98-C44A-40BE-8A57-7F96CFDF657E}" srcId="{58BD5EB4-E525-4F57-9BAE-063466D494D5}" destId="{2C91680F-001D-4E2D-B8A5-71FEF69FD5CB}" srcOrd="9" destOrd="0" parTransId="{E6CCF448-9577-4620-8F3F-F71DBC65F094}" sibTransId="{BD28A817-8167-48D1-BAF4-9142B447C009}"/>
    <dgm:cxn modelId="{2FA3F454-0DA5-4852-BC8E-598885B285F7}" srcId="{B8F594C8-CC61-4EDA-BB75-ED62C41E12B0}" destId="{73501A47-F8F2-47AA-B70F-34E50AC894CF}" srcOrd="4" destOrd="0" parTransId="{F6329C2F-959B-4E11-9574-67CE007E6413}" sibTransId="{66EC05FC-8F61-4F99-8E67-85B8F90C5563}"/>
    <dgm:cxn modelId="{575FFE85-4178-4473-A3A0-2F9D83889CB2}" srcId="{58BD5EB4-E525-4F57-9BAE-063466D494D5}" destId="{ACA25AB8-2097-41B0-8B05-CD8469C19F76}" srcOrd="12" destOrd="0" parTransId="{69DC32F3-6635-4A6F-A3AC-0FD169939708}" sibTransId="{CC58B75C-6BB0-4AD0-88F2-F34877EFE8AE}"/>
    <dgm:cxn modelId="{A4405470-D21C-4A39-A7FC-76A2B8C58145}" type="presOf" srcId="{4D81634B-AAF0-41AB-871B-D57ABEFA4C83}" destId="{E16CE65B-6D9D-47BA-AF92-EF52F4A9AA0A}" srcOrd="0" destOrd="5" presId="urn:microsoft.com/office/officeart/2005/8/layout/hList1"/>
    <dgm:cxn modelId="{43CCCF91-0604-4C9E-B696-2BBD275DA50B}" type="presOf" srcId="{048250F5-30E3-4696-888A-D5B678140BC6}" destId="{C25151AA-3BF3-40A6-96BF-B66B0F07ED9A}" srcOrd="0" destOrd="1" presId="urn:microsoft.com/office/officeart/2005/8/layout/hList1"/>
    <dgm:cxn modelId="{072CD19F-E062-4D49-993E-A69A7FBF6C96}" type="presOf" srcId="{6877550D-3C5C-4030-A215-6A4304A17E39}" destId="{C25151AA-3BF3-40A6-96BF-B66B0F07ED9A}" srcOrd="0" destOrd="2" presId="urn:microsoft.com/office/officeart/2005/8/layout/hList1"/>
    <dgm:cxn modelId="{002A9EA3-9FA5-4CFC-896E-83A3E57574A0}" srcId="{58BD5EB4-E525-4F57-9BAE-063466D494D5}" destId="{2E8CD14C-1E21-46AD-BE9B-C78B92512F68}" srcOrd="0" destOrd="0" parTransId="{3005F5C1-046B-416B-8B12-8D3C44BB417A}" sibTransId="{1DAC2F81-7913-44AD-913C-92122F7938CF}"/>
    <dgm:cxn modelId="{C28F75DB-7F43-4CD0-A671-E1456269FAE8}" type="presOf" srcId="{B8F594C8-CC61-4EDA-BB75-ED62C41E12B0}" destId="{B9BFB59F-7FF8-4145-B4A6-B49E6834F33C}" srcOrd="0" destOrd="0" presId="urn:microsoft.com/office/officeart/2005/8/layout/hList1"/>
    <dgm:cxn modelId="{33BCF71A-A21C-4CB7-BFC7-E5DA58907845}" type="presOf" srcId="{A3042395-AC6C-4F97-AFC8-D13A5FB9484C}" destId="{8EF6E5E0-BB2F-46B3-9F32-8B844D8B38D8}" srcOrd="0" destOrd="0" presId="urn:microsoft.com/office/officeart/2005/8/layout/hList1"/>
    <dgm:cxn modelId="{52DBC8C4-5A27-4B08-8889-9414B594930D}" type="presParOf" srcId="{8EF6E5E0-BB2F-46B3-9F32-8B844D8B38D8}" destId="{57559B79-7B6D-4126-AA3F-E35CDAE2868B}" srcOrd="0" destOrd="0" presId="urn:microsoft.com/office/officeart/2005/8/layout/hList1"/>
    <dgm:cxn modelId="{B70B41DF-8D63-4AEE-9CC2-1A335034F7AB}" type="presParOf" srcId="{57559B79-7B6D-4126-AA3F-E35CDAE2868B}" destId="{603D326A-F8DC-4F6D-8F50-0ADF96FEAE75}" srcOrd="0" destOrd="0" presId="urn:microsoft.com/office/officeart/2005/8/layout/hList1"/>
    <dgm:cxn modelId="{FDCACDF6-FFB5-42C3-BAA4-60093780ED0D}" type="presParOf" srcId="{57559B79-7B6D-4126-AA3F-E35CDAE2868B}" destId="{C25151AA-3BF3-40A6-96BF-B66B0F07ED9A}" srcOrd="1" destOrd="0" presId="urn:microsoft.com/office/officeart/2005/8/layout/hList1"/>
    <dgm:cxn modelId="{47D86DDE-83D7-4FD7-90EE-5F2D154D8A21}" type="presParOf" srcId="{8EF6E5E0-BB2F-46B3-9F32-8B844D8B38D8}" destId="{6DC497D9-5AD4-4545-BE00-BD0D648337F3}" srcOrd="1" destOrd="0" presId="urn:microsoft.com/office/officeart/2005/8/layout/hList1"/>
    <dgm:cxn modelId="{A836D1F9-00E3-42F9-8C1A-53CE0256008D}" type="presParOf" srcId="{8EF6E5E0-BB2F-46B3-9F32-8B844D8B38D8}" destId="{673C1F95-0DE8-448E-8B5C-CCC58E8E56BA}" srcOrd="2" destOrd="0" presId="urn:microsoft.com/office/officeart/2005/8/layout/hList1"/>
    <dgm:cxn modelId="{7075DF49-F0F4-4E4C-8E86-93BB32E33D18}" type="presParOf" srcId="{673C1F95-0DE8-448E-8B5C-CCC58E8E56BA}" destId="{B9BFB59F-7FF8-4145-B4A6-B49E6834F33C}" srcOrd="0" destOrd="0" presId="urn:microsoft.com/office/officeart/2005/8/layout/hList1"/>
    <dgm:cxn modelId="{9813EE0B-11F9-40DC-84FF-C34CAB22B07D}" type="presParOf" srcId="{673C1F95-0DE8-448E-8B5C-CCC58E8E56BA}" destId="{41EA03E7-6B95-4EC0-95DD-2CB0524F55CC}" srcOrd="1" destOrd="0" presId="urn:microsoft.com/office/officeart/2005/8/layout/hList1"/>
    <dgm:cxn modelId="{E20DF4A1-A8AA-47A6-B585-008BAEEDD264}" type="presParOf" srcId="{8EF6E5E0-BB2F-46B3-9F32-8B844D8B38D8}" destId="{BBC62BA9-1C7E-4DA8-B887-AAD373CA15CC}" srcOrd="3" destOrd="0" presId="urn:microsoft.com/office/officeart/2005/8/layout/hList1"/>
    <dgm:cxn modelId="{9FEECCC6-C8B8-4159-9DB6-476BC2C15030}" type="presParOf" srcId="{8EF6E5E0-BB2F-46B3-9F32-8B844D8B38D8}" destId="{370BB7BA-2D8A-4DC6-A918-8BB7DF4E4EE2}" srcOrd="4" destOrd="0" presId="urn:microsoft.com/office/officeart/2005/8/layout/hList1"/>
    <dgm:cxn modelId="{241CCDBF-2E73-40C1-9705-3FBE2C54286B}" type="presParOf" srcId="{370BB7BA-2D8A-4DC6-A918-8BB7DF4E4EE2}" destId="{D46FDC3D-D6F5-4BAA-BA30-7EA184ED16C4}" srcOrd="0" destOrd="0" presId="urn:microsoft.com/office/officeart/2005/8/layout/hList1"/>
    <dgm:cxn modelId="{5254E140-7787-4799-91AE-13A11127063D}" type="presParOf" srcId="{370BB7BA-2D8A-4DC6-A918-8BB7DF4E4EE2}" destId="{E16CE65B-6D9D-47BA-AF92-EF52F4A9AA0A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3D26D6F-7D0D-4EA2-A119-18844AF99203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9481528-A1C1-4239-976B-39DA1900B791}">
      <dgm:prSet phldrT="[Текст]" custT="1"/>
      <dgm:spPr/>
      <dgm:t>
        <a:bodyPr/>
        <a:lstStyle/>
        <a:p>
          <a:r>
            <a:rPr lang="ru-RU" sz="2400" b="1" kern="1200" dirty="0">
              <a:solidFill>
                <a:schemeClr val="accent1">
                  <a:lumMod val="75000"/>
                </a:schemeClr>
              </a:solidFill>
              <a:latin typeface="Bookman Old Style" panose="02050604050505020204" pitchFamily="18" charset="0"/>
              <a:ea typeface="Cambria Math" panose="02040503050406030204" pitchFamily="18" charset="0"/>
              <a:cs typeface="Segoe UI Semilight" panose="020B0402040204020203" pitchFamily="34" charset="0"/>
            </a:rPr>
            <a:t>Дотация</a:t>
          </a:r>
        </a:p>
      </dgm:t>
    </dgm:pt>
    <dgm:pt modelId="{68D92771-3531-4918-A6C0-885A20CB214E}" type="parTrans" cxnId="{3F2B8A5D-8D2D-4F71-8D05-45A3793433C5}">
      <dgm:prSet/>
      <dgm:spPr/>
      <dgm:t>
        <a:bodyPr/>
        <a:lstStyle/>
        <a:p>
          <a:endParaRPr lang="ru-RU">
            <a:latin typeface="Bookman Old Style" panose="02050604050505020204" pitchFamily="18" charset="0"/>
          </a:endParaRPr>
        </a:p>
      </dgm:t>
    </dgm:pt>
    <dgm:pt modelId="{128CEDEE-D353-4056-A535-5BB9273F0819}" type="sibTrans" cxnId="{3F2B8A5D-8D2D-4F71-8D05-45A3793433C5}">
      <dgm:prSet/>
      <dgm:spPr/>
      <dgm:t>
        <a:bodyPr/>
        <a:lstStyle/>
        <a:p>
          <a:endParaRPr lang="ru-RU">
            <a:latin typeface="Bookman Old Style" panose="02050604050505020204" pitchFamily="18" charset="0"/>
          </a:endParaRPr>
        </a:p>
      </dgm:t>
    </dgm:pt>
    <dgm:pt modelId="{DF803A55-E054-4D71-A3D8-4727FC4D7ECE}">
      <dgm:prSet phldrT="[Текст]" custT="1"/>
      <dgm:spPr/>
      <dgm:t>
        <a:bodyPr/>
        <a:lstStyle/>
        <a:p>
          <a:pPr algn="just"/>
          <a:r>
            <a:rPr lang="ru-RU" altLang="ru-RU" sz="1600" kern="1200" dirty="0">
              <a:solidFill>
                <a:schemeClr val="tx2">
                  <a:lumMod val="75000"/>
                </a:schemeClr>
              </a:solidFill>
              <a:latin typeface="Bookman Old Style" panose="02050604050505020204" pitchFamily="18" charset="0"/>
            </a:rPr>
            <a:t>– </a:t>
          </a:r>
          <a:r>
            <a:rPr lang="ru-RU" sz="2000" kern="1200" dirty="0">
              <a:solidFill>
                <a:schemeClr val="accent1">
                  <a:lumMod val="75000"/>
                </a:schemeClr>
              </a:solidFill>
              <a:latin typeface="Bookman Old Style" panose="02050604050505020204" pitchFamily="18" charset="0"/>
              <a:ea typeface="Cambria Math" panose="02040503050406030204" pitchFamily="18" charset="0"/>
              <a:cs typeface="Segoe UI Semilight" panose="020B0402040204020203" pitchFamily="34" charset="0"/>
            </a:rPr>
            <a:t>денежные средства, предоставляемые на безвозмездной и</a:t>
          </a:r>
          <a:r>
            <a:rPr lang="en-US" sz="2000" kern="1200" dirty="0">
              <a:solidFill>
                <a:schemeClr val="accent1">
                  <a:lumMod val="75000"/>
                </a:schemeClr>
              </a:solidFill>
              <a:latin typeface="Bookman Old Style" panose="02050604050505020204" pitchFamily="18" charset="0"/>
              <a:ea typeface="Cambria Math" panose="02040503050406030204" pitchFamily="18" charset="0"/>
              <a:cs typeface="Segoe UI Semilight" panose="020B0402040204020203" pitchFamily="34" charset="0"/>
            </a:rPr>
            <a:t> </a:t>
          </a:r>
          <a:r>
            <a:rPr lang="ru-RU" sz="2000" kern="1200" dirty="0">
              <a:solidFill>
                <a:schemeClr val="accent1">
                  <a:lumMod val="75000"/>
                </a:schemeClr>
              </a:solidFill>
              <a:latin typeface="Bookman Old Style" panose="02050604050505020204" pitchFamily="18" charset="0"/>
              <a:ea typeface="Cambria Math" panose="02040503050406030204" pitchFamily="18" charset="0"/>
              <a:cs typeface="Segoe UI Semilight" panose="020B0402040204020203" pitchFamily="34" charset="0"/>
            </a:rPr>
            <a:t>безвозвратной основе без установления направлений и (или) условий их использования</a:t>
          </a:r>
        </a:p>
      </dgm:t>
    </dgm:pt>
    <dgm:pt modelId="{348A8317-9094-487C-ADEC-9CA06B8C1F23}" type="parTrans" cxnId="{785F8B9B-1EC4-488F-85E4-3625CFD757CE}">
      <dgm:prSet/>
      <dgm:spPr/>
      <dgm:t>
        <a:bodyPr/>
        <a:lstStyle/>
        <a:p>
          <a:endParaRPr lang="ru-RU">
            <a:latin typeface="Bookman Old Style" panose="02050604050505020204" pitchFamily="18" charset="0"/>
          </a:endParaRPr>
        </a:p>
      </dgm:t>
    </dgm:pt>
    <dgm:pt modelId="{F3B0256C-4FF8-4B4D-81C2-6D599D687973}" type="sibTrans" cxnId="{785F8B9B-1EC4-488F-85E4-3625CFD757CE}">
      <dgm:prSet/>
      <dgm:spPr/>
      <dgm:t>
        <a:bodyPr/>
        <a:lstStyle/>
        <a:p>
          <a:endParaRPr lang="ru-RU">
            <a:latin typeface="Bookman Old Style" panose="02050604050505020204" pitchFamily="18" charset="0"/>
          </a:endParaRPr>
        </a:p>
      </dgm:t>
    </dgm:pt>
    <dgm:pt modelId="{46D166BB-3166-4986-9A54-51672E19F855}">
      <dgm:prSet phldrT="[Текст]" custT="1"/>
      <dgm:spPr/>
      <dgm:t>
        <a:bodyPr/>
        <a:lstStyle/>
        <a:p>
          <a:r>
            <a:rPr lang="ru-RU" sz="2400" b="1" kern="1200" dirty="0">
              <a:solidFill>
                <a:schemeClr val="accent1">
                  <a:lumMod val="75000"/>
                </a:schemeClr>
              </a:solidFill>
              <a:latin typeface="Bookman Old Style" panose="02050604050505020204" pitchFamily="18" charset="0"/>
              <a:ea typeface="Cambria Math" panose="02040503050406030204" pitchFamily="18" charset="0"/>
              <a:cs typeface="Segoe UI Semilight" panose="020B0402040204020203" pitchFamily="34" charset="0"/>
            </a:rPr>
            <a:t>Субсидия</a:t>
          </a:r>
        </a:p>
      </dgm:t>
    </dgm:pt>
    <dgm:pt modelId="{D8E2948D-22F5-450B-80F5-5F6408631116}" type="parTrans" cxnId="{BB90F10F-6654-406B-A091-6F98BC82FB1F}">
      <dgm:prSet/>
      <dgm:spPr/>
      <dgm:t>
        <a:bodyPr/>
        <a:lstStyle/>
        <a:p>
          <a:endParaRPr lang="ru-RU"/>
        </a:p>
      </dgm:t>
    </dgm:pt>
    <dgm:pt modelId="{298753FC-B1C7-4905-BEFE-1B15A3A47B5B}" type="sibTrans" cxnId="{BB90F10F-6654-406B-A091-6F98BC82FB1F}">
      <dgm:prSet/>
      <dgm:spPr/>
      <dgm:t>
        <a:bodyPr/>
        <a:lstStyle/>
        <a:p>
          <a:endParaRPr lang="ru-RU"/>
        </a:p>
      </dgm:t>
    </dgm:pt>
    <dgm:pt modelId="{FBA3D7DE-6000-4AE7-AA32-0ECEEF15218A}">
      <dgm:prSet phldrT="[Текст]" custT="1"/>
      <dgm:spPr/>
      <dgm:t>
        <a:bodyPr/>
        <a:lstStyle/>
        <a:p>
          <a:pPr algn="just">
            <a:buFont typeface="Wingdings" panose="05000000000000000000" pitchFamily="2" charset="2"/>
            <a:buNone/>
          </a:pPr>
          <a:r>
            <a:rPr lang="ru-RU" sz="2000" kern="1200" dirty="0">
              <a:solidFill>
                <a:schemeClr val="accent1">
                  <a:lumMod val="75000"/>
                </a:schemeClr>
              </a:solidFill>
              <a:latin typeface="Bookman Old Style" panose="02050604050505020204" pitchFamily="18" charset="0"/>
              <a:ea typeface="Cambria Math" panose="02040503050406030204" pitchFamily="18" charset="0"/>
              <a:cs typeface="Segoe UI Semilight" panose="020B0402040204020203" pitchFamily="34" charset="0"/>
            </a:rPr>
            <a:t>- денежные средства, предоставляемые в  целях софинансирования расходных обязательств нижестоящего бюджета</a:t>
          </a:r>
        </a:p>
      </dgm:t>
    </dgm:pt>
    <dgm:pt modelId="{3E527D89-676E-4996-B896-8B6D92546BBC}" type="parTrans" cxnId="{A5DE881E-4FB2-4501-9632-6B6987029C16}">
      <dgm:prSet/>
      <dgm:spPr/>
      <dgm:t>
        <a:bodyPr/>
        <a:lstStyle/>
        <a:p>
          <a:endParaRPr lang="ru-RU"/>
        </a:p>
      </dgm:t>
    </dgm:pt>
    <dgm:pt modelId="{2FD1E83F-2037-4CF9-AE91-BF23D66008C3}" type="sibTrans" cxnId="{A5DE881E-4FB2-4501-9632-6B6987029C16}">
      <dgm:prSet/>
      <dgm:spPr/>
      <dgm:t>
        <a:bodyPr/>
        <a:lstStyle/>
        <a:p>
          <a:endParaRPr lang="ru-RU"/>
        </a:p>
      </dgm:t>
    </dgm:pt>
    <dgm:pt modelId="{18BC5885-573B-4EAE-B568-0FBF601D6DD5}">
      <dgm:prSet phldrT="[Текст]" custT="1"/>
      <dgm:spPr/>
      <dgm:t>
        <a:bodyPr/>
        <a:lstStyle/>
        <a:p>
          <a:r>
            <a:rPr lang="ru-RU" sz="2400" b="1" kern="1200" dirty="0">
              <a:solidFill>
                <a:schemeClr val="accent1">
                  <a:lumMod val="75000"/>
                </a:schemeClr>
              </a:solidFill>
              <a:latin typeface="Bookman Old Style" panose="02050604050505020204" pitchFamily="18" charset="0"/>
              <a:ea typeface="Cambria Math" panose="02040503050406030204" pitchFamily="18" charset="0"/>
              <a:cs typeface="Segoe UI Semilight" panose="020B0402040204020203" pitchFamily="34" charset="0"/>
            </a:rPr>
            <a:t>Субвенция</a:t>
          </a:r>
        </a:p>
      </dgm:t>
    </dgm:pt>
    <dgm:pt modelId="{614084FA-4484-4849-A28A-81C89B3C2A0C}" type="parTrans" cxnId="{81CF91AB-0D70-4565-8320-4C652CEBE43B}">
      <dgm:prSet/>
      <dgm:spPr/>
      <dgm:t>
        <a:bodyPr/>
        <a:lstStyle/>
        <a:p>
          <a:endParaRPr lang="ru-RU"/>
        </a:p>
      </dgm:t>
    </dgm:pt>
    <dgm:pt modelId="{A6DAD045-5696-4D84-B8DF-B2A988A6D269}" type="sibTrans" cxnId="{81CF91AB-0D70-4565-8320-4C652CEBE43B}">
      <dgm:prSet/>
      <dgm:spPr/>
      <dgm:t>
        <a:bodyPr/>
        <a:lstStyle/>
        <a:p>
          <a:endParaRPr lang="ru-RU"/>
        </a:p>
      </dgm:t>
    </dgm:pt>
    <dgm:pt modelId="{8FB4BEE5-0271-42B5-8890-17BE9975A9E4}">
      <dgm:prSet phldrT="[Текст]" custT="1"/>
      <dgm:spPr/>
      <dgm:t>
        <a:bodyPr/>
        <a:lstStyle/>
        <a:p>
          <a:pPr algn="just">
            <a:buFont typeface="Wingdings" panose="05000000000000000000" pitchFamily="2" charset="2"/>
            <a:buNone/>
          </a:pPr>
          <a:r>
            <a:rPr lang="ru-RU" sz="2000" kern="1200" dirty="0">
              <a:solidFill>
                <a:schemeClr val="accent1">
                  <a:lumMod val="75000"/>
                </a:schemeClr>
              </a:solidFill>
              <a:latin typeface="Bookman Old Style" panose="02050604050505020204" pitchFamily="18" charset="0"/>
              <a:ea typeface="Cambria Math" panose="02040503050406030204" pitchFamily="18" charset="0"/>
              <a:cs typeface="Segoe UI Semilight" panose="020B0402040204020203" pitchFamily="34" charset="0"/>
            </a:rPr>
            <a:t>- денежные средства,</a:t>
          </a:r>
          <a:r>
            <a:rPr lang="en-US" sz="2000" kern="1200" dirty="0">
              <a:solidFill>
                <a:schemeClr val="accent1">
                  <a:lumMod val="75000"/>
                </a:schemeClr>
              </a:solidFill>
              <a:latin typeface="Bookman Old Style" panose="02050604050505020204" pitchFamily="18" charset="0"/>
              <a:ea typeface="Cambria Math" panose="02040503050406030204" pitchFamily="18" charset="0"/>
              <a:cs typeface="Segoe UI Semilight" panose="020B0402040204020203" pitchFamily="34" charset="0"/>
            </a:rPr>
            <a:t> </a:t>
          </a:r>
          <a:r>
            <a:rPr lang="ru-RU" sz="2000" kern="1200" dirty="0">
              <a:solidFill>
                <a:schemeClr val="accent1">
                  <a:lumMod val="75000"/>
                </a:schemeClr>
              </a:solidFill>
              <a:latin typeface="Bookman Old Style" panose="02050604050505020204" pitchFamily="18" charset="0"/>
              <a:ea typeface="Cambria Math" panose="02040503050406030204" pitchFamily="18" charset="0"/>
              <a:cs typeface="Segoe UI Semilight" panose="020B0402040204020203" pitchFamily="34" charset="0"/>
            </a:rPr>
            <a:t>предоставляемые </a:t>
          </a:r>
          <a:r>
            <a:rPr lang="ru-RU" sz="2000" kern="1200" dirty="0" smtClean="0">
              <a:solidFill>
                <a:schemeClr val="accent1">
                  <a:lumMod val="75000"/>
                </a:schemeClr>
              </a:solidFill>
              <a:latin typeface="Bookman Old Style" panose="02050604050505020204" pitchFamily="18" charset="0"/>
              <a:ea typeface="Cambria Math" panose="02040503050406030204" pitchFamily="18" charset="0"/>
              <a:cs typeface="Segoe UI Semilight" panose="020B0402040204020203" pitchFamily="34" charset="0"/>
            </a:rPr>
            <a:t>на </a:t>
          </a:r>
          <a:r>
            <a:rPr lang="ru-RU" sz="2000" kern="1200" dirty="0">
              <a:solidFill>
                <a:schemeClr val="accent1">
                  <a:lumMod val="75000"/>
                </a:schemeClr>
              </a:solidFill>
              <a:latin typeface="Bookman Old Style" panose="02050604050505020204" pitchFamily="18" charset="0"/>
              <a:ea typeface="Cambria Math" panose="02040503050406030204" pitchFamily="18" charset="0"/>
              <a:cs typeface="Segoe UI Semilight" panose="020B0402040204020203" pitchFamily="34" charset="0"/>
            </a:rPr>
            <a:t>выполнение переданных полномочий государственных органов власти</a:t>
          </a:r>
        </a:p>
      </dgm:t>
    </dgm:pt>
    <dgm:pt modelId="{695419D4-166D-4F3D-92C5-C83EFCF7644E}" type="parTrans" cxnId="{1EC954E4-0C9F-4A0B-95FA-39126186AB69}">
      <dgm:prSet/>
      <dgm:spPr/>
      <dgm:t>
        <a:bodyPr/>
        <a:lstStyle/>
        <a:p>
          <a:endParaRPr lang="ru-RU"/>
        </a:p>
      </dgm:t>
    </dgm:pt>
    <dgm:pt modelId="{7FE162A7-78F5-437B-AD73-46A768F142DA}" type="sibTrans" cxnId="{1EC954E4-0C9F-4A0B-95FA-39126186AB69}">
      <dgm:prSet/>
      <dgm:spPr/>
      <dgm:t>
        <a:bodyPr/>
        <a:lstStyle/>
        <a:p>
          <a:endParaRPr lang="ru-RU"/>
        </a:p>
      </dgm:t>
    </dgm:pt>
    <dgm:pt modelId="{4B1DB8FC-D902-408C-8431-3FC6DE716847}">
      <dgm:prSet phldrT="[Текст]" custT="1"/>
      <dgm:spPr/>
      <dgm:t>
        <a:bodyPr/>
        <a:lstStyle/>
        <a:p>
          <a:r>
            <a:rPr lang="ru-RU" sz="2000" b="1" kern="1200" dirty="0">
              <a:solidFill>
                <a:schemeClr val="accent1">
                  <a:lumMod val="75000"/>
                </a:schemeClr>
              </a:solidFill>
              <a:latin typeface="Bookman Old Style" panose="02050604050505020204" pitchFamily="18" charset="0"/>
              <a:ea typeface="Cambria Math" panose="02040503050406030204" pitchFamily="18" charset="0"/>
              <a:cs typeface="Segoe UI Semilight" panose="020B0402040204020203" pitchFamily="34" charset="0"/>
            </a:rPr>
            <a:t>Иные </a:t>
          </a:r>
          <a:r>
            <a:rPr lang="ru-RU" sz="2000" b="1" kern="1200" dirty="0" smtClean="0">
              <a:solidFill>
                <a:schemeClr val="accent1">
                  <a:lumMod val="75000"/>
                </a:schemeClr>
              </a:solidFill>
              <a:latin typeface="Bookman Old Style" panose="02050604050505020204" pitchFamily="18" charset="0"/>
              <a:ea typeface="Cambria Math" panose="02040503050406030204" pitchFamily="18" charset="0"/>
              <a:cs typeface="Segoe UI Semilight" panose="020B0402040204020203" pitchFamily="34" charset="0"/>
            </a:rPr>
            <a:t>межбюджетные </a:t>
          </a:r>
          <a:r>
            <a:rPr lang="ru-RU" sz="2000" b="1" kern="1200" dirty="0">
              <a:solidFill>
                <a:schemeClr val="accent1">
                  <a:lumMod val="75000"/>
                </a:schemeClr>
              </a:solidFill>
              <a:latin typeface="Bookman Old Style" panose="02050604050505020204" pitchFamily="18" charset="0"/>
              <a:ea typeface="Cambria Math" panose="02040503050406030204" pitchFamily="18" charset="0"/>
              <a:cs typeface="Segoe UI Semilight" panose="020B0402040204020203" pitchFamily="34" charset="0"/>
            </a:rPr>
            <a:t>трансферты</a:t>
          </a:r>
        </a:p>
      </dgm:t>
    </dgm:pt>
    <dgm:pt modelId="{B2390AF7-7788-4099-9523-08D4449EBCD8}" type="parTrans" cxnId="{1230CA2F-070A-4583-8817-7775314A7ED5}">
      <dgm:prSet/>
      <dgm:spPr/>
      <dgm:t>
        <a:bodyPr/>
        <a:lstStyle/>
        <a:p>
          <a:endParaRPr lang="ru-RU"/>
        </a:p>
      </dgm:t>
    </dgm:pt>
    <dgm:pt modelId="{89758C9D-1C51-4A96-A22B-496F8DE10B5F}" type="sibTrans" cxnId="{1230CA2F-070A-4583-8817-7775314A7ED5}">
      <dgm:prSet/>
      <dgm:spPr/>
      <dgm:t>
        <a:bodyPr/>
        <a:lstStyle/>
        <a:p>
          <a:endParaRPr lang="ru-RU"/>
        </a:p>
      </dgm:t>
    </dgm:pt>
    <dgm:pt modelId="{4FD1DA82-A4A7-4180-95B4-9AF071990D1B}">
      <dgm:prSet phldrT="[Текст]" custT="1"/>
      <dgm:spPr/>
      <dgm:t>
        <a:bodyPr/>
        <a:lstStyle/>
        <a:p>
          <a:pPr algn="just">
            <a:buFont typeface="Wingdings" panose="05000000000000000000" pitchFamily="2" charset="2"/>
            <a:buNone/>
          </a:pPr>
          <a:r>
            <a:rPr lang="ru-RU" sz="2000" kern="1200" dirty="0">
              <a:solidFill>
                <a:schemeClr val="accent1">
                  <a:lumMod val="75000"/>
                </a:schemeClr>
              </a:solidFill>
              <a:latin typeface="Bookman Old Style" panose="02050604050505020204" pitchFamily="18" charset="0"/>
              <a:ea typeface="Cambria Math" panose="02040503050406030204" pitchFamily="18" charset="0"/>
              <a:cs typeface="Segoe UI Semilight" panose="020B0402040204020203" pitchFamily="34" charset="0"/>
            </a:rPr>
            <a:t>- денежные средства, предоставляемые в течение года </a:t>
          </a:r>
          <a:r>
            <a:rPr lang="ru-RU" sz="2000" kern="1200" dirty="0" smtClean="0">
              <a:solidFill>
                <a:schemeClr val="accent1">
                  <a:lumMod val="75000"/>
                </a:schemeClr>
              </a:solidFill>
              <a:latin typeface="Bookman Old Style" panose="02050604050505020204" pitchFamily="18" charset="0"/>
              <a:ea typeface="Cambria Math" panose="02040503050406030204" pitchFamily="18" charset="0"/>
              <a:cs typeface="Segoe UI Semilight" panose="020B0402040204020203" pitchFamily="34" charset="0"/>
            </a:rPr>
            <a:t>в </a:t>
          </a:r>
          <a:r>
            <a:rPr lang="ru-RU" sz="2000" kern="1200" dirty="0">
              <a:solidFill>
                <a:schemeClr val="accent1">
                  <a:lumMod val="75000"/>
                </a:schemeClr>
              </a:solidFill>
              <a:latin typeface="Bookman Old Style" panose="02050604050505020204" pitchFamily="18" charset="0"/>
              <a:ea typeface="Cambria Math" panose="02040503050406030204" pitchFamily="18" charset="0"/>
              <a:cs typeface="Segoe UI Semilight" panose="020B0402040204020203" pitchFamily="34" charset="0"/>
            </a:rPr>
            <a:t>целях компенсации выпадающих доходов и дополнительных расходов</a:t>
          </a:r>
        </a:p>
      </dgm:t>
    </dgm:pt>
    <dgm:pt modelId="{C72985B0-AE68-4CEC-8CCB-7804DF1E6DCA}" type="parTrans" cxnId="{8B136C5F-6367-4BA7-8529-D497637CF2E9}">
      <dgm:prSet/>
      <dgm:spPr/>
      <dgm:t>
        <a:bodyPr/>
        <a:lstStyle/>
        <a:p>
          <a:endParaRPr lang="ru-RU"/>
        </a:p>
      </dgm:t>
    </dgm:pt>
    <dgm:pt modelId="{8036621A-EACC-4885-BE8E-3EA7E8B99498}" type="sibTrans" cxnId="{8B136C5F-6367-4BA7-8529-D497637CF2E9}">
      <dgm:prSet/>
      <dgm:spPr/>
      <dgm:t>
        <a:bodyPr/>
        <a:lstStyle/>
        <a:p>
          <a:endParaRPr lang="ru-RU"/>
        </a:p>
      </dgm:t>
    </dgm:pt>
    <dgm:pt modelId="{D6E6CCA8-3FA1-4422-AEED-62E231EC873C}" type="pres">
      <dgm:prSet presAssocID="{93D26D6F-7D0D-4EA2-A119-18844AF99203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46A349C8-6E11-4E31-8ABE-475A5E51E520}" type="pres">
      <dgm:prSet presAssocID="{09481528-A1C1-4239-976B-39DA1900B791}" presName="thickLine" presStyleLbl="alignNode1" presStyleIdx="0" presStyleCnt="4" custLinFactNeighborX="0" custLinFactNeighborY="6862"/>
      <dgm:spPr/>
    </dgm:pt>
    <dgm:pt modelId="{95F4BF6C-8458-464F-95B4-A94D3B1774EC}" type="pres">
      <dgm:prSet presAssocID="{09481528-A1C1-4239-976B-39DA1900B791}" presName="horz1" presStyleCnt="0"/>
      <dgm:spPr/>
    </dgm:pt>
    <dgm:pt modelId="{E555FDCE-4D0D-4D9F-B28E-7067644B53C9}" type="pres">
      <dgm:prSet presAssocID="{09481528-A1C1-4239-976B-39DA1900B791}" presName="tx1" presStyleLbl="revTx" presStyleIdx="0" presStyleCnt="8"/>
      <dgm:spPr/>
      <dgm:t>
        <a:bodyPr/>
        <a:lstStyle/>
        <a:p>
          <a:endParaRPr lang="ru-RU"/>
        </a:p>
      </dgm:t>
    </dgm:pt>
    <dgm:pt modelId="{1EF1412A-45A1-41C3-BC02-C6C801750522}" type="pres">
      <dgm:prSet presAssocID="{09481528-A1C1-4239-976B-39DA1900B791}" presName="vert1" presStyleCnt="0"/>
      <dgm:spPr/>
    </dgm:pt>
    <dgm:pt modelId="{E527E65A-B46E-4192-AD61-A93785FC88AF}" type="pres">
      <dgm:prSet presAssocID="{DF803A55-E054-4D71-A3D8-4727FC4D7ECE}" presName="vertSpace2a" presStyleCnt="0"/>
      <dgm:spPr/>
    </dgm:pt>
    <dgm:pt modelId="{012A270A-086E-4DB1-A703-25FA0EBEB202}" type="pres">
      <dgm:prSet presAssocID="{DF803A55-E054-4D71-A3D8-4727FC4D7ECE}" presName="horz2" presStyleCnt="0"/>
      <dgm:spPr/>
    </dgm:pt>
    <dgm:pt modelId="{48D2DAB5-6252-4612-8AFA-59812F9E7BAA}" type="pres">
      <dgm:prSet presAssocID="{DF803A55-E054-4D71-A3D8-4727FC4D7ECE}" presName="horzSpace2" presStyleCnt="0"/>
      <dgm:spPr/>
    </dgm:pt>
    <dgm:pt modelId="{44675DAC-0253-4109-829D-C475F7B722B8}" type="pres">
      <dgm:prSet presAssocID="{DF803A55-E054-4D71-A3D8-4727FC4D7ECE}" presName="tx2" presStyleLbl="revTx" presStyleIdx="1" presStyleCnt="8" custScaleX="124023" custScaleY="66922"/>
      <dgm:spPr/>
      <dgm:t>
        <a:bodyPr/>
        <a:lstStyle/>
        <a:p>
          <a:endParaRPr lang="ru-RU"/>
        </a:p>
      </dgm:t>
    </dgm:pt>
    <dgm:pt modelId="{5ED760D3-D304-420B-B177-07B8437523E1}" type="pres">
      <dgm:prSet presAssocID="{DF803A55-E054-4D71-A3D8-4727FC4D7ECE}" presName="vert2" presStyleCnt="0"/>
      <dgm:spPr/>
    </dgm:pt>
    <dgm:pt modelId="{4C777B5E-1FA4-4577-BF2E-CB0AFD8687FF}" type="pres">
      <dgm:prSet presAssocID="{DF803A55-E054-4D71-A3D8-4727FC4D7ECE}" presName="thinLine2b" presStyleLbl="callout" presStyleIdx="0" presStyleCnt="4"/>
      <dgm:spPr/>
    </dgm:pt>
    <dgm:pt modelId="{41CE175B-544B-4DC5-BB7D-CD8495E0C465}" type="pres">
      <dgm:prSet presAssocID="{DF803A55-E054-4D71-A3D8-4727FC4D7ECE}" presName="vertSpace2b" presStyleCnt="0"/>
      <dgm:spPr/>
    </dgm:pt>
    <dgm:pt modelId="{2BF785CC-142F-4D42-A601-8ECEE05FE1F1}" type="pres">
      <dgm:prSet presAssocID="{46D166BB-3166-4986-9A54-51672E19F855}" presName="thickLine" presStyleLbl="alignNode1" presStyleIdx="1" presStyleCnt="4"/>
      <dgm:spPr/>
    </dgm:pt>
    <dgm:pt modelId="{E62C79C2-72EE-40BB-9424-91C0715C4AB4}" type="pres">
      <dgm:prSet presAssocID="{46D166BB-3166-4986-9A54-51672E19F855}" presName="horz1" presStyleCnt="0"/>
      <dgm:spPr/>
    </dgm:pt>
    <dgm:pt modelId="{EB243D2E-202E-460C-A96C-9CBF4E69BB21}" type="pres">
      <dgm:prSet presAssocID="{46D166BB-3166-4986-9A54-51672E19F855}" presName="tx1" presStyleLbl="revTx" presStyleIdx="2" presStyleCnt="8"/>
      <dgm:spPr/>
      <dgm:t>
        <a:bodyPr/>
        <a:lstStyle/>
        <a:p>
          <a:endParaRPr lang="ru-RU"/>
        </a:p>
      </dgm:t>
    </dgm:pt>
    <dgm:pt modelId="{8E057A03-EAE8-40E1-996F-3FAA2E47C1D8}" type="pres">
      <dgm:prSet presAssocID="{46D166BB-3166-4986-9A54-51672E19F855}" presName="vert1" presStyleCnt="0"/>
      <dgm:spPr/>
    </dgm:pt>
    <dgm:pt modelId="{D1FB6901-CB11-46A1-B908-7B6BA8E25791}" type="pres">
      <dgm:prSet presAssocID="{FBA3D7DE-6000-4AE7-AA32-0ECEEF15218A}" presName="vertSpace2a" presStyleCnt="0"/>
      <dgm:spPr/>
    </dgm:pt>
    <dgm:pt modelId="{AB96D74B-9533-42D1-A081-5C53F2F2E521}" type="pres">
      <dgm:prSet presAssocID="{FBA3D7DE-6000-4AE7-AA32-0ECEEF15218A}" presName="horz2" presStyleCnt="0"/>
      <dgm:spPr/>
    </dgm:pt>
    <dgm:pt modelId="{F0B55D3C-7BD3-4391-B13B-75820FEDA3B0}" type="pres">
      <dgm:prSet presAssocID="{FBA3D7DE-6000-4AE7-AA32-0ECEEF15218A}" presName="horzSpace2" presStyleCnt="0"/>
      <dgm:spPr/>
    </dgm:pt>
    <dgm:pt modelId="{5FF8CED7-7CCC-46F4-BCCE-8D36ACBBD7C2}" type="pres">
      <dgm:prSet presAssocID="{FBA3D7DE-6000-4AE7-AA32-0ECEEF15218A}" presName="tx2" presStyleLbl="revTx" presStyleIdx="3" presStyleCnt="8" custScaleX="106999" custScaleY="78770"/>
      <dgm:spPr/>
      <dgm:t>
        <a:bodyPr/>
        <a:lstStyle/>
        <a:p>
          <a:endParaRPr lang="ru-RU"/>
        </a:p>
      </dgm:t>
    </dgm:pt>
    <dgm:pt modelId="{7AAF5279-C701-4B2C-AF9A-34D5F4F0DD0B}" type="pres">
      <dgm:prSet presAssocID="{FBA3D7DE-6000-4AE7-AA32-0ECEEF15218A}" presName="vert2" presStyleCnt="0"/>
      <dgm:spPr/>
    </dgm:pt>
    <dgm:pt modelId="{93CB1BAA-1CD3-4381-A437-CD67AFC58010}" type="pres">
      <dgm:prSet presAssocID="{FBA3D7DE-6000-4AE7-AA32-0ECEEF15218A}" presName="thinLine2b" presStyleLbl="callout" presStyleIdx="1" presStyleCnt="4"/>
      <dgm:spPr/>
    </dgm:pt>
    <dgm:pt modelId="{C067C71A-AF9B-45FB-9D76-5DB36E5D30F6}" type="pres">
      <dgm:prSet presAssocID="{FBA3D7DE-6000-4AE7-AA32-0ECEEF15218A}" presName="vertSpace2b" presStyleCnt="0"/>
      <dgm:spPr/>
    </dgm:pt>
    <dgm:pt modelId="{663A6E16-14CE-42C5-8B4B-8CE14908BA28}" type="pres">
      <dgm:prSet presAssocID="{18BC5885-573B-4EAE-B568-0FBF601D6DD5}" presName="thickLine" presStyleLbl="alignNode1" presStyleIdx="2" presStyleCnt="4"/>
      <dgm:spPr/>
    </dgm:pt>
    <dgm:pt modelId="{A574A96C-6405-44B8-B80D-D799AE9AC594}" type="pres">
      <dgm:prSet presAssocID="{18BC5885-573B-4EAE-B568-0FBF601D6DD5}" presName="horz1" presStyleCnt="0"/>
      <dgm:spPr/>
    </dgm:pt>
    <dgm:pt modelId="{6CD940CC-C19B-4062-AE73-7EF48AF67524}" type="pres">
      <dgm:prSet presAssocID="{18BC5885-573B-4EAE-B568-0FBF601D6DD5}" presName="tx1" presStyleLbl="revTx" presStyleIdx="4" presStyleCnt="8"/>
      <dgm:spPr/>
      <dgm:t>
        <a:bodyPr/>
        <a:lstStyle/>
        <a:p>
          <a:endParaRPr lang="ru-RU"/>
        </a:p>
      </dgm:t>
    </dgm:pt>
    <dgm:pt modelId="{81628BCC-7AA0-4466-BDEB-F0E0075032C8}" type="pres">
      <dgm:prSet presAssocID="{18BC5885-573B-4EAE-B568-0FBF601D6DD5}" presName="vert1" presStyleCnt="0"/>
      <dgm:spPr/>
    </dgm:pt>
    <dgm:pt modelId="{A379ADA9-E981-47C0-A612-E6AC271371D3}" type="pres">
      <dgm:prSet presAssocID="{8FB4BEE5-0271-42B5-8890-17BE9975A9E4}" presName="vertSpace2a" presStyleCnt="0"/>
      <dgm:spPr/>
    </dgm:pt>
    <dgm:pt modelId="{077C955B-8AEC-4E4A-A8B7-7D5E416DB637}" type="pres">
      <dgm:prSet presAssocID="{8FB4BEE5-0271-42B5-8890-17BE9975A9E4}" presName="horz2" presStyleCnt="0"/>
      <dgm:spPr/>
    </dgm:pt>
    <dgm:pt modelId="{93F60E3B-5F5D-42FA-9E46-F688E94E52DA}" type="pres">
      <dgm:prSet presAssocID="{8FB4BEE5-0271-42B5-8890-17BE9975A9E4}" presName="horzSpace2" presStyleCnt="0"/>
      <dgm:spPr/>
    </dgm:pt>
    <dgm:pt modelId="{34B7A0CC-7AB9-4E14-A5C2-FE3CE6F24851}" type="pres">
      <dgm:prSet presAssocID="{8FB4BEE5-0271-42B5-8890-17BE9975A9E4}" presName="tx2" presStyleLbl="revTx" presStyleIdx="5" presStyleCnt="8" custScaleX="95132" custScaleY="74820" custLinFactNeighborX="-119" custLinFactNeighborY="-791"/>
      <dgm:spPr/>
      <dgm:t>
        <a:bodyPr/>
        <a:lstStyle/>
        <a:p>
          <a:endParaRPr lang="ru-RU"/>
        </a:p>
      </dgm:t>
    </dgm:pt>
    <dgm:pt modelId="{8C447E39-C910-479E-A40E-E45444883B3F}" type="pres">
      <dgm:prSet presAssocID="{8FB4BEE5-0271-42B5-8890-17BE9975A9E4}" presName="vert2" presStyleCnt="0"/>
      <dgm:spPr/>
    </dgm:pt>
    <dgm:pt modelId="{5EB589D0-3E3D-4D3E-A578-33D2DF5AA985}" type="pres">
      <dgm:prSet presAssocID="{8FB4BEE5-0271-42B5-8890-17BE9975A9E4}" presName="thinLine2b" presStyleLbl="callout" presStyleIdx="2" presStyleCnt="4" custLinFactY="106327" custLinFactNeighborX="0" custLinFactNeighborY="200000"/>
      <dgm:spPr/>
    </dgm:pt>
    <dgm:pt modelId="{A771C577-EBA2-47DE-A54F-5FA1EA8AAEB5}" type="pres">
      <dgm:prSet presAssocID="{8FB4BEE5-0271-42B5-8890-17BE9975A9E4}" presName="vertSpace2b" presStyleCnt="0"/>
      <dgm:spPr/>
    </dgm:pt>
    <dgm:pt modelId="{7100EA71-9F7D-4F9D-A609-D45FCF471E0F}" type="pres">
      <dgm:prSet presAssocID="{4B1DB8FC-D902-408C-8431-3FC6DE716847}" presName="thickLine" presStyleLbl="alignNode1" presStyleIdx="3" presStyleCnt="4"/>
      <dgm:spPr/>
    </dgm:pt>
    <dgm:pt modelId="{265DFFBC-60CF-468F-8B0C-82E8AD49AA32}" type="pres">
      <dgm:prSet presAssocID="{4B1DB8FC-D902-408C-8431-3FC6DE716847}" presName="horz1" presStyleCnt="0"/>
      <dgm:spPr/>
    </dgm:pt>
    <dgm:pt modelId="{74735C76-76C1-4184-B1C5-C408BF71B000}" type="pres">
      <dgm:prSet presAssocID="{4B1DB8FC-D902-408C-8431-3FC6DE716847}" presName="tx1" presStyleLbl="revTx" presStyleIdx="6" presStyleCnt="8" custScaleX="131109" custScaleY="96377" custLinFactNeighborX="1091" custLinFactNeighborY="-3205"/>
      <dgm:spPr/>
      <dgm:t>
        <a:bodyPr/>
        <a:lstStyle/>
        <a:p>
          <a:endParaRPr lang="ru-RU"/>
        </a:p>
      </dgm:t>
    </dgm:pt>
    <dgm:pt modelId="{EC4B1A83-73DC-410C-B9F6-4BF4F0F6B775}" type="pres">
      <dgm:prSet presAssocID="{4B1DB8FC-D902-408C-8431-3FC6DE716847}" presName="vert1" presStyleCnt="0"/>
      <dgm:spPr/>
    </dgm:pt>
    <dgm:pt modelId="{235DA6AD-1268-4A2B-986C-B45CC8AA3437}" type="pres">
      <dgm:prSet presAssocID="{4FD1DA82-A4A7-4180-95B4-9AF071990D1B}" presName="vertSpace2a" presStyleCnt="0"/>
      <dgm:spPr/>
    </dgm:pt>
    <dgm:pt modelId="{F367332C-3D89-429D-8105-F5D2FB727185}" type="pres">
      <dgm:prSet presAssocID="{4FD1DA82-A4A7-4180-95B4-9AF071990D1B}" presName="horz2" presStyleCnt="0"/>
      <dgm:spPr/>
    </dgm:pt>
    <dgm:pt modelId="{99942C10-7BD7-41B1-8FBD-2352E8F99522}" type="pres">
      <dgm:prSet presAssocID="{4FD1DA82-A4A7-4180-95B4-9AF071990D1B}" presName="horzSpace2" presStyleCnt="0"/>
      <dgm:spPr/>
    </dgm:pt>
    <dgm:pt modelId="{96FAAC55-E7DE-451F-9690-0C3E6D45C6CE}" type="pres">
      <dgm:prSet presAssocID="{4FD1DA82-A4A7-4180-95B4-9AF071990D1B}" presName="tx2" presStyleLbl="revTx" presStyleIdx="7" presStyleCnt="8" custScaleX="105436" custScaleY="83328"/>
      <dgm:spPr/>
      <dgm:t>
        <a:bodyPr/>
        <a:lstStyle/>
        <a:p>
          <a:endParaRPr lang="ru-RU"/>
        </a:p>
      </dgm:t>
    </dgm:pt>
    <dgm:pt modelId="{17D80DCD-D729-406B-B823-DBCC10BF4EC4}" type="pres">
      <dgm:prSet presAssocID="{4FD1DA82-A4A7-4180-95B4-9AF071990D1B}" presName="vert2" presStyleCnt="0"/>
      <dgm:spPr/>
    </dgm:pt>
    <dgm:pt modelId="{4786E8CB-45A2-4434-9AF2-FC30E91580A8}" type="pres">
      <dgm:prSet presAssocID="{4FD1DA82-A4A7-4180-95B4-9AF071990D1B}" presName="thinLine2b" presStyleLbl="callout" presStyleIdx="3" presStyleCnt="4"/>
      <dgm:spPr/>
    </dgm:pt>
    <dgm:pt modelId="{B51868AB-FE5D-4B82-8B4B-AF0C426BDF6F}" type="pres">
      <dgm:prSet presAssocID="{4FD1DA82-A4A7-4180-95B4-9AF071990D1B}" presName="vertSpace2b" presStyleCnt="0"/>
      <dgm:spPr/>
    </dgm:pt>
  </dgm:ptLst>
  <dgm:cxnLst>
    <dgm:cxn modelId="{44FD5A59-6125-4D0E-9332-606916960519}" type="presOf" srcId="{DF803A55-E054-4D71-A3D8-4727FC4D7ECE}" destId="{44675DAC-0253-4109-829D-C475F7B722B8}" srcOrd="0" destOrd="0" presId="urn:microsoft.com/office/officeart/2008/layout/LinedList"/>
    <dgm:cxn modelId="{BB90F10F-6654-406B-A091-6F98BC82FB1F}" srcId="{93D26D6F-7D0D-4EA2-A119-18844AF99203}" destId="{46D166BB-3166-4986-9A54-51672E19F855}" srcOrd="1" destOrd="0" parTransId="{D8E2948D-22F5-450B-80F5-5F6408631116}" sibTransId="{298753FC-B1C7-4905-BEFE-1B15A3A47B5B}"/>
    <dgm:cxn modelId="{E9DD487C-BBFB-4844-97B3-EC222F24BB76}" type="presOf" srcId="{46D166BB-3166-4986-9A54-51672E19F855}" destId="{EB243D2E-202E-460C-A96C-9CBF4E69BB21}" srcOrd="0" destOrd="0" presId="urn:microsoft.com/office/officeart/2008/layout/LinedList"/>
    <dgm:cxn modelId="{1EC954E4-0C9F-4A0B-95FA-39126186AB69}" srcId="{18BC5885-573B-4EAE-B568-0FBF601D6DD5}" destId="{8FB4BEE5-0271-42B5-8890-17BE9975A9E4}" srcOrd="0" destOrd="0" parTransId="{695419D4-166D-4F3D-92C5-C83EFCF7644E}" sibTransId="{7FE162A7-78F5-437B-AD73-46A768F142DA}"/>
    <dgm:cxn modelId="{8B136C5F-6367-4BA7-8529-D497637CF2E9}" srcId="{4B1DB8FC-D902-408C-8431-3FC6DE716847}" destId="{4FD1DA82-A4A7-4180-95B4-9AF071990D1B}" srcOrd="0" destOrd="0" parTransId="{C72985B0-AE68-4CEC-8CCB-7804DF1E6DCA}" sibTransId="{8036621A-EACC-4885-BE8E-3EA7E8B99498}"/>
    <dgm:cxn modelId="{A3F26C16-6C4E-48DD-8C90-4C4A45A805EF}" type="presOf" srcId="{FBA3D7DE-6000-4AE7-AA32-0ECEEF15218A}" destId="{5FF8CED7-7CCC-46F4-BCCE-8D36ACBBD7C2}" srcOrd="0" destOrd="0" presId="urn:microsoft.com/office/officeart/2008/layout/LinedList"/>
    <dgm:cxn modelId="{BA7329B2-5A51-46A5-AFB2-037F885F5752}" type="presOf" srcId="{09481528-A1C1-4239-976B-39DA1900B791}" destId="{E555FDCE-4D0D-4D9F-B28E-7067644B53C9}" srcOrd="0" destOrd="0" presId="urn:microsoft.com/office/officeart/2008/layout/LinedList"/>
    <dgm:cxn modelId="{3F2B8A5D-8D2D-4F71-8D05-45A3793433C5}" srcId="{93D26D6F-7D0D-4EA2-A119-18844AF99203}" destId="{09481528-A1C1-4239-976B-39DA1900B791}" srcOrd="0" destOrd="0" parTransId="{68D92771-3531-4918-A6C0-885A20CB214E}" sibTransId="{128CEDEE-D353-4056-A535-5BB9273F0819}"/>
    <dgm:cxn modelId="{81CF91AB-0D70-4565-8320-4C652CEBE43B}" srcId="{93D26D6F-7D0D-4EA2-A119-18844AF99203}" destId="{18BC5885-573B-4EAE-B568-0FBF601D6DD5}" srcOrd="2" destOrd="0" parTransId="{614084FA-4484-4849-A28A-81C89B3C2A0C}" sibTransId="{A6DAD045-5696-4D84-B8DF-B2A988A6D269}"/>
    <dgm:cxn modelId="{87DA3EA8-8314-4E4D-93E7-EF27A57EFA46}" type="presOf" srcId="{4FD1DA82-A4A7-4180-95B4-9AF071990D1B}" destId="{96FAAC55-E7DE-451F-9690-0C3E6D45C6CE}" srcOrd="0" destOrd="0" presId="urn:microsoft.com/office/officeart/2008/layout/LinedList"/>
    <dgm:cxn modelId="{785F8B9B-1EC4-488F-85E4-3625CFD757CE}" srcId="{09481528-A1C1-4239-976B-39DA1900B791}" destId="{DF803A55-E054-4D71-A3D8-4727FC4D7ECE}" srcOrd="0" destOrd="0" parTransId="{348A8317-9094-487C-ADEC-9CA06B8C1F23}" sibTransId="{F3B0256C-4FF8-4B4D-81C2-6D599D687973}"/>
    <dgm:cxn modelId="{17684CEA-CF1C-4040-B229-05744193308C}" type="presOf" srcId="{8FB4BEE5-0271-42B5-8890-17BE9975A9E4}" destId="{34B7A0CC-7AB9-4E14-A5C2-FE3CE6F24851}" srcOrd="0" destOrd="0" presId="urn:microsoft.com/office/officeart/2008/layout/LinedList"/>
    <dgm:cxn modelId="{802ACA82-122C-4EBC-953E-81EFD7F06CEC}" type="presOf" srcId="{93D26D6F-7D0D-4EA2-A119-18844AF99203}" destId="{D6E6CCA8-3FA1-4422-AEED-62E231EC873C}" srcOrd="0" destOrd="0" presId="urn:microsoft.com/office/officeart/2008/layout/LinedList"/>
    <dgm:cxn modelId="{1230CA2F-070A-4583-8817-7775314A7ED5}" srcId="{93D26D6F-7D0D-4EA2-A119-18844AF99203}" destId="{4B1DB8FC-D902-408C-8431-3FC6DE716847}" srcOrd="3" destOrd="0" parTransId="{B2390AF7-7788-4099-9523-08D4449EBCD8}" sibTransId="{89758C9D-1C51-4A96-A22B-496F8DE10B5F}"/>
    <dgm:cxn modelId="{27DEDB42-217C-412F-8F7C-7F45BAB93CEC}" type="presOf" srcId="{18BC5885-573B-4EAE-B568-0FBF601D6DD5}" destId="{6CD940CC-C19B-4062-AE73-7EF48AF67524}" srcOrd="0" destOrd="0" presId="urn:microsoft.com/office/officeart/2008/layout/LinedList"/>
    <dgm:cxn modelId="{99B20211-D40C-490C-9025-7C8456D7EA8A}" type="presOf" srcId="{4B1DB8FC-D902-408C-8431-3FC6DE716847}" destId="{74735C76-76C1-4184-B1C5-C408BF71B000}" srcOrd="0" destOrd="0" presId="urn:microsoft.com/office/officeart/2008/layout/LinedList"/>
    <dgm:cxn modelId="{A5DE881E-4FB2-4501-9632-6B6987029C16}" srcId="{46D166BB-3166-4986-9A54-51672E19F855}" destId="{FBA3D7DE-6000-4AE7-AA32-0ECEEF15218A}" srcOrd="0" destOrd="0" parTransId="{3E527D89-676E-4996-B896-8B6D92546BBC}" sibTransId="{2FD1E83F-2037-4CF9-AE91-BF23D66008C3}"/>
    <dgm:cxn modelId="{A592FF71-7D82-4F21-8DDF-28B046BCB976}" type="presParOf" srcId="{D6E6CCA8-3FA1-4422-AEED-62E231EC873C}" destId="{46A349C8-6E11-4E31-8ABE-475A5E51E520}" srcOrd="0" destOrd="0" presId="urn:microsoft.com/office/officeart/2008/layout/LinedList"/>
    <dgm:cxn modelId="{52F385E6-9D19-4430-B98A-07169FAC5626}" type="presParOf" srcId="{D6E6CCA8-3FA1-4422-AEED-62E231EC873C}" destId="{95F4BF6C-8458-464F-95B4-A94D3B1774EC}" srcOrd="1" destOrd="0" presId="urn:microsoft.com/office/officeart/2008/layout/LinedList"/>
    <dgm:cxn modelId="{6C3278C0-FF71-4167-A6AC-BB372010EB30}" type="presParOf" srcId="{95F4BF6C-8458-464F-95B4-A94D3B1774EC}" destId="{E555FDCE-4D0D-4D9F-B28E-7067644B53C9}" srcOrd="0" destOrd="0" presId="urn:microsoft.com/office/officeart/2008/layout/LinedList"/>
    <dgm:cxn modelId="{6528E549-89DE-44A6-8DC7-AA1162F1758A}" type="presParOf" srcId="{95F4BF6C-8458-464F-95B4-A94D3B1774EC}" destId="{1EF1412A-45A1-41C3-BC02-C6C801750522}" srcOrd="1" destOrd="0" presId="urn:microsoft.com/office/officeart/2008/layout/LinedList"/>
    <dgm:cxn modelId="{BBA38B83-E60D-4998-BDC4-206197839F30}" type="presParOf" srcId="{1EF1412A-45A1-41C3-BC02-C6C801750522}" destId="{E527E65A-B46E-4192-AD61-A93785FC88AF}" srcOrd="0" destOrd="0" presId="urn:microsoft.com/office/officeart/2008/layout/LinedList"/>
    <dgm:cxn modelId="{7FFCE933-6EA7-4FDF-83B8-CAC83A216A6A}" type="presParOf" srcId="{1EF1412A-45A1-41C3-BC02-C6C801750522}" destId="{012A270A-086E-4DB1-A703-25FA0EBEB202}" srcOrd="1" destOrd="0" presId="urn:microsoft.com/office/officeart/2008/layout/LinedList"/>
    <dgm:cxn modelId="{345EFDF4-041E-4434-AA1A-C7E59C6F0B53}" type="presParOf" srcId="{012A270A-086E-4DB1-A703-25FA0EBEB202}" destId="{48D2DAB5-6252-4612-8AFA-59812F9E7BAA}" srcOrd="0" destOrd="0" presId="urn:microsoft.com/office/officeart/2008/layout/LinedList"/>
    <dgm:cxn modelId="{1D920CC8-EEFE-48EB-A97A-D38BB85CD1DB}" type="presParOf" srcId="{012A270A-086E-4DB1-A703-25FA0EBEB202}" destId="{44675DAC-0253-4109-829D-C475F7B722B8}" srcOrd="1" destOrd="0" presId="urn:microsoft.com/office/officeart/2008/layout/LinedList"/>
    <dgm:cxn modelId="{E855F204-913E-4B2A-819E-8568B09DBB11}" type="presParOf" srcId="{012A270A-086E-4DB1-A703-25FA0EBEB202}" destId="{5ED760D3-D304-420B-B177-07B8437523E1}" srcOrd="2" destOrd="0" presId="urn:microsoft.com/office/officeart/2008/layout/LinedList"/>
    <dgm:cxn modelId="{4988A5E3-F26E-4C62-86D2-84E6D3C51771}" type="presParOf" srcId="{1EF1412A-45A1-41C3-BC02-C6C801750522}" destId="{4C777B5E-1FA4-4577-BF2E-CB0AFD8687FF}" srcOrd="2" destOrd="0" presId="urn:microsoft.com/office/officeart/2008/layout/LinedList"/>
    <dgm:cxn modelId="{B90AE5CC-F9A0-4764-ACDF-72AA96E94A8B}" type="presParOf" srcId="{1EF1412A-45A1-41C3-BC02-C6C801750522}" destId="{41CE175B-544B-4DC5-BB7D-CD8495E0C465}" srcOrd="3" destOrd="0" presId="urn:microsoft.com/office/officeart/2008/layout/LinedList"/>
    <dgm:cxn modelId="{F74B46BA-B7DE-4B71-98F5-4FBABF3289BF}" type="presParOf" srcId="{D6E6CCA8-3FA1-4422-AEED-62E231EC873C}" destId="{2BF785CC-142F-4D42-A601-8ECEE05FE1F1}" srcOrd="2" destOrd="0" presId="urn:microsoft.com/office/officeart/2008/layout/LinedList"/>
    <dgm:cxn modelId="{6FD3CCD7-E525-41FC-ACF9-110324834944}" type="presParOf" srcId="{D6E6CCA8-3FA1-4422-AEED-62E231EC873C}" destId="{E62C79C2-72EE-40BB-9424-91C0715C4AB4}" srcOrd="3" destOrd="0" presId="urn:microsoft.com/office/officeart/2008/layout/LinedList"/>
    <dgm:cxn modelId="{C82BEAFC-325A-4478-B2F8-73EE0B6A9C35}" type="presParOf" srcId="{E62C79C2-72EE-40BB-9424-91C0715C4AB4}" destId="{EB243D2E-202E-460C-A96C-9CBF4E69BB21}" srcOrd="0" destOrd="0" presId="urn:microsoft.com/office/officeart/2008/layout/LinedList"/>
    <dgm:cxn modelId="{01081749-0EBC-424E-837F-4C98D6CC2785}" type="presParOf" srcId="{E62C79C2-72EE-40BB-9424-91C0715C4AB4}" destId="{8E057A03-EAE8-40E1-996F-3FAA2E47C1D8}" srcOrd="1" destOrd="0" presId="urn:microsoft.com/office/officeart/2008/layout/LinedList"/>
    <dgm:cxn modelId="{09EDD6F2-2E65-432D-89A6-C174724CAE9C}" type="presParOf" srcId="{8E057A03-EAE8-40E1-996F-3FAA2E47C1D8}" destId="{D1FB6901-CB11-46A1-B908-7B6BA8E25791}" srcOrd="0" destOrd="0" presId="urn:microsoft.com/office/officeart/2008/layout/LinedList"/>
    <dgm:cxn modelId="{7C64324B-2C97-4D8E-8B12-B92A84931C79}" type="presParOf" srcId="{8E057A03-EAE8-40E1-996F-3FAA2E47C1D8}" destId="{AB96D74B-9533-42D1-A081-5C53F2F2E521}" srcOrd="1" destOrd="0" presId="urn:microsoft.com/office/officeart/2008/layout/LinedList"/>
    <dgm:cxn modelId="{6414AEF4-DAB5-45B8-8DAE-D8780B4374FC}" type="presParOf" srcId="{AB96D74B-9533-42D1-A081-5C53F2F2E521}" destId="{F0B55D3C-7BD3-4391-B13B-75820FEDA3B0}" srcOrd="0" destOrd="0" presId="urn:microsoft.com/office/officeart/2008/layout/LinedList"/>
    <dgm:cxn modelId="{53C5F2E6-3F3C-448B-940E-8858ADA83AFF}" type="presParOf" srcId="{AB96D74B-9533-42D1-A081-5C53F2F2E521}" destId="{5FF8CED7-7CCC-46F4-BCCE-8D36ACBBD7C2}" srcOrd="1" destOrd="0" presId="urn:microsoft.com/office/officeart/2008/layout/LinedList"/>
    <dgm:cxn modelId="{7D0DC4EE-3E69-483A-AF64-91C69A6B25F7}" type="presParOf" srcId="{AB96D74B-9533-42D1-A081-5C53F2F2E521}" destId="{7AAF5279-C701-4B2C-AF9A-34D5F4F0DD0B}" srcOrd="2" destOrd="0" presId="urn:microsoft.com/office/officeart/2008/layout/LinedList"/>
    <dgm:cxn modelId="{2E95E7DA-E8E1-4B09-A91A-E60D88C30C31}" type="presParOf" srcId="{8E057A03-EAE8-40E1-996F-3FAA2E47C1D8}" destId="{93CB1BAA-1CD3-4381-A437-CD67AFC58010}" srcOrd="2" destOrd="0" presId="urn:microsoft.com/office/officeart/2008/layout/LinedList"/>
    <dgm:cxn modelId="{82A3D08F-F02D-4B88-B173-225D87E57FDC}" type="presParOf" srcId="{8E057A03-EAE8-40E1-996F-3FAA2E47C1D8}" destId="{C067C71A-AF9B-45FB-9D76-5DB36E5D30F6}" srcOrd="3" destOrd="0" presId="urn:microsoft.com/office/officeart/2008/layout/LinedList"/>
    <dgm:cxn modelId="{A57AA0AD-5363-4606-979A-EE359EF4E0A7}" type="presParOf" srcId="{D6E6CCA8-3FA1-4422-AEED-62E231EC873C}" destId="{663A6E16-14CE-42C5-8B4B-8CE14908BA28}" srcOrd="4" destOrd="0" presId="urn:microsoft.com/office/officeart/2008/layout/LinedList"/>
    <dgm:cxn modelId="{7502A7ED-41D5-4B80-BBDD-B55108084CF0}" type="presParOf" srcId="{D6E6CCA8-3FA1-4422-AEED-62E231EC873C}" destId="{A574A96C-6405-44B8-B80D-D799AE9AC594}" srcOrd="5" destOrd="0" presId="urn:microsoft.com/office/officeart/2008/layout/LinedList"/>
    <dgm:cxn modelId="{F71F1EBE-9749-451A-9EB5-5BD90A20477C}" type="presParOf" srcId="{A574A96C-6405-44B8-B80D-D799AE9AC594}" destId="{6CD940CC-C19B-4062-AE73-7EF48AF67524}" srcOrd="0" destOrd="0" presId="urn:microsoft.com/office/officeart/2008/layout/LinedList"/>
    <dgm:cxn modelId="{CFC6B7CC-CCD6-4E05-9365-6E131025EB90}" type="presParOf" srcId="{A574A96C-6405-44B8-B80D-D799AE9AC594}" destId="{81628BCC-7AA0-4466-BDEB-F0E0075032C8}" srcOrd="1" destOrd="0" presId="urn:microsoft.com/office/officeart/2008/layout/LinedList"/>
    <dgm:cxn modelId="{DF3C91B0-5E5F-45AE-BA65-627CC957BE8A}" type="presParOf" srcId="{81628BCC-7AA0-4466-BDEB-F0E0075032C8}" destId="{A379ADA9-E981-47C0-A612-E6AC271371D3}" srcOrd="0" destOrd="0" presId="urn:microsoft.com/office/officeart/2008/layout/LinedList"/>
    <dgm:cxn modelId="{89AE7CED-1BB4-454D-B847-9E52DD7F12B1}" type="presParOf" srcId="{81628BCC-7AA0-4466-BDEB-F0E0075032C8}" destId="{077C955B-8AEC-4E4A-A8B7-7D5E416DB637}" srcOrd="1" destOrd="0" presId="urn:microsoft.com/office/officeart/2008/layout/LinedList"/>
    <dgm:cxn modelId="{FCAD9AC3-E1B9-475D-B075-70222887595A}" type="presParOf" srcId="{077C955B-8AEC-4E4A-A8B7-7D5E416DB637}" destId="{93F60E3B-5F5D-42FA-9E46-F688E94E52DA}" srcOrd="0" destOrd="0" presId="urn:microsoft.com/office/officeart/2008/layout/LinedList"/>
    <dgm:cxn modelId="{281ACA86-45AF-4FDC-8269-E99F36291C2E}" type="presParOf" srcId="{077C955B-8AEC-4E4A-A8B7-7D5E416DB637}" destId="{34B7A0CC-7AB9-4E14-A5C2-FE3CE6F24851}" srcOrd="1" destOrd="0" presId="urn:microsoft.com/office/officeart/2008/layout/LinedList"/>
    <dgm:cxn modelId="{55BCEF0A-546C-435B-9003-13A3D4CD8501}" type="presParOf" srcId="{077C955B-8AEC-4E4A-A8B7-7D5E416DB637}" destId="{8C447E39-C910-479E-A40E-E45444883B3F}" srcOrd="2" destOrd="0" presId="urn:microsoft.com/office/officeart/2008/layout/LinedList"/>
    <dgm:cxn modelId="{6014EDF2-56FD-42C1-BC5C-130586A66B92}" type="presParOf" srcId="{81628BCC-7AA0-4466-BDEB-F0E0075032C8}" destId="{5EB589D0-3E3D-4D3E-A578-33D2DF5AA985}" srcOrd="2" destOrd="0" presId="urn:microsoft.com/office/officeart/2008/layout/LinedList"/>
    <dgm:cxn modelId="{9C0DA994-723A-4454-ABE3-DD25FE4B61E4}" type="presParOf" srcId="{81628BCC-7AA0-4466-BDEB-F0E0075032C8}" destId="{A771C577-EBA2-47DE-A54F-5FA1EA8AAEB5}" srcOrd="3" destOrd="0" presId="urn:microsoft.com/office/officeart/2008/layout/LinedList"/>
    <dgm:cxn modelId="{9604466C-19F6-4D48-A9A3-E2EEBA56127C}" type="presParOf" srcId="{D6E6CCA8-3FA1-4422-AEED-62E231EC873C}" destId="{7100EA71-9F7D-4F9D-A609-D45FCF471E0F}" srcOrd="6" destOrd="0" presId="urn:microsoft.com/office/officeart/2008/layout/LinedList"/>
    <dgm:cxn modelId="{7A9F56C6-9E38-4174-9FE4-B529B3E0566F}" type="presParOf" srcId="{D6E6CCA8-3FA1-4422-AEED-62E231EC873C}" destId="{265DFFBC-60CF-468F-8B0C-82E8AD49AA32}" srcOrd="7" destOrd="0" presId="urn:microsoft.com/office/officeart/2008/layout/LinedList"/>
    <dgm:cxn modelId="{EDD58B59-1DC6-41D0-8588-61EC426CDA26}" type="presParOf" srcId="{265DFFBC-60CF-468F-8B0C-82E8AD49AA32}" destId="{74735C76-76C1-4184-B1C5-C408BF71B000}" srcOrd="0" destOrd="0" presId="urn:microsoft.com/office/officeart/2008/layout/LinedList"/>
    <dgm:cxn modelId="{CB053C8E-F4AA-4B8F-9108-B0967C4103F0}" type="presParOf" srcId="{265DFFBC-60CF-468F-8B0C-82E8AD49AA32}" destId="{EC4B1A83-73DC-410C-B9F6-4BF4F0F6B775}" srcOrd="1" destOrd="0" presId="urn:microsoft.com/office/officeart/2008/layout/LinedList"/>
    <dgm:cxn modelId="{B9DB1C88-AF20-4669-9FE2-C92DB5875E0A}" type="presParOf" srcId="{EC4B1A83-73DC-410C-B9F6-4BF4F0F6B775}" destId="{235DA6AD-1268-4A2B-986C-B45CC8AA3437}" srcOrd="0" destOrd="0" presId="urn:microsoft.com/office/officeart/2008/layout/LinedList"/>
    <dgm:cxn modelId="{20830D0F-B4DC-4CD0-8044-29D0BC0CB402}" type="presParOf" srcId="{EC4B1A83-73DC-410C-B9F6-4BF4F0F6B775}" destId="{F367332C-3D89-429D-8105-F5D2FB727185}" srcOrd="1" destOrd="0" presId="urn:microsoft.com/office/officeart/2008/layout/LinedList"/>
    <dgm:cxn modelId="{175A0C00-1B2E-4AF7-AFC9-013D702FB966}" type="presParOf" srcId="{F367332C-3D89-429D-8105-F5D2FB727185}" destId="{99942C10-7BD7-41B1-8FBD-2352E8F99522}" srcOrd="0" destOrd="0" presId="urn:microsoft.com/office/officeart/2008/layout/LinedList"/>
    <dgm:cxn modelId="{833DA2DA-4CD0-488C-8364-D5FE955E0E60}" type="presParOf" srcId="{F367332C-3D89-429D-8105-F5D2FB727185}" destId="{96FAAC55-E7DE-451F-9690-0C3E6D45C6CE}" srcOrd="1" destOrd="0" presId="urn:microsoft.com/office/officeart/2008/layout/LinedList"/>
    <dgm:cxn modelId="{271E90D9-47EB-4579-BAC8-C437FD78CA1F}" type="presParOf" srcId="{F367332C-3D89-429D-8105-F5D2FB727185}" destId="{17D80DCD-D729-406B-B823-DBCC10BF4EC4}" srcOrd="2" destOrd="0" presId="urn:microsoft.com/office/officeart/2008/layout/LinedList"/>
    <dgm:cxn modelId="{01083735-9825-44FF-9BDC-1897D63A0E6C}" type="presParOf" srcId="{EC4B1A83-73DC-410C-B9F6-4BF4F0F6B775}" destId="{4786E8CB-45A2-4434-9AF2-FC30E91580A8}" srcOrd="2" destOrd="0" presId="urn:microsoft.com/office/officeart/2008/layout/LinedList"/>
    <dgm:cxn modelId="{285D5B42-4C67-4E15-BB39-CE0F36229EC7}" type="presParOf" srcId="{EC4B1A83-73DC-410C-B9F6-4BF4F0F6B775}" destId="{B51868AB-FE5D-4B82-8B4B-AF0C426BDF6F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779672E-22C1-434D-AD1D-3FAC8A924B88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9FB01AE-BE92-41F0-8FCE-0697E848500C}">
      <dgm:prSet phldrT="[Текст]" custT="1"/>
      <dgm:spPr>
        <a:solidFill>
          <a:srgbClr val="B482DA">
            <a:alpha val="61000"/>
          </a:srgb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200" dirty="0" smtClean="0">
              <a:solidFill>
                <a:schemeClr val="bg2">
                  <a:lumMod val="10000"/>
                </a:schemeClr>
              </a:solidFill>
              <a:latin typeface="Bookman Old Style" panose="02050604050505020204" pitchFamily="18" charset="0"/>
            </a:rPr>
            <a:t>1.Составление </a:t>
          </a:r>
          <a:r>
            <a:rPr lang="ru-RU" sz="1200" dirty="0">
              <a:solidFill>
                <a:schemeClr val="bg2">
                  <a:lumMod val="10000"/>
                </a:schemeClr>
              </a:solidFill>
              <a:latin typeface="Bookman Old Style" panose="02050604050505020204" pitchFamily="18" charset="0"/>
            </a:rPr>
            <a:t>проекта бюджета на очередной год и плановый период </a:t>
          </a:r>
        </a:p>
      </dgm:t>
    </dgm:pt>
    <dgm:pt modelId="{A3303F44-7DC7-45EA-BE73-98CF2EF47CBE}" type="parTrans" cxnId="{395BF4CC-53B3-4350-86BB-EE95C9D747C8}">
      <dgm:prSet/>
      <dgm:spPr/>
      <dgm:t>
        <a:bodyPr/>
        <a:lstStyle/>
        <a:p>
          <a:endParaRPr lang="ru-RU"/>
        </a:p>
      </dgm:t>
    </dgm:pt>
    <dgm:pt modelId="{2E2EE99C-6967-486E-A642-04C463DF8D09}" type="sibTrans" cxnId="{395BF4CC-53B3-4350-86BB-EE95C9D747C8}">
      <dgm:prSet/>
      <dgm:spPr/>
      <dgm:t>
        <a:bodyPr/>
        <a:lstStyle/>
        <a:p>
          <a:endParaRPr lang="ru-RU" dirty="0"/>
        </a:p>
      </dgm:t>
    </dgm:pt>
    <dgm:pt modelId="{62C8B282-19DA-49D9-90E5-6C619490DD6A}">
      <dgm:prSet phldrT="[Текст]" custT="1"/>
      <dgm:spPr>
        <a:solidFill>
          <a:srgbClr val="FF7C80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ru-RU" sz="1200" dirty="0" smtClean="0">
              <a:solidFill>
                <a:schemeClr val="bg2">
                  <a:lumMod val="10000"/>
                </a:schemeClr>
              </a:solidFill>
              <a:latin typeface="Bookman Old Style" panose="02050604050505020204" pitchFamily="18" charset="0"/>
            </a:rPr>
            <a:t>2.Рассмотрение </a:t>
          </a:r>
          <a:r>
            <a:rPr lang="ru-RU" sz="1200" dirty="0">
              <a:solidFill>
                <a:schemeClr val="bg2">
                  <a:lumMod val="10000"/>
                </a:schemeClr>
              </a:solidFill>
              <a:latin typeface="Bookman Old Style" panose="02050604050505020204" pitchFamily="18" charset="0"/>
            </a:rPr>
            <a:t>и утверждение проекта бюджета</a:t>
          </a:r>
          <a:endParaRPr lang="ru-RU" sz="1200" b="1" dirty="0">
            <a:solidFill>
              <a:schemeClr val="bg2">
                <a:lumMod val="10000"/>
              </a:schemeClr>
            </a:solidFill>
            <a:latin typeface="Bookman Old Style" panose="02050604050505020204" pitchFamily="18" charset="0"/>
          </a:endParaRPr>
        </a:p>
      </dgm:t>
    </dgm:pt>
    <dgm:pt modelId="{1F3F69EF-F165-4ED2-BBB6-91F8A5C37FA5}" type="parTrans" cxnId="{FC220303-A2DA-449B-8F7A-EB8C6124284F}">
      <dgm:prSet/>
      <dgm:spPr/>
      <dgm:t>
        <a:bodyPr/>
        <a:lstStyle/>
        <a:p>
          <a:endParaRPr lang="ru-RU"/>
        </a:p>
      </dgm:t>
    </dgm:pt>
    <dgm:pt modelId="{8F139727-F7A5-4477-A182-36D30093C7B8}" type="sibTrans" cxnId="{FC220303-A2DA-449B-8F7A-EB8C6124284F}">
      <dgm:prSet/>
      <dgm:spPr/>
      <dgm:t>
        <a:bodyPr/>
        <a:lstStyle/>
        <a:p>
          <a:endParaRPr lang="ru-RU" dirty="0"/>
        </a:p>
      </dgm:t>
    </dgm:pt>
    <dgm:pt modelId="{4809F332-F172-4CC5-915A-39B5579106BC}">
      <dgm:prSet custT="1"/>
      <dgm:spPr>
        <a:solidFill>
          <a:srgbClr val="FFC000">
            <a:alpha val="67000"/>
          </a:srgbClr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ru-RU" sz="1200" dirty="0" smtClean="0">
              <a:solidFill>
                <a:schemeClr val="bg2">
                  <a:lumMod val="10000"/>
                </a:schemeClr>
              </a:solidFill>
              <a:latin typeface="Bookman Old Style" panose="02050604050505020204" pitchFamily="18" charset="0"/>
            </a:rPr>
            <a:t>3.Исполнение </a:t>
          </a:r>
          <a:r>
            <a:rPr lang="ru-RU" sz="1200" dirty="0">
              <a:solidFill>
                <a:schemeClr val="bg2">
                  <a:lumMod val="10000"/>
                </a:schemeClr>
              </a:solidFill>
              <a:latin typeface="Bookman Old Style" panose="02050604050505020204" pitchFamily="18" charset="0"/>
            </a:rPr>
            <a:t>бюджета </a:t>
          </a:r>
          <a:endParaRPr lang="ru-RU" sz="1200" b="1" dirty="0">
            <a:solidFill>
              <a:schemeClr val="bg2">
                <a:lumMod val="10000"/>
              </a:schemeClr>
            </a:solidFill>
            <a:latin typeface="Bookman Old Style" panose="02050604050505020204" pitchFamily="18" charset="0"/>
          </a:endParaRPr>
        </a:p>
      </dgm:t>
    </dgm:pt>
    <dgm:pt modelId="{2392B18C-27EF-4EC6-8D12-72C967924449}" type="parTrans" cxnId="{B85CECF9-0475-4153-B8C1-0AF72E2ABB8D}">
      <dgm:prSet/>
      <dgm:spPr/>
      <dgm:t>
        <a:bodyPr/>
        <a:lstStyle/>
        <a:p>
          <a:endParaRPr lang="ru-RU"/>
        </a:p>
      </dgm:t>
    </dgm:pt>
    <dgm:pt modelId="{94579970-0E34-48EC-B438-CF79A288EA4A}" type="sibTrans" cxnId="{B85CECF9-0475-4153-B8C1-0AF72E2ABB8D}">
      <dgm:prSet/>
      <dgm:spPr/>
      <dgm:t>
        <a:bodyPr/>
        <a:lstStyle/>
        <a:p>
          <a:endParaRPr lang="ru-RU" dirty="0"/>
        </a:p>
      </dgm:t>
    </dgm:pt>
    <dgm:pt modelId="{DA0F37F5-92D9-47A5-94C8-7105E75952EF}">
      <dgm:prSet custT="1"/>
      <dgm:spPr>
        <a:solidFill>
          <a:srgbClr val="92D050">
            <a:alpha val="76000"/>
          </a:srgbClr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ru-RU" sz="1200" dirty="0" smtClean="0">
              <a:solidFill>
                <a:schemeClr val="bg2">
                  <a:lumMod val="10000"/>
                </a:schemeClr>
              </a:solidFill>
              <a:latin typeface="Bookman Old Style" panose="02050604050505020204" pitchFamily="18" charset="0"/>
            </a:rPr>
            <a:t>4.Составление </a:t>
          </a:r>
          <a:r>
            <a:rPr lang="ru-RU" sz="1200" dirty="0">
              <a:solidFill>
                <a:schemeClr val="bg2">
                  <a:lumMod val="10000"/>
                </a:schemeClr>
              </a:solidFill>
              <a:latin typeface="Bookman Old Style" panose="02050604050505020204" pitchFamily="18" charset="0"/>
            </a:rPr>
            <a:t>отчетности об исполнении бюджета</a:t>
          </a:r>
          <a:endParaRPr lang="ru-RU" sz="1200" b="1" dirty="0">
            <a:solidFill>
              <a:schemeClr val="bg2">
                <a:lumMod val="10000"/>
              </a:schemeClr>
            </a:solidFill>
            <a:latin typeface="Bookman Old Style" panose="02050604050505020204" pitchFamily="18" charset="0"/>
          </a:endParaRPr>
        </a:p>
      </dgm:t>
    </dgm:pt>
    <dgm:pt modelId="{23C55B67-53E9-4386-AA34-99B47257E9C7}" type="parTrans" cxnId="{D15853DE-B541-40F8-B33E-9815A65D7D92}">
      <dgm:prSet/>
      <dgm:spPr/>
      <dgm:t>
        <a:bodyPr/>
        <a:lstStyle/>
        <a:p>
          <a:endParaRPr lang="ru-RU"/>
        </a:p>
      </dgm:t>
    </dgm:pt>
    <dgm:pt modelId="{1CE9EF15-8B63-481A-A710-3BAC76B98439}" type="sibTrans" cxnId="{D15853DE-B541-40F8-B33E-9815A65D7D92}">
      <dgm:prSet/>
      <dgm:spPr/>
      <dgm:t>
        <a:bodyPr/>
        <a:lstStyle/>
        <a:p>
          <a:endParaRPr lang="ru-RU" dirty="0"/>
        </a:p>
      </dgm:t>
    </dgm:pt>
    <dgm:pt modelId="{8DB0FD79-2823-44FD-9806-9CBEF660BAF7}">
      <dgm:prSet phldrT="[Текст]" custT="1"/>
      <dgm:spPr>
        <a:solidFill>
          <a:schemeClr val="accent1">
            <a:lumMod val="60000"/>
            <a:lumOff val="40000"/>
            <a:alpha val="62000"/>
          </a:schemeClr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ru-RU" sz="1200" dirty="0" smtClean="0">
              <a:solidFill>
                <a:schemeClr val="bg2">
                  <a:lumMod val="10000"/>
                </a:schemeClr>
              </a:solidFill>
              <a:latin typeface="Bookman Old Style" panose="02050604050505020204" pitchFamily="18" charset="0"/>
            </a:rPr>
            <a:t>5.Контроль </a:t>
          </a:r>
          <a:r>
            <a:rPr lang="ru-RU" sz="1200" dirty="0">
              <a:solidFill>
                <a:schemeClr val="bg2">
                  <a:lumMod val="10000"/>
                </a:schemeClr>
              </a:solidFill>
              <a:latin typeface="Bookman Old Style" panose="02050604050505020204" pitchFamily="18" charset="0"/>
            </a:rPr>
            <a:t>за исполнением бюджета</a:t>
          </a:r>
          <a:endParaRPr lang="ru-RU" sz="1200" b="1" dirty="0">
            <a:solidFill>
              <a:schemeClr val="bg2">
                <a:lumMod val="10000"/>
              </a:schemeClr>
            </a:solidFill>
            <a:latin typeface="Bookman Old Style" panose="02050604050505020204" pitchFamily="18" charset="0"/>
          </a:endParaRPr>
        </a:p>
      </dgm:t>
    </dgm:pt>
    <dgm:pt modelId="{5FAB5373-2DE1-4046-A3F0-5A4A066703EB}" type="parTrans" cxnId="{CE981839-1DAD-4627-A2CE-17622476CEE2}">
      <dgm:prSet/>
      <dgm:spPr/>
      <dgm:t>
        <a:bodyPr/>
        <a:lstStyle/>
        <a:p>
          <a:endParaRPr lang="ru-RU"/>
        </a:p>
      </dgm:t>
    </dgm:pt>
    <dgm:pt modelId="{0D11D830-A045-4897-9455-689E12D55CB0}" type="sibTrans" cxnId="{CE981839-1DAD-4627-A2CE-17622476CEE2}">
      <dgm:prSet/>
      <dgm:spPr/>
      <dgm:t>
        <a:bodyPr/>
        <a:lstStyle/>
        <a:p>
          <a:endParaRPr lang="ru-RU" dirty="0"/>
        </a:p>
      </dgm:t>
    </dgm:pt>
    <dgm:pt modelId="{82E46D8C-43E1-4D01-B16C-2D98E1B61FD7}" type="pres">
      <dgm:prSet presAssocID="{B779672E-22C1-434D-AD1D-3FAC8A924B88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9175031-6E10-410F-ACD9-75ECE399BF17}" type="pres">
      <dgm:prSet presAssocID="{69FB01AE-BE92-41F0-8FCE-0697E848500C}" presName="node" presStyleLbl="node1" presStyleIdx="0" presStyleCnt="5" custScaleX="140134" custScaleY="101887" custRadScaleRad="102366" custRadScaleInc="10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D334A5-77B0-4238-86F7-7604E0824E80}" type="pres">
      <dgm:prSet presAssocID="{2E2EE99C-6967-486E-A642-04C463DF8D09}" presName="sibTrans" presStyleLbl="sibTrans2D1" presStyleIdx="0" presStyleCnt="5" custScaleX="202738" custLinFactNeighborX="83973" custLinFactNeighborY="206"/>
      <dgm:spPr/>
      <dgm:t>
        <a:bodyPr/>
        <a:lstStyle/>
        <a:p>
          <a:endParaRPr lang="ru-RU"/>
        </a:p>
      </dgm:t>
    </dgm:pt>
    <dgm:pt modelId="{279BF5A1-A921-4E94-9469-9C8A009C4EA9}" type="pres">
      <dgm:prSet presAssocID="{2E2EE99C-6967-486E-A642-04C463DF8D09}" presName="connectorText" presStyleLbl="sibTrans2D1" presStyleIdx="0" presStyleCnt="5"/>
      <dgm:spPr/>
      <dgm:t>
        <a:bodyPr/>
        <a:lstStyle/>
        <a:p>
          <a:endParaRPr lang="ru-RU"/>
        </a:p>
      </dgm:t>
    </dgm:pt>
    <dgm:pt modelId="{9BE8E61E-80FD-4C4C-9E9F-C3D3FDADE82C}" type="pres">
      <dgm:prSet presAssocID="{62C8B282-19DA-49D9-90E5-6C619490DD6A}" presName="node" presStyleLbl="node1" presStyleIdx="1" presStyleCnt="5" custScaleX="148629" custScaleY="100169" custRadScaleRad="114970" custRadScaleInc="-4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2306B5-5B79-4B26-B2AE-2ED0034BD822}" type="pres">
      <dgm:prSet presAssocID="{8F139727-F7A5-4477-A182-36D30093C7B8}" presName="sibTrans" presStyleLbl="sibTrans2D1" presStyleIdx="1" presStyleCnt="5"/>
      <dgm:spPr/>
      <dgm:t>
        <a:bodyPr/>
        <a:lstStyle/>
        <a:p>
          <a:endParaRPr lang="ru-RU"/>
        </a:p>
      </dgm:t>
    </dgm:pt>
    <dgm:pt modelId="{C71E9DDD-8545-4131-9A55-6E0A1CEB7EE1}" type="pres">
      <dgm:prSet presAssocID="{8F139727-F7A5-4477-A182-36D30093C7B8}" presName="connectorText" presStyleLbl="sibTrans2D1" presStyleIdx="1" presStyleCnt="5"/>
      <dgm:spPr/>
      <dgm:t>
        <a:bodyPr/>
        <a:lstStyle/>
        <a:p>
          <a:endParaRPr lang="ru-RU"/>
        </a:p>
      </dgm:t>
    </dgm:pt>
    <dgm:pt modelId="{FE40C05B-FD5F-4A8D-A1E8-01497F32DC93}" type="pres">
      <dgm:prSet presAssocID="{4809F332-F172-4CC5-915A-39B5579106BC}" presName="node" presStyleLbl="node1" presStyleIdx="2" presStyleCnt="5" custScaleX="129966" custScaleY="108563" custRadScaleRad="115877" custRadScaleInc="-305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B5A72B-05C8-4043-8620-667A2A08DFAA}" type="pres">
      <dgm:prSet presAssocID="{94579970-0E34-48EC-B438-CF79A288EA4A}" presName="sibTrans" presStyleLbl="sibTrans2D1" presStyleIdx="2" presStyleCnt="5"/>
      <dgm:spPr/>
      <dgm:t>
        <a:bodyPr/>
        <a:lstStyle/>
        <a:p>
          <a:endParaRPr lang="ru-RU"/>
        </a:p>
      </dgm:t>
    </dgm:pt>
    <dgm:pt modelId="{20C4918C-07DB-4A35-AC78-6FDC09C368FB}" type="pres">
      <dgm:prSet presAssocID="{94579970-0E34-48EC-B438-CF79A288EA4A}" presName="connectorText" presStyleLbl="sibTrans2D1" presStyleIdx="2" presStyleCnt="5"/>
      <dgm:spPr/>
      <dgm:t>
        <a:bodyPr/>
        <a:lstStyle/>
        <a:p>
          <a:endParaRPr lang="ru-RU"/>
        </a:p>
      </dgm:t>
    </dgm:pt>
    <dgm:pt modelId="{0DCD0F29-99EE-49E5-A149-AC0D6FF4C7BD}" type="pres">
      <dgm:prSet presAssocID="{DA0F37F5-92D9-47A5-94C8-7105E75952EF}" presName="node" presStyleLbl="node1" presStyleIdx="3" presStyleCnt="5" custScaleX="129291" custScaleY="99566" custRadScaleRad="124622" custRadScaleInc="-55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0D8BDA-5715-48C9-8490-67BFED7D6B56}" type="pres">
      <dgm:prSet presAssocID="{1CE9EF15-8B63-481A-A710-3BAC76B98439}" presName="sibTrans" presStyleLbl="sibTrans2D1" presStyleIdx="3" presStyleCnt="5"/>
      <dgm:spPr/>
      <dgm:t>
        <a:bodyPr/>
        <a:lstStyle/>
        <a:p>
          <a:endParaRPr lang="ru-RU"/>
        </a:p>
      </dgm:t>
    </dgm:pt>
    <dgm:pt modelId="{37719A3D-FBFC-4E05-81CE-DEA500EBCC9B}" type="pres">
      <dgm:prSet presAssocID="{1CE9EF15-8B63-481A-A710-3BAC76B98439}" presName="connectorText" presStyleLbl="sibTrans2D1" presStyleIdx="3" presStyleCnt="5"/>
      <dgm:spPr/>
      <dgm:t>
        <a:bodyPr/>
        <a:lstStyle/>
        <a:p>
          <a:endParaRPr lang="ru-RU"/>
        </a:p>
      </dgm:t>
    </dgm:pt>
    <dgm:pt modelId="{643852EB-7703-44F0-816F-D7AA0B2C9F34}" type="pres">
      <dgm:prSet presAssocID="{8DB0FD79-2823-44FD-9806-9CBEF660BAF7}" presName="node" presStyleLbl="node1" presStyleIdx="4" presStyleCnt="5" custScaleX="138412" custScaleY="91520" custRadScaleRad="111079" custRadScaleInc="2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DE4138-A571-4206-A777-7BE30CD6C7A5}" type="pres">
      <dgm:prSet presAssocID="{0D11D830-A045-4897-9455-689E12D55CB0}" presName="sibTrans" presStyleLbl="sibTrans2D1" presStyleIdx="4" presStyleCnt="5"/>
      <dgm:spPr/>
      <dgm:t>
        <a:bodyPr/>
        <a:lstStyle/>
        <a:p>
          <a:endParaRPr lang="ru-RU"/>
        </a:p>
      </dgm:t>
    </dgm:pt>
    <dgm:pt modelId="{F5952606-F7A7-4D93-B6EF-6D9F7EA98264}" type="pres">
      <dgm:prSet presAssocID="{0D11D830-A045-4897-9455-689E12D55CB0}" presName="connectorText" presStyleLbl="sibTrans2D1" presStyleIdx="4" presStyleCnt="5"/>
      <dgm:spPr/>
      <dgm:t>
        <a:bodyPr/>
        <a:lstStyle/>
        <a:p>
          <a:endParaRPr lang="ru-RU"/>
        </a:p>
      </dgm:t>
    </dgm:pt>
  </dgm:ptLst>
  <dgm:cxnLst>
    <dgm:cxn modelId="{FBC33477-541C-4D71-80AF-5B5B7C1A6DC4}" type="presOf" srcId="{0D11D830-A045-4897-9455-689E12D55CB0}" destId="{F5952606-F7A7-4D93-B6EF-6D9F7EA98264}" srcOrd="1" destOrd="0" presId="urn:microsoft.com/office/officeart/2005/8/layout/cycle2"/>
    <dgm:cxn modelId="{5A3DAB5E-755D-4DA9-B03C-AFF1C74541F0}" type="presOf" srcId="{2E2EE99C-6967-486E-A642-04C463DF8D09}" destId="{35D334A5-77B0-4238-86F7-7604E0824E80}" srcOrd="0" destOrd="0" presId="urn:microsoft.com/office/officeart/2005/8/layout/cycle2"/>
    <dgm:cxn modelId="{08976168-10B3-4E99-9F86-F5CCDFBDFD27}" type="presOf" srcId="{62C8B282-19DA-49D9-90E5-6C619490DD6A}" destId="{9BE8E61E-80FD-4C4C-9E9F-C3D3FDADE82C}" srcOrd="0" destOrd="0" presId="urn:microsoft.com/office/officeart/2005/8/layout/cycle2"/>
    <dgm:cxn modelId="{0E13FCF2-3BA5-4A29-B878-16C9DF6E832A}" type="presOf" srcId="{94579970-0E34-48EC-B438-CF79A288EA4A}" destId="{BFB5A72B-05C8-4043-8620-667A2A08DFAA}" srcOrd="0" destOrd="0" presId="urn:microsoft.com/office/officeart/2005/8/layout/cycle2"/>
    <dgm:cxn modelId="{F1868CDD-D081-450B-8E30-D14A7FA99960}" type="presOf" srcId="{94579970-0E34-48EC-B438-CF79A288EA4A}" destId="{20C4918C-07DB-4A35-AC78-6FDC09C368FB}" srcOrd="1" destOrd="0" presId="urn:microsoft.com/office/officeart/2005/8/layout/cycle2"/>
    <dgm:cxn modelId="{FC220303-A2DA-449B-8F7A-EB8C6124284F}" srcId="{B779672E-22C1-434D-AD1D-3FAC8A924B88}" destId="{62C8B282-19DA-49D9-90E5-6C619490DD6A}" srcOrd="1" destOrd="0" parTransId="{1F3F69EF-F165-4ED2-BBB6-91F8A5C37FA5}" sibTransId="{8F139727-F7A5-4477-A182-36D30093C7B8}"/>
    <dgm:cxn modelId="{66C6E30E-B72E-432A-967E-D6AB23889722}" type="presOf" srcId="{0D11D830-A045-4897-9455-689E12D55CB0}" destId="{E4DE4138-A571-4206-A777-7BE30CD6C7A5}" srcOrd="0" destOrd="0" presId="urn:microsoft.com/office/officeart/2005/8/layout/cycle2"/>
    <dgm:cxn modelId="{64701BAB-B395-47C7-A62C-853588600722}" type="presOf" srcId="{DA0F37F5-92D9-47A5-94C8-7105E75952EF}" destId="{0DCD0F29-99EE-49E5-A149-AC0D6FF4C7BD}" srcOrd="0" destOrd="0" presId="urn:microsoft.com/office/officeart/2005/8/layout/cycle2"/>
    <dgm:cxn modelId="{B85CECF9-0475-4153-B8C1-0AF72E2ABB8D}" srcId="{B779672E-22C1-434D-AD1D-3FAC8A924B88}" destId="{4809F332-F172-4CC5-915A-39B5579106BC}" srcOrd="2" destOrd="0" parTransId="{2392B18C-27EF-4EC6-8D12-72C967924449}" sibTransId="{94579970-0E34-48EC-B438-CF79A288EA4A}"/>
    <dgm:cxn modelId="{119057D0-35F4-4256-A733-C9FDB41652AE}" type="presOf" srcId="{1CE9EF15-8B63-481A-A710-3BAC76B98439}" destId="{880D8BDA-5715-48C9-8490-67BFED7D6B56}" srcOrd="0" destOrd="0" presId="urn:microsoft.com/office/officeart/2005/8/layout/cycle2"/>
    <dgm:cxn modelId="{1052BEB5-81D4-4B6D-B7F5-B5DC0E5D4241}" type="presOf" srcId="{4809F332-F172-4CC5-915A-39B5579106BC}" destId="{FE40C05B-FD5F-4A8D-A1E8-01497F32DC93}" srcOrd="0" destOrd="0" presId="urn:microsoft.com/office/officeart/2005/8/layout/cycle2"/>
    <dgm:cxn modelId="{6B5474EE-D7E1-49C7-9FA4-364B8244EF31}" type="presOf" srcId="{69FB01AE-BE92-41F0-8FCE-0697E848500C}" destId="{79175031-6E10-410F-ACD9-75ECE399BF17}" srcOrd="0" destOrd="0" presId="urn:microsoft.com/office/officeart/2005/8/layout/cycle2"/>
    <dgm:cxn modelId="{395BF4CC-53B3-4350-86BB-EE95C9D747C8}" srcId="{B779672E-22C1-434D-AD1D-3FAC8A924B88}" destId="{69FB01AE-BE92-41F0-8FCE-0697E848500C}" srcOrd="0" destOrd="0" parTransId="{A3303F44-7DC7-45EA-BE73-98CF2EF47CBE}" sibTransId="{2E2EE99C-6967-486E-A642-04C463DF8D09}"/>
    <dgm:cxn modelId="{8A8E49D6-01D5-4CA8-A24A-50B5583F41EC}" type="presOf" srcId="{8F139727-F7A5-4477-A182-36D30093C7B8}" destId="{A52306B5-5B79-4B26-B2AE-2ED0034BD822}" srcOrd="0" destOrd="0" presId="urn:microsoft.com/office/officeart/2005/8/layout/cycle2"/>
    <dgm:cxn modelId="{8AD91FE3-EADE-4907-8952-B67E54A3A849}" type="presOf" srcId="{1CE9EF15-8B63-481A-A710-3BAC76B98439}" destId="{37719A3D-FBFC-4E05-81CE-DEA500EBCC9B}" srcOrd="1" destOrd="0" presId="urn:microsoft.com/office/officeart/2005/8/layout/cycle2"/>
    <dgm:cxn modelId="{57D93F7B-4029-445C-B2C3-04AED8320D8C}" type="presOf" srcId="{8F139727-F7A5-4477-A182-36D30093C7B8}" destId="{C71E9DDD-8545-4131-9A55-6E0A1CEB7EE1}" srcOrd="1" destOrd="0" presId="urn:microsoft.com/office/officeart/2005/8/layout/cycle2"/>
    <dgm:cxn modelId="{8B27DA9F-6FDF-4906-ACEF-ED01D614C04E}" type="presOf" srcId="{B779672E-22C1-434D-AD1D-3FAC8A924B88}" destId="{82E46D8C-43E1-4D01-B16C-2D98E1B61FD7}" srcOrd="0" destOrd="0" presId="urn:microsoft.com/office/officeart/2005/8/layout/cycle2"/>
    <dgm:cxn modelId="{D16EA54E-6D1C-416F-93A6-B1441C43A1BC}" type="presOf" srcId="{8DB0FD79-2823-44FD-9806-9CBEF660BAF7}" destId="{643852EB-7703-44F0-816F-D7AA0B2C9F34}" srcOrd="0" destOrd="0" presId="urn:microsoft.com/office/officeart/2005/8/layout/cycle2"/>
    <dgm:cxn modelId="{CE981839-1DAD-4627-A2CE-17622476CEE2}" srcId="{B779672E-22C1-434D-AD1D-3FAC8A924B88}" destId="{8DB0FD79-2823-44FD-9806-9CBEF660BAF7}" srcOrd="4" destOrd="0" parTransId="{5FAB5373-2DE1-4046-A3F0-5A4A066703EB}" sibTransId="{0D11D830-A045-4897-9455-689E12D55CB0}"/>
    <dgm:cxn modelId="{D15853DE-B541-40F8-B33E-9815A65D7D92}" srcId="{B779672E-22C1-434D-AD1D-3FAC8A924B88}" destId="{DA0F37F5-92D9-47A5-94C8-7105E75952EF}" srcOrd="3" destOrd="0" parTransId="{23C55B67-53E9-4386-AA34-99B47257E9C7}" sibTransId="{1CE9EF15-8B63-481A-A710-3BAC76B98439}"/>
    <dgm:cxn modelId="{86710C16-F21D-4838-8D37-07D902CA4481}" type="presOf" srcId="{2E2EE99C-6967-486E-A642-04C463DF8D09}" destId="{279BF5A1-A921-4E94-9469-9C8A009C4EA9}" srcOrd="1" destOrd="0" presId="urn:microsoft.com/office/officeart/2005/8/layout/cycle2"/>
    <dgm:cxn modelId="{FE556BF9-0628-465B-9AF2-5E0F2BD7E6C3}" type="presParOf" srcId="{82E46D8C-43E1-4D01-B16C-2D98E1B61FD7}" destId="{79175031-6E10-410F-ACD9-75ECE399BF17}" srcOrd="0" destOrd="0" presId="urn:microsoft.com/office/officeart/2005/8/layout/cycle2"/>
    <dgm:cxn modelId="{232521BF-7D2B-4E3E-9A98-6B68A7259A1D}" type="presParOf" srcId="{82E46D8C-43E1-4D01-B16C-2D98E1B61FD7}" destId="{35D334A5-77B0-4238-86F7-7604E0824E80}" srcOrd="1" destOrd="0" presId="urn:microsoft.com/office/officeart/2005/8/layout/cycle2"/>
    <dgm:cxn modelId="{CB6345A3-234A-43F1-8921-B5E240782E30}" type="presParOf" srcId="{35D334A5-77B0-4238-86F7-7604E0824E80}" destId="{279BF5A1-A921-4E94-9469-9C8A009C4EA9}" srcOrd="0" destOrd="0" presId="urn:microsoft.com/office/officeart/2005/8/layout/cycle2"/>
    <dgm:cxn modelId="{82C2E5FE-C3E9-4633-93B1-69F047059892}" type="presParOf" srcId="{82E46D8C-43E1-4D01-B16C-2D98E1B61FD7}" destId="{9BE8E61E-80FD-4C4C-9E9F-C3D3FDADE82C}" srcOrd="2" destOrd="0" presId="urn:microsoft.com/office/officeart/2005/8/layout/cycle2"/>
    <dgm:cxn modelId="{BCA1EBB6-7230-44A7-8792-421DD57B5045}" type="presParOf" srcId="{82E46D8C-43E1-4D01-B16C-2D98E1B61FD7}" destId="{A52306B5-5B79-4B26-B2AE-2ED0034BD822}" srcOrd="3" destOrd="0" presId="urn:microsoft.com/office/officeart/2005/8/layout/cycle2"/>
    <dgm:cxn modelId="{A6853643-023C-4E5F-97CF-4E478A7D345A}" type="presParOf" srcId="{A52306B5-5B79-4B26-B2AE-2ED0034BD822}" destId="{C71E9DDD-8545-4131-9A55-6E0A1CEB7EE1}" srcOrd="0" destOrd="0" presId="urn:microsoft.com/office/officeart/2005/8/layout/cycle2"/>
    <dgm:cxn modelId="{D90C1B2C-FDF0-443F-90EB-8B3EF76C0E22}" type="presParOf" srcId="{82E46D8C-43E1-4D01-B16C-2D98E1B61FD7}" destId="{FE40C05B-FD5F-4A8D-A1E8-01497F32DC93}" srcOrd="4" destOrd="0" presId="urn:microsoft.com/office/officeart/2005/8/layout/cycle2"/>
    <dgm:cxn modelId="{DA6F9931-A054-489F-9C8B-53024F8EE100}" type="presParOf" srcId="{82E46D8C-43E1-4D01-B16C-2D98E1B61FD7}" destId="{BFB5A72B-05C8-4043-8620-667A2A08DFAA}" srcOrd="5" destOrd="0" presId="urn:microsoft.com/office/officeart/2005/8/layout/cycle2"/>
    <dgm:cxn modelId="{B0E273D7-0364-43F9-9D41-05EE1A3A0D4C}" type="presParOf" srcId="{BFB5A72B-05C8-4043-8620-667A2A08DFAA}" destId="{20C4918C-07DB-4A35-AC78-6FDC09C368FB}" srcOrd="0" destOrd="0" presId="urn:microsoft.com/office/officeart/2005/8/layout/cycle2"/>
    <dgm:cxn modelId="{46189795-BD44-4D31-8E44-C9C8A3E39BC0}" type="presParOf" srcId="{82E46D8C-43E1-4D01-B16C-2D98E1B61FD7}" destId="{0DCD0F29-99EE-49E5-A149-AC0D6FF4C7BD}" srcOrd="6" destOrd="0" presId="urn:microsoft.com/office/officeart/2005/8/layout/cycle2"/>
    <dgm:cxn modelId="{CA40908A-C6ED-4B02-B3B5-CDF1E561252A}" type="presParOf" srcId="{82E46D8C-43E1-4D01-B16C-2D98E1B61FD7}" destId="{880D8BDA-5715-48C9-8490-67BFED7D6B56}" srcOrd="7" destOrd="0" presId="urn:microsoft.com/office/officeart/2005/8/layout/cycle2"/>
    <dgm:cxn modelId="{BD1B4901-2959-4D16-9068-29220284DBCA}" type="presParOf" srcId="{880D8BDA-5715-48C9-8490-67BFED7D6B56}" destId="{37719A3D-FBFC-4E05-81CE-DEA500EBCC9B}" srcOrd="0" destOrd="0" presId="urn:microsoft.com/office/officeart/2005/8/layout/cycle2"/>
    <dgm:cxn modelId="{6502EB41-3DFA-460D-B449-B1A9E66F14AF}" type="presParOf" srcId="{82E46D8C-43E1-4D01-B16C-2D98E1B61FD7}" destId="{643852EB-7703-44F0-816F-D7AA0B2C9F34}" srcOrd="8" destOrd="0" presId="urn:microsoft.com/office/officeart/2005/8/layout/cycle2"/>
    <dgm:cxn modelId="{5099136A-2E69-4F7A-B4D0-6C0F465056BF}" type="presParOf" srcId="{82E46D8C-43E1-4D01-B16C-2D98E1B61FD7}" destId="{E4DE4138-A571-4206-A777-7BE30CD6C7A5}" srcOrd="9" destOrd="0" presId="urn:microsoft.com/office/officeart/2005/8/layout/cycle2"/>
    <dgm:cxn modelId="{BD379978-D8FA-49F2-B281-F2D00D014BBC}" type="presParOf" srcId="{E4DE4138-A571-4206-A777-7BE30CD6C7A5}" destId="{F5952606-F7A7-4D93-B6EF-6D9F7EA98264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3D326A-F8DC-4F6D-8F50-0ADF96FEAE75}">
      <dsp:nvSpPr>
        <dsp:cNvPr id="0" name=""/>
        <dsp:cNvSpPr/>
      </dsp:nvSpPr>
      <dsp:spPr>
        <a:xfrm>
          <a:off x="3109" y="115058"/>
          <a:ext cx="3032169" cy="3744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52832" rIns="92456" bIns="52832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>
              <a:latin typeface="Bookman Old Style" panose="02050604050505020204" pitchFamily="18" charset="0"/>
            </a:rPr>
            <a:t>Налоговые доходы</a:t>
          </a:r>
        </a:p>
      </dsp:txBody>
      <dsp:txXfrm>
        <a:off x="3109" y="115058"/>
        <a:ext cx="3032169" cy="374400"/>
      </dsp:txXfrm>
    </dsp:sp>
    <dsp:sp modelId="{C25151AA-3BF3-40A6-96BF-B66B0F07ED9A}">
      <dsp:nvSpPr>
        <dsp:cNvPr id="0" name=""/>
        <dsp:cNvSpPr/>
      </dsp:nvSpPr>
      <dsp:spPr>
        <a:xfrm>
          <a:off x="3109" y="489458"/>
          <a:ext cx="3032169" cy="442494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-114300" algn="just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Char char="••"/>
          </a:pPr>
          <a:r>
            <a:rPr lang="ru-RU" sz="1300" kern="1200" dirty="0" smtClean="0">
              <a:latin typeface="Bookman Old Style" panose="02050604050505020204" pitchFamily="18" charset="0"/>
            </a:rPr>
            <a:t>Поступления от уплаты налогов, установленных Налоговым кодексом Российской Федерации:</a:t>
          </a:r>
          <a:endParaRPr lang="ru-RU" sz="1300" kern="1200" dirty="0">
            <a:latin typeface="Bookman Old Style" panose="02050604050505020204" pitchFamily="18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300" kern="1200" dirty="0">
            <a:latin typeface="Bookman Old Style" panose="02050604050505020204" pitchFamily="18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300" kern="1200" dirty="0">
            <a:latin typeface="Bookman Old Style" panose="02050604050505020204" pitchFamily="18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i="1" kern="1200" smtClean="0">
              <a:latin typeface="Bookman Old Style" panose="02050604050505020204" pitchFamily="18" charset="0"/>
            </a:rPr>
            <a:t>Налог на доходы  физических лиц</a:t>
          </a:r>
          <a:endParaRPr lang="ru-RU" sz="1300" i="1" kern="1200" dirty="0">
            <a:latin typeface="Bookman Old Style" panose="02050604050505020204" pitchFamily="18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i="1" kern="1200" smtClean="0">
              <a:latin typeface="Bookman Old Style" panose="02050604050505020204" pitchFamily="18" charset="0"/>
            </a:rPr>
            <a:t>Туристический налог</a:t>
          </a:r>
          <a:endParaRPr lang="ru-RU" sz="1300" i="1" kern="1200" dirty="0">
            <a:latin typeface="Bookman Old Style" panose="02050604050505020204" pitchFamily="18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i="1" kern="1200" smtClean="0">
              <a:latin typeface="Bookman Old Style" panose="02050604050505020204" pitchFamily="18" charset="0"/>
            </a:rPr>
            <a:t>Акцизы</a:t>
          </a:r>
          <a:endParaRPr lang="ru-RU" sz="1300" i="1" kern="1200" dirty="0">
            <a:latin typeface="Bookman Old Style" panose="02050604050505020204" pitchFamily="18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i="1" kern="1200" smtClean="0">
              <a:latin typeface="Bookman Old Style" panose="02050604050505020204" pitchFamily="18" charset="0"/>
            </a:rPr>
            <a:t>Налог, взимаемый по упрощенной системе  налогообложения</a:t>
          </a:r>
          <a:endParaRPr lang="ru-RU" sz="1300" i="1" kern="1200" dirty="0">
            <a:latin typeface="Bookman Old Style" panose="02050604050505020204" pitchFamily="18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i="1" kern="1200" smtClean="0">
              <a:latin typeface="Bookman Old Style" panose="02050604050505020204" pitchFamily="18" charset="0"/>
            </a:rPr>
            <a:t>ЕСХН</a:t>
          </a:r>
          <a:endParaRPr lang="ru-RU" sz="1300" i="1" kern="1200" dirty="0">
            <a:latin typeface="Bookman Old Style" panose="02050604050505020204" pitchFamily="18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i="1" kern="1200" smtClean="0">
              <a:latin typeface="Bookman Old Style" panose="02050604050505020204" pitchFamily="18" charset="0"/>
            </a:rPr>
            <a:t>Налог, взимаемый по патентной системе налогообложения</a:t>
          </a:r>
          <a:endParaRPr lang="ru-RU" sz="1300" i="1" kern="1200" dirty="0">
            <a:latin typeface="Bookman Old Style" panose="02050604050505020204" pitchFamily="18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i="1" kern="1200" smtClean="0">
              <a:latin typeface="Bookman Old Style" panose="02050604050505020204" pitchFamily="18" charset="0"/>
            </a:rPr>
            <a:t>Налог на имущество физических лиц</a:t>
          </a:r>
          <a:endParaRPr lang="ru-RU" sz="1300" i="1" kern="1200" dirty="0">
            <a:latin typeface="Bookman Old Style" panose="02050604050505020204" pitchFamily="18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i="1" kern="1200" smtClean="0">
              <a:latin typeface="Bookman Old Style" panose="02050604050505020204" pitchFamily="18" charset="0"/>
            </a:rPr>
            <a:t>Транспортный налог</a:t>
          </a:r>
          <a:endParaRPr lang="ru-RU" sz="1300" i="1" kern="1200" dirty="0">
            <a:latin typeface="Bookman Old Style" panose="02050604050505020204" pitchFamily="18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i="1" kern="1200" smtClean="0">
              <a:latin typeface="Bookman Old Style" panose="02050604050505020204" pitchFamily="18" charset="0"/>
            </a:rPr>
            <a:t>Земельный налог</a:t>
          </a:r>
          <a:endParaRPr lang="ru-RU" sz="1300" i="1" kern="1200" dirty="0">
            <a:latin typeface="Bookman Old Style" panose="02050604050505020204" pitchFamily="18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i="1" kern="1200" dirty="0" smtClean="0">
              <a:latin typeface="Bookman Old Style" panose="02050604050505020204" pitchFamily="18" charset="0"/>
            </a:rPr>
            <a:t>Государственная пошлина</a:t>
          </a:r>
          <a:endParaRPr lang="ru-RU" sz="1300" i="1" kern="1200" dirty="0">
            <a:latin typeface="Bookman Old Style" panose="02050604050505020204" pitchFamily="18" charset="0"/>
          </a:endParaRPr>
        </a:p>
      </dsp:txBody>
      <dsp:txXfrm>
        <a:off x="3109" y="489458"/>
        <a:ext cx="3032169" cy="4424940"/>
      </dsp:txXfrm>
    </dsp:sp>
    <dsp:sp modelId="{B9BFB59F-7FF8-4145-B4A6-B49E6834F33C}">
      <dsp:nvSpPr>
        <dsp:cNvPr id="0" name=""/>
        <dsp:cNvSpPr/>
      </dsp:nvSpPr>
      <dsp:spPr>
        <a:xfrm>
          <a:off x="3459783" y="115058"/>
          <a:ext cx="3032169" cy="374400"/>
        </a:xfrm>
        <a:prstGeom prst="rect">
          <a:avLst/>
        </a:prstGeom>
        <a:solidFill>
          <a:srgbClr val="FEA194"/>
        </a:solidFill>
        <a:ln w="25400" cap="flat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52832" rIns="92456" bIns="52832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>
              <a:latin typeface="Bookman Old Style" panose="02050604050505020204" pitchFamily="18" charset="0"/>
            </a:rPr>
            <a:t>Неналоговые доходы </a:t>
          </a:r>
        </a:p>
      </dsp:txBody>
      <dsp:txXfrm>
        <a:off x="3459783" y="115058"/>
        <a:ext cx="3032169" cy="374400"/>
      </dsp:txXfrm>
    </dsp:sp>
    <dsp:sp modelId="{41EA03E7-6B95-4EC0-95DD-2CB0524F55CC}">
      <dsp:nvSpPr>
        <dsp:cNvPr id="0" name=""/>
        <dsp:cNvSpPr/>
      </dsp:nvSpPr>
      <dsp:spPr>
        <a:xfrm>
          <a:off x="3459783" y="489458"/>
          <a:ext cx="3032169" cy="4424940"/>
        </a:xfrm>
        <a:prstGeom prst="rect">
          <a:avLst/>
        </a:prstGeom>
        <a:solidFill>
          <a:schemeClr val="accent2">
            <a:tint val="40000"/>
            <a:alpha val="90000"/>
            <a:hueOff val="2512910"/>
            <a:satOff val="-2189"/>
            <a:lumOff val="-3"/>
            <a:alphaOff val="0"/>
          </a:schemeClr>
        </a:solidFill>
        <a:ln w="25400" cap="flat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-114300" algn="just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Char char="••"/>
          </a:pPr>
          <a:r>
            <a:rPr lang="ru-RU" sz="1300" kern="1200" dirty="0" smtClean="0">
              <a:latin typeface="Bookman Old Style" panose="02050604050505020204" pitchFamily="18" charset="0"/>
            </a:rPr>
            <a:t>Поступления от уплаты пошлин и сборов, установленных законодательством, а также штрафов за нарушение законодательства:</a:t>
          </a:r>
          <a:endParaRPr lang="ru-RU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i="1" kern="1200" smtClean="0">
              <a:latin typeface="Bookman Old Style" panose="02050604050505020204" pitchFamily="18" charset="0"/>
            </a:rPr>
            <a:t>Доходы от использования и реализации имущества находящегося в муниципальной собственности</a:t>
          </a:r>
          <a:endParaRPr lang="ru-RU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i="1" kern="1200" smtClean="0">
              <a:latin typeface="Bookman Old Style" panose="02050604050505020204" pitchFamily="18" charset="0"/>
            </a:rPr>
            <a:t>Плата за негативное воздействие на окружающую среду</a:t>
          </a:r>
          <a:endParaRPr lang="ru-RU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i="1" kern="1200" smtClean="0">
              <a:latin typeface="Bookman Old Style" panose="02050604050505020204" pitchFamily="18" charset="0"/>
            </a:rPr>
            <a:t>Платные услуги</a:t>
          </a:r>
          <a:endParaRPr lang="ru-RU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i="1" kern="1200" smtClean="0">
              <a:latin typeface="Bookman Old Style" panose="02050604050505020204" pitchFamily="18" charset="0"/>
            </a:rPr>
            <a:t>Компенсация затрат государства</a:t>
          </a:r>
          <a:endParaRPr lang="ru-RU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i="1" kern="1200" dirty="0" smtClean="0">
              <a:latin typeface="Bookman Old Style" panose="02050604050505020204" pitchFamily="18" charset="0"/>
            </a:rPr>
            <a:t>Штрафные санкции</a:t>
          </a:r>
          <a:r>
            <a:rPr lang="ru-RU" sz="1300" i="1" kern="1200" dirty="0" smtClean="0"/>
            <a:t> </a:t>
          </a:r>
          <a:endParaRPr lang="ru-RU" sz="1300" kern="1200" dirty="0"/>
        </a:p>
      </dsp:txBody>
      <dsp:txXfrm>
        <a:off x="3459783" y="489458"/>
        <a:ext cx="3032169" cy="4424940"/>
      </dsp:txXfrm>
    </dsp:sp>
    <dsp:sp modelId="{D46FDC3D-D6F5-4BAA-BA30-7EA184ED16C4}">
      <dsp:nvSpPr>
        <dsp:cNvPr id="0" name=""/>
        <dsp:cNvSpPr/>
      </dsp:nvSpPr>
      <dsp:spPr>
        <a:xfrm>
          <a:off x="6916456" y="115058"/>
          <a:ext cx="3032169" cy="374400"/>
        </a:xfrm>
        <a:prstGeom prst="rect">
          <a:avLst/>
        </a:prstGeom>
        <a:solidFill>
          <a:srgbClr val="92D050"/>
        </a:solidFill>
        <a:ln w="25400" cap="flat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52832" rIns="92456" bIns="52832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>
              <a:latin typeface="Bookman Old Style" panose="02050604050505020204" pitchFamily="18" charset="0"/>
            </a:rPr>
            <a:t>Безвозмездные поступления</a:t>
          </a:r>
        </a:p>
      </dsp:txBody>
      <dsp:txXfrm>
        <a:off x="6916456" y="115058"/>
        <a:ext cx="3032169" cy="374400"/>
      </dsp:txXfrm>
    </dsp:sp>
    <dsp:sp modelId="{E16CE65B-6D9D-47BA-AF92-EF52F4A9AA0A}">
      <dsp:nvSpPr>
        <dsp:cNvPr id="0" name=""/>
        <dsp:cNvSpPr/>
      </dsp:nvSpPr>
      <dsp:spPr>
        <a:xfrm>
          <a:off x="6916456" y="489458"/>
          <a:ext cx="3032169" cy="4424940"/>
        </a:xfrm>
        <a:prstGeom prst="rect">
          <a:avLst/>
        </a:prstGeom>
        <a:solidFill>
          <a:schemeClr val="accent2">
            <a:tint val="40000"/>
            <a:alpha val="90000"/>
            <a:hueOff val="5025821"/>
            <a:satOff val="-4378"/>
            <a:lumOff val="-6"/>
            <a:alphaOff val="0"/>
          </a:schemeClr>
        </a:solidFill>
        <a:ln w="25400" cap="flat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-114300" algn="just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Char char="••"/>
          </a:pPr>
          <a:r>
            <a:rPr lang="ru-RU" sz="1300" kern="1200" dirty="0" smtClean="0">
              <a:latin typeface="Bookman Old Style" panose="02050604050505020204" pitchFamily="18" charset="0"/>
            </a:rPr>
            <a:t>Поступления от других бюджетов бюджетной   системы, организаций, граждан (кроме налоговых и неналоговых доходов):</a:t>
          </a:r>
          <a:endParaRPr lang="ru-RU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i="1" kern="1200" smtClean="0">
              <a:latin typeface="Bookman Old Style" panose="02050604050505020204" pitchFamily="18" charset="0"/>
            </a:rPr>
            <a:t>Дотации</a:t>
          </a:r>
          <a:endParaRPr lang="ru-RU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i="1" kern="1200" smtClean="0">
              <a:latin typeface="Bookman Old Style" panose="02050604050505020204" pitchFamily="18" charset="0"/>
            </a:rPr>
            <a:t>Субсидии</a:t>
          </a:r>
          <a:endParaRPr lang="ru-RU" sz="1300" i="1" kern="1200" dirty="0">
            <a:latin typeface="Bookman Old Style" panose="02050604050505020204" pitchFamily="18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i="1" kern="1200" smtClean="0">
              <a:latin typeface="Bookman Old Style" panose="02050604050505020204" pitchFamily="18" charset="0"/>
            </a:rPr>
            <a:t>Субвенции</a:t>
          </a:r>
          <a:endParaRPr lang="ru-RU" sz="1300" i="1" kern="1200" dirty="0">
            <a:latin typeface="Bookman Old Style" panose="02050604050505020204" pitchFamily="18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i="1" kern="1200" smtClean="0">
              <a:latin typeface="Bookman Old Style" panose="02050604050505020204" pitchFamily="18" charset="0"/>
            </a:rPr>
            <a:t>Иные межбюджетные трансферты</a:t>
          </a:r>
          <a:endParaRPr lang="ru-RU" sz="1300" i="1" kern="1200" dirty="0">
            <a:latin typeface="Bookman Old Style" panose="02050604050505020204" pitchFamily="18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i="1" kern="1200" dirty="0" smtClean="0">
              <a:latin typeface="Bookman Old Style" panose="02050604050505020204" pitchFamily="18" charset="0"/>
            </a:rPr>
            <a:t>Прочие безвозмездные поступления</a:t>
          </a:r>
          <a:endParaRPr lang="ru-RU" sz="1300" i="1" kern="1200" dirty="0">
            <a:latin typeface="Bookman Old Style" panose="02050604050505020204" pitchFamily="18" charset="0"/>
          </a:endParaRPr>
        </a:p>
      </dsp:txBody>
      <dsp:txXfrm>
        <a:off x="6916456" y="489458"/>
        <a:ext cx="3032169" cy="44249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A349C8-6E11-4E31-8ABE-475A5E51E520}">
      <dsp:nvSpPr>
        <dsp:cNvPr id="0" name=""/>
        <dsp:cNvSpPr/>
      </dsp:nvSpPr>
      <dsp:spPr>
        <a:xfrm>
          <a:off x="0" y="106146"/>
          <a:ext cx="1027016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55FDCE-4D0D-4D9F-B28E-7067644B53C9}">
      <dsp:nvSpPr>
        <dsp:cNvPr id="0" name=""/>
        <dsp:cNvSpPr/>
      </dsp:nvSpPr>
      <dsp:spPr>
        <a:xfrm>
          <a:off x="0" y="3891"/>
          <a:ext cx="1727072" cy="14901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>
              <a:solidFill>
                <a:schemeClr val="accent1">
                  <a:lumMod val="75000"/>
                </a:schemeClr>
              </a:solidFill>
              <a:latin typeface="Bookman Old Style" panose="02050604050505020204" pitchFamily="18" charset="0"/>
              <a:ea typeface="Cambria Math" panose="02040503050406030204" pitchFamily="18" charset="0"/>
              <a:cs typeface="Segoe UI Semilight" panose="020B0402040204020203" pitchFamily="34" charset="0"/>
            </a:rPr>
            <a:t>Дотация</a:t>
          </a:r>
        </a:p>
      </dsp:txBody>
      <dsp:txXfrm>
        <a:off x="0" y="3891"/>
        <a:ext cx="1727072" cy="1490165"/>
      </dsp:txXfrm>
    </dsp:sp>
    <dsp:sp modelId="{44675DAC-0253-4109-829D-C475F7B722B8}">
      <dsp:nvSpPr>
        <dsp:cNvPr id="0" name=""/>
        <dsp:cNvSpPr/>
      </dsp:nvSpPr>
      <dsp:spPr>
        <a:xfrm>
          <a:off x="1856602" y="78399"/>
          <a:ext cx="8407220" cy="9972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600" kern="1200" dirty="0">
              <a:solidFill>
                <a:schemeClr val="tx2">
                  <a:lumMod val="75000"/>
                </a:schemeClr>
              </a:solidFill>
              <a:latin typeface="Bookman Old Style" panose="02050604050505020204" pitchFamily="18" charset="0"/>
            </a:rPr>
            <a:t>– </a:t>
          </a:r>
          <a:r>
            <a:rPr lang="ru-RU" sz="2000" kern="1200" dirty="0">
              <a:solidFill>
                <a:schemeClr val="accent1">
                  <a:lumMod val="75000"/>
                </a:schemeClr>
              </a:solidFill>
              <a:latin typeface="Bookman Old Style" panose="02050604050505020204" pitchFamily="18" charset="0"/>
              <a:ea typeface="Cambria Math" panose="02040503050406030204" pitchFamily="18" charset="0"/>
              <a:cs typeface="Segoe UI Semilight" panose="020B0402040204020203" pitchFamily="34" charset="0"/>
            </a:rPr>
            <a:t>денежные средства, предоставляемые на безвозмездной и</a:t>
          </a:r>
          <a:r>
            <a:rPr lang="en-US" sz="2000" kern="1200" dirty="0">
              <a:solidFill>
                <a:schemeClr val="accent1">
                  <a:lumMod val="75000"/>
                </a:schemeClr>
              </a:solidFill>
              <a:latin typeface="Bookman Old Style" panose="02050604050505020204" pitchFamily="18" charset="0"/>
              <a:ea typeface="Cambria Math" panose="02040503050406030204" pitchFamily="18" charset="0"/>
              <a:cs typeface="Segoe UI Semilight" panose="020B0402040204020203" pitchFamily="34" charset="0"/>
            </a:rPr>
            <a:t> </a:t>
          </a:r>
          <a:r>
            <a:rPr lang="ru-RU" sz="2000" kern="1200" dirty="0">
              <a:solidFill>
                <a:schemeClr val="accent1">
                  <a:lumMod val="75000"/>
                </a:schemeClr>
              </a:solidFill>
              <a:latin typeface="Bookman Old Style" panose="02050604050505020204" pitchFamily="18" charset="0"/>
              <a:ea typeface="Cambria Math" panose="02040503050406030204" pitchFamily="18" charset="0"/>
              <a:cs typeface="Segoe UI Semilight" panose="020B0402040204020203" pitchFamily="34" charset="0"/>
            </a:rPr>
            <a:t>безвозвратной основе без установления направлений и (или) условий их использования</a:t>
          </a:r>
        </a:p>
      </dsp:txBody>
      <dsp:txXfrm>
        <a:off x="1856602" y="78399"/>
        <a:ext cx="8407220" cy="997248"/>
      </dsp:txXfrm>
    </dsp:sp>
    <dsp:sp modelId="{4C777B5E-1FA4-4577-BF2E-CB0AFD8687FF}">
      <dsp:nvSpPr>
        <dsp:cNvPr id="0" name=""/>
        <dsp:cNvSpPr/>
      </dsp:nvSpPr>
      <dsp:spPr>
        <a:xfrm>
          <a:off x="1727072" y="1075647"/>
          <a:ext cx="690829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F785CC-142F-4D42-A601-8ECEE05FE1F1}">
      <dsp:nvSpPr>
        <dsp:cNvPr id="0" name=""/>
        <dsp:cNvSpPr/>
      </dsp:nvSpPr>
      <dsp:spPr>
        <a:xfrm>
          <a:off x="0" y="1494056"/>
          <a:ext cx="1027016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243D2E-202E-460C-A96C-9CBF4E69BB21}">
      <dsp:nvSpPr>
        <dsp:cNvPr id="0" name=""/>
        <dsp:cNvSpPr/>
      </dsp:nvSpPr>
      <dsp:spPr>
        <a:xfrm>
          <a:off x="0" y="1494056"/>
          <a:ext cx="1945714" cy="14901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>
              <a:solidFill>
                <a:schemeClr val="accent1">
                  <a:lumMod val="75000"/>
                </a:schemeClr>
              </a:solidFill>
              <a:latin typeface="Bookman Old Style" panose="02050604050505020204" pitchFamily="18" charset="0"/>
              <a:ea typeface="Cambria Math" panose="02040503050406030204" pitchFamily="18" charset="0"/>
              <a:cs typeface="Segoe UI Semilight" panose="020B0402040204020203" pitchFamily="34" charset="0"/>
            </a:rPr>
            <a:t>Субсидия</a:t>
          </a:r>
        </a:p>
      </dsp:txBody>
      <dsp:txXfrm>
        <a:off x="0" y="1494056"/>
        <a:ext cx="1945714" cy="1490165"/>
      </dsp:txXfrm>
    </dsp:sp>
    <dsp:sp modelId="{5FF8CED7-7CCC-46F4-BCCE-8D36ACBBD7C2}">
      <dsp:nvSpPr>
        <dsp:cNvPr id="0" name=""/>
        <dsp:cNvSpPr/>
      </dsp:nvSpPr>
      <dsp:spPr>
        <a:xfrm>
          <a:off x="2091643" y="1568564"/>
          <a:ext cx="8171438" cy="11738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ru-RU" sz="2000" kern="1200" dirty="0">
              <a:solidFill>
                <a:schemeClr val="accent1">
                  <a:lumMod val="75000"/>
                </a:schemeClr>
              </a:solidFill>
              <a:latin typeface="Bookman Old Style" panose="02050604050505020204" pitchFamily="18" charset="0"/>
              <a:ea typeface="Cambria Math" panose="02040503050406030204" pitchFamily="18" charset="0"/>
              <a:cs typeface="Segoe UI Semilight" panose="020B0402040204020203" pitchFamily="34" charset="0"/>
            </a:rPr>
            <a:t>- денежные средства, предоставляемые в  целях софинансирования расходных обязательств нижестоящего бюджета</a:t>
          </a:r>
        </a:p>
      </dsp:txBody>
      <dsp:txXfrm>
        <a:off x="2091643" y="1568564"/>
        <a:ext cx="8171438" cy="1173803"/>
      </dsp:txXfrm>
    </dsp:sp>
    <dsp:sp modelId="{93CB1BAA-1CD3-4381-A437-CD67AFC58010}">
      <dsp:nvSpPr>
        <dsp:cNvPr id="0" name=""/>
        <dsp:cNvSpPr/>
      </dsp:nvSpPr>
      <dsp:spPr>
        <a:xfrm>
          <a:off x="1945714" y="2742368"/>
          <a:ext cx="778285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3A6E16-14CE-42C5-8B4B-8CE14908BA28}">
      <dsp:nvSpPr>
        <dsp:cNvPr id="0" name=""/>
        <dsp:cNvSpPr/>
      </dsp:nvSpPr>
      <dsp:spPr>
        <a:xfrm>
          <a:off x="0" y="2984222"/>
          <a:ext cx="1027016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D940CC-C19B-4062-AE73-7EF48AF67524}">
      <dsp:nvSpPr>
        <dsp:cNvPr id="0" name=""/>
        <dsp:cNvSpPr/>
      </dsp:nvSpPr>
      <dsp:spPr>
        <a:xfrm>
          <a:off x="0" y="2984222"/>
          <a:ext cx="2054032" cy="14901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>
              <a:solidFill>
                <a:schemeClr val="accent1">
                  <a:lumMod val="75000"/>
                </a:schemeClr>
              </a:solidFill>
              <a:latin typeface="Bookman Old Style" panose="02050604050505020204" pitchFamily="18" charset="0"/>
              <a:ea typeface="Cambria Math" panose="02040503050406030204" pitchFamily="18" charset="0"/>
              <a:cs typeface="Segoe UI Semilight" panose="020B0402040204020203" pitchFamily="34" charset="0"/>
            </a:rPr>
            <a:t>Субвенция</a:t>
          </a:r>
        </a:p>
      </dsp:txBody>
      <dsp:txXfrm>
        <a:off x="0" y="2984222"/>
        <a:ext cx="2054032" cy="1490165"/>
      </dsp:txXfrm>
    </dsp:sp>
    <dsp:sp modelId="{34B7A0CC-7AB9-4E14-A5C2-FE3CE6F24851}">
      <dsp:nvSpPr>
        <dsp:cNvPr id="0" name=""/>
        <dsp:cNvSpPr/>
      </dsp:nvSpPr>
      <dsp:spPr>
        <a:xfrm>
          <a:off x="2198491" y="3046943"/>
          <a:ext cx="7669616" cy="11149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ru-RU" sz="2000" kern="1200" dirty="0">
              <a:solidFill>
                <a:schemeClr val="accent1">
                  <a:lumMod val="75000"/>
                </a:schemeClr>
              </a:solidFill>
              <a:latin typeface="Bookman Old Style" panose="02050604050505020204" pitchFamily="18" charset="0"/>
              <a:ea typeface="Cambria Math" panose="02040503050406030204" pitchFamily="18" charset="0"/>
              <a:cs typeface="Segoe UI Semilight" panose="020B0402040204020203" pitchFamily="34" charset="0"/>
            </a:rPr>
            <a:t>- денежные средства,</a:t>
          </a:r>
          <a:r>
            <a:rPr lang="en-US" sz="2000" kern="1200" dirty="0">
              <a:solidFill>
                <a:schemeClr val="accent1">
                  <a:lumMod val="75000"/>
                </a:schemeClr>
              </a:solidFill>
              <a:latin typeface="Bookman Old Style" panose="02050604050505020204" pitchFamily="18" charset="0"/>
              <a:ea typeface="Cambria Math" panose="02040503050406030204" pitchFamily="18" charset="0"/>
              <a:cs typeface="Segoe UI Semilight" panose="020B0402040204020203" pitchFamily="34" charset="0"/>
            </a:rPr>
            <a:t> </a:t>
          </a:r>
          <a:r>
            <a:rPr lang="ru-RU" sz="2000" kern="1200" dirty="0">
              <a:solidFill>
                <a:schemeClr val="accent1">
                  <a:lumMod val="75000"/>
                </a:schemeClr>
              </a:solidFill>
              <a:latin typeface="Bookman Old Style" panose="02050604050505020204" pitchFamily="18" charset="0"/>
              <a:ea typeface="Cambria Math" panose="02040503050406030204" pitchFamily="18" charset="0"/>
              <a:cs typeface="Segoe UI Semilight" panose="020B0402040204020203" pitchFamily="34" charset="0"/>
            </a:rPr>
            <a:t>предоставляемые </a:t>
          </a:r>
          <a:r>
            <a:rPr lang="ru-RU" sz="2000" kern="1200" dirty="0" smtClean="0">
              <a:solidFill>
                <a:schemeClr val="accent1">
                  <a:lumMod val="75000"/>
                </a:schemeClr>
              </a:solidFill>
              <a:latin typeface="Bookman Old Style" panose="02050604050505020204" pitchFamily="18" charset="0"/>
              <a:ea typeface="Cambria Math" panose="02040503050406030204" pitchFamily="18" charset="0"/>
              <a:cs typeface="Segoe UI Semilight" panose="020B0402040204020203" pitchFamily="34" charset="0"/>
            </a:rPr>
            <a:t>на </a:t>
          </a:r>
          <a:r>
            <a:rPr lang="ru-RU" sz="2000" kern="1200" dirty="0">
              <a:solidFill>
                <a:schemeClr val="accent1">
                  <a:lumMod val="75000"/>
                </a:schemeClr>
              </a:solidFill>
              <a:latin typeface="Bookman Old Style" panose="02050604050505020204" pitchFamily="18" charset="0"/>
              <a:ea typeface="Cambria Math" panose="02040503050406030204" pitchFamily="18" charset="0"/>
              <a:cs typeface="Segoe UI Semilight" panose="020B0402040204020203" pitchFamily="34" charset="0"/>
            </a:rPr>
            <a:t>выполнение переданных полномочий государственных органов власти</a:t>
          </a:r>
        </a:p>
      </dsp:txBody>
      <dsp:txXfrm>
        <a:off x="2198491" y="3046943"/>
        <a:ext cx="7669616" cy="1114941"/>
      </dsp:txXfrm>
    </dsp:sp>
    <dsp:sp modelId="{5EB589D0-3E3D-4D3E-A578-33D2DF5AA985}">
      <dsp:nvSpPr>
        <dsp:cNvPr id="0" name=""/>
        <dsp:cNvSpPr/>
      </dsp:nvSpPr>
      <dsp:spPr>
        <a:xfrm>
          <a:off x="2054032" y="4360966"/>
          <a:ext cx="821613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00EA71-9F7D-4F9D-A609-D45FCF471E0F}">
      <dsp:nvSpPr>
        <dsp:cNvPr id="0" name=""/>
        <dsp:cNvSpPr/>
      </dsp:nvSpPr>
      <dsp:spPr>
        <a:xfrm>
          <a:off x="0" y="4474388"/>
          <a:ext cx="1027016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735C76-76C1-4184-B1C5-C408BF71B000}">
      <dsp:nvSpPr>
        <dsp:cNvPr id="0" name=""/>
        <dsp:cNvSpPr/>
      </dsp:nvSpPr>
      <dsp:spPr>
        <a:xfrm>
          <a:off x="85383" y="4426628"/>
          <a:ext cx="2435291" cy="14361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solidFill>
                <a:schemeClr val="accent1">
                  <a:lumMod val="75000"/>
                </a:schemeClr>
              </a:solidFill>
              <a:latin typeface="Bookman Old Style" panose="02050604050505020204" pitchFamily="18" charset="0"/>
              <a:ea typeface="Cambria Math" panose="02040503050406030204" pitchFamily="18" charset="0"/>
              <a:cs typeface="Segoe UI Semilight" panose="020B0402040204020203" pitchFamily="34" charset="0"/>
            </a:rPr>
            <a:t>Иные </a:t>
          </a:r>
          <a:r>
            <a:rPr lang="ru-RU" sz="2000" b="1" kern="1200" dirty="0" smtClean="0">
              <a:solidFill>
                <a:schemeClr val="accent1">
                  <a:lumMod val="75000"/>
                </a:schemeClr>
              </a:solidFill>
              <a:latin typeface="Bookman Old Style" panose="02050604050505020204" pitchFamily="18" charset="0"/>
              <a:ea typeface="Cambria Math" panose="02040503050406030204" pitchFamily="18" charset="0"/>
              <a:cs typeface="Segoe UI Semilight" panose="020B0402040204020203" pitchFamily="34" charset="0"/>
            </a:rPr>
            <a:t>межбюджетные </a:t>
          </a:r>
          <a:r>
            <a:rPr lang="ru-RU" sz="2000" b="1" kern="1200" dirty="0">
              <a:solidFill>
                <a:schemeClr val="accent1">
                  <a:lumMod val="75000"/>
                </a:schemeClr>
              </a:solidFill>
              <a:latin typeface="Bookman Old Style" panose="02050604050505020204" pitchFamily="18" charset="0"/>
              <a:ea typeface="Cambria Math" panose="02040503050406030204" pitchFamily="18" charset="0"/>
              <a:cs typeface="Segoe UI Semilight" panose="020B0402040204020203" pitchFamily="34" charset="0"/>
            </a:rPr>
            <a:t>трансферты</a:t>
          </a:r>
        </a:p>
      </dsp:txBody>
      <dsp:txXfrm>
        <a:off x="85383" y="4426628"/>
        <a:ext cx="2435291" cy="1436176"/>
      </dsp:txXfrm>
    </dsp:sp>
    <dsp:sp modelId="{96FAAC55-E7DE-451F-9690-0C3E6D45C6CE}">
      <dsp:nvSpPr>
        <dsp:cNvPr id="0" name=""/>
        <dsp:cNvSpPr/>
      </dsp:nvSpPr>
      <dsp:spPr>
        <a:xfrm>
          <a:off x="2574600" y="4548896"/>
          <a:ext cx="7686824" cy="12417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ru-RU" sz="2000" kern="1200" dirty="0">
              <a:solidFill>
                <a:schemeClr val="accent1">
                  <a:lumMod val="75000"/>
                </a:schemeClr>
              </a:solidFill>
              <a:latin typeface="Bookman Old Style" panose="02050604050505020204" pitchFamily="18" charset="0"/>
              <a:ea typeface="Cambria Math" panose="02040503050406030204" pitchFamily="18" charset="0"/>
              <a:cs typeface="Segoe UI Semilight" panose="020B0402040204020203" pitchFamily="34" charset="0"/>
            </a:rPr>
            <a:t>- денежные средства, предоставляемые в течение года </a:t>
          </a:r>
          <a:r>
            <a:rPr lang="ru-RU" sz="2000" kern="1200" dirty="0" smtClean="0">
              <a:solidFill>
                <a:schemeClr val="accent1">
                  <a:lumMod val="75000"/>
                </a:schemeClr>
              </a:solidFill>
              <a:latin typeface="Bookman Old Style" panose="02050604050505020204" pitchFamily="18" charset="0"/>
              <a:ea typeface="Cambria Math" panose="02040503050406030204" pitchFamily="18" charset="0"/>
              <a:cs typeface="Segoe UI Semilight" panose="020B0402040204020203" pitchFamily="34" charset="0"/>
            </a:rPr>
            <a:t>в </a:t>
          </a:r>
          <a:r>
            <a:rPr lang="ru-RU" sz="2000" kern="1200" dirty="0">
              <a:solidFill>
                <a:schemeClr val="accent1">
                  <a:lumMod val="75000"/>
                </a:schemeClr>
              </a:solidFill>
              <a:latin typeface="Bookman Old Style" panose="02050604050505020204" pitchFamily="18" charset="0"/>
              <a:ea typeface="Cambria Math" panose="02040503050406030204" pitchFamily="18" charset="0"/>
              <a:cs typeface="Segoe UI Semilight" panose="020B0402040204020203" pitchFamily="34" charset="0"/>
            </a:rPr>
            <a:t>целях компенсации выпадающих доходов и дополнительных расходов</a:t>
          </a:r>
        </a:p>
      </dsp:txBody>
      <dsp:txXfrm>
        <a:off x="2574600" y="4548896"/>
        <a:ext cx="7686824" cy="1241725"/>
      </dsp:txXfrm>
    </dsp:sp>
    <dsp:sp modelId="{4786E8CB-45A2-4434-9AF2-FC30E91580A8}">
      <dsp:nvSpPr>
        <dsp:cNvPr id="0" name=""/>
        <dsp:cNvSpPr/>
      </dsp:nvSpPr>
      <dsp:spPr>
        <a:xfrm>
          <a:off x="2435291" y="5790621"/>
          <a:ext cx="742982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175031-6E10-410F-ACD9-75ECE399BF17}">
      <dsp:nvSpPr>
        <dsp:cNvPr id="0" name=""/>
        <dsp:cNvSpPr/>
      </dsp:nvSpPr>
      <dsp:spPr>
        <a:xfrm>
          <a:off x="1486366" y="637212"/>
          <a:ext cx="2087710" cy="1517908"/>
        </a:xfrm>
        <a:prstGeom prst="ellipse">
          <a:avLst/>
        </a:prstGeom>
        <a:solidFill>
          <a:srgbClr val="B482DA">
            <a:alpha val="61000"/>
          </a:srgb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bg2">
                  <a:lumMod val="10000"/>
                </a:schemeClr>
              </a:solidFill>
              <a:latin typeface="Bookman Old Style" panose="02050604050505020204" pitchFamily="18" charset="0"/>
            </a:rPr>
            <a:t>1.Составление </a:t>
          </a:r>
          <a:r>
            <a:rPr lang="ru-RU" sz="1200" kern="1200" dirty="0">
              <a:solidFill>
                <a:schemeClr val="bg2">
                  <a:lumMod val="10000"/>
                </a:schemeClr>
              </a:solidFill>
              <a:latin typeface="Bookman Old Style" panose="02050604050505020204" pitchFamily="18" charset="0"/>
            </a:rPr>
            <a:t>проекта бюджета на очередной год и плановый период </a:t>
          </a:r>
        </a:p>
      </dsp:txBody>
      <dsp:txXfrm>
        <a:off x="1792104" y="859504"/>
        <a:ext cx="1476234" cy="1073324"/>
      </dsp:txXfrm>
    </dsp:sp>
    <dsp:sp modelId="{35D334A5-77B0-4238-86F7-7604E0824E80}">
      <dsp:nvSpPr>
        <dsp:cNvPr id="0" name=""/>
        <dsp:cNvSpPr/>
      </dsp:nvSpPr>
      <dsp:spPr>
        <a:xfrm rot="2110476">
          <a:off x="3384788" y="1770496"/>
          <a:ext cx="370978" cy="50280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 dirty="0"/>
        </a:p>
      </dsp:txBody>
      <dsp:txXfrm>
        <a:off x="3394949" y="1839001"/>
        <a:ext cx="259685" cy="301684"/>
      </dsp:txXfrm>
    </dsp:sp>
    <dsp:sp modelId="{9BE8E61E-80FD-4C4C-9E9F-C3D3FDADE82C}">
      <dsp:nvSpPr>
        <dsp:cNvPr id="0" name=""/>
        <dsp:cNvSpPr/>
      </dsp:nvSpPr>
      <dsp:spPr>
        <a:xfrm>
          <a:off x="3220003" y="1916402"/>
          <a:ext cx="2214268" cy="1492313"/>
        </a:xfrm>
        <a:prstGeom prst="ellipse">
          <a:avLst/>
        </a:prstGeom>
        <a:solidFill>
          <a:srgbClr val="FF7C80"/>
        </a:solid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bg2">
                  <a:lumMod val="10000"/>
                </a:schemeClr>
              </a:solidFill>
              <a:latin typeface="Bookman Old Style" panose="02050604050505020204" pitchFamily="18" charset="0"/>
            </a:rPr>
            <a:t>2.Рассмотрение </a:t>
          </a:r>
          <a:r>
            <a:rPr lang="ru-RU" sz="1200" kern="1200" dirty="0">
              <a:solidFill>
                <a:schemeClr val="bg2">
                  <a:lumMod val="10000"/>
                </a:schemeClr>
              </a:solidFill>
              <a:latin typeface="Bookman Old Style" panose="02050604050505020204" pitchFamily="18" charset="0"/>
            </a:rPr>
            <a:t>и утверждение проекта бюджета</a:t>
          </a:r>
          <a:endParaRPr lang="ru-RU" sz="1200" b="1" kern="1200" dirty="0">
            <a:solidFill>
              <a:schemeClr val="bg2">
                <a:lumMod val="10000"/>
              </a:schemeClr>
            </a:solidFill>
            <a:latin typeface="Bookman Old Style" panose="02050604050505020204" pitchFamily="18" charset="0"/>
          </a:endParaRPr>
        </a:p>
      </dsp:txBody>
      <dsp:txXfrm>
        <a:off x="3544275" y="2134946"/>
        <a:ext cx="1565724" cy="1055225"/>
      </dsp:txXfrm>
    </dsp:sp>
    <dsp:sp modelId="{A52306B5-5B79-4B26-B2AE-2ED0034BD822}">
      <dsp:nvSpPr>
        <dsp:cNvPr id="0" name=""/>
        <dsp:cNvSpPr/>
      </dsp:nvSpPr>
      <dsp:spPr>
        <a:xfrm rot="5708914">
          <a:off x="4063636" y="3463428"/>
          <a:ext cx="337378" cy="50280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 dirty="0"/>
        </a:p>
      </dsp:txBody>
      <dsp:txXfrm rot="10800000">
        <a:off x="4118784" y="3513587"/>
        <a:ext cx="236165" cy="301684"/>
      </dsp:txXfrm>
    </dsp:sp>
    <dsp:sp modelId="{FE40C05B-FD5F-4A8D-A1E8-01497F32DC93}">
      <dsp:nvSpPr>
        <dsp:cNvPr id="0" name=""/>
        <dsp:cNvSpPr/>
      </dsp:nvSpPr>
      <dsp:spPr>
        <a:xfrm>
          <a:off x="3162134" y="4039058"/>
          <a:ext cx="1936228" cy="1617367"/>
        </a:xfrm>
        <a:prstGeom prst="ellipse">
          <a:avLst/>
        </a:prstGeom>
        <a:solidFill>
          <a:srgbClr val="FFC000">
            <a:alpha val="67000"/>
          </a:srgbClr>
        </a:solid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bg2">
                  <a:lumMod val="10000"/>
                </a:schemeClr>
              </a:solidFill>
              <a:latin typeface="Bookman Old Style" panose="02050604050505020204" pitchFamily="18" charset="0"/>
            </a:rPr>
            <a:t>3.Исполнение </a:t>
          </a:r>
          <a:r>
            <a:rPr lang="ru-RU" sz="1200" kern="1200" dirty="0">
              <a:solidFill>
                <a:schemeClr val="bg2">
                  <a:lumMod val="10000"/>
                </a:schemeClr>
              </a:solidFill>
              <a:latin typeface="Bookman Old Style" panose="02050604050505020204" pitchFamily="18" charset="0"/>
            </a:rPr>
            <a:t>бюджета </a:t>
          </a:r>
          <a:endParaRPr lang="ru-RU" sz="1200" b="1" kern="1200" dirty="0">
            <a:solidFill>
              <a:schemeClr val="bg2">
                <a:lumMod val="10000"/>
              </a:schemeClr>
            </a:solidFill>
            <a:latin typeface="Bookman Old Style" panose="02050604050505020204" pitchFamily="18" charset="0"/>
          </a:endParaRPr>
        </a:p>
      </dsp:txBody>
      <dsp:txXfrm>
        <a:off x="3445688" y="4275916"/>
        <a:ext cx="1369120" cy="1143651"/>
      </dsp:txXfrm>
    </dsp:sp>
    <dsp:sp modelId="{BFB5A72B-05C8-4043-8620-667A2A08DFAA}">
      <dsp:nvSpPr>
        <dsp:cNvPr id="0" name=""/>
        <dsp:cNvSpPr/>
      </dsp:nvSpPr>
      <dsp:spPr>
        <a:xfrm rot="10263154">
          <a:off x="2392634" y="4825830"/>
          <a:ext cx="560024" cy="50280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 dirty="0"/>
        </a:p>
      </dsp:txBody>
      <dsp:txXfrm rot="10800000">
        <a:off x="2542558" y="4914661"/>
        <a:ext cx="409182" cy="301684"/>
      </dsp:txXfrm>
    </dsp:sp>
    <dsp:sp modelId="{0DCD0F29-99EE-49E5-A149-AC0D6FF4C7BD}">
      <dsp:nvSpPr>
        <dsp:cNvPr id="0" name=""/>
        <dsp:cNvSpPr/>
      </dsp:nvSpPr>
      <dsp:spPr>
        <a:xfrm>
          <a:off x="228439" y="4568761"/>
          <a:ext cx="1926172" cy="1483330"/>
        </a:xfrm>
        <a:prstGeom prst="ellipse">
          <a:avLst/>
        </a:prstGeom>
        <a:solidFill>
          <a:srgbClr val="92D050">
            <a:alpha val="76000"/>
          </a:srgbClr>
        </a:solid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bg2">
                  <a:lumMod val="10000"/>
                </a:schemeClr>
              </a:solidFill>
              <a:latin typeface="Bookman Old Style" panose="02050604050505020204" pitchFamily="18" charset="0"/>
            </a:rPr>
            <a:t>4.Составление </a:t>
          </a:r>
          <a:r>
            <a:rPr lang="ru-RU" sz="1200" kern="1200" dirty="0">
              <a:solidFill>
                <a:schemeClr val="bg2">
                  <a:lumMod val="10000"/>
                </a:schemeClr>
              </a:solidFill>
              <a:latin typeface="Bookman Old Style" panose="02050604050505020204" pitchFamily="18" charset="0"/>
            </a:rPr>
            <a:t>отчетности об исполнении бюджета</a:t>
          </a:r>
          <a:endParaRPr lang="ru-RU" sz="1200" b="1" kern="1200" dirty="0">
            <a:solidFill>
              <a:schemeClr val="bg2">
                <a:lumMod val="10000"/>
              </a:schemeClr>
            </a:solidFill>
            <a:latin typeface="Bookman Old Style" panose="02050604050505020204" pitchFamily="18" charset="0"/>
          </a:endParaRPr>
        </a:p>
      </dsp:txBody>
      <dsp:txXfrm>
        <a:off x="510520" y="4785990"/>
        <a:ext cx="1362010" cy="1048872"/>
      </dsp:txXfrm>
    </dsp:sp>
    <dsp:sp modelId="{880D8BDA-5715-48C9-8490-67BFED7D6B56}">
      <dsp:nvSpPr>
        <dsp:cNvPr id="0" name=""/>
        <dsp:cNvSpPr/>
      </dsp:nvSpPr>
      <dsp:spPr>
        <a:xfrm rot="15572582">
          <a:off x="621028" y="3737077"/>
          <a:ext cx="653032" cy="50280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 dirty="0"/>
        </a:p>
      </dsp:txBody>
      <dsp:txXfrm rot="10800000">
        <a:off x="710138" y="3911806"/>
        <a:ext cx="502190" cy="301684"/>
      </dsp:txXfrm>
    </dsp:sp>
    <dsp:sp modelId="{643852EB-7703-44F0-816F-D7AA0B2C9F34}">
      <dsp:nvSpPr>
        <dsp:cNvPr id="0" name=""/>
        <dsp:cNvSpPr/>
      </dsp:nvSpPr>
      <dsp:spPr>
        <a:xfrm>
          <a:off x="-323548" y="2006028"/>
          <a:ext cx="2062056" cy="1363461"/>
        </a:xfrm>
        <a:prstGeom prst="ellipse">
          <a:avLst/>
        </a:prstGeom>
        <a:solidFill>
          <a:schemeClr val="accent1">
            <a:lumMod val="60000"/>
            <a:lumOff val="40000"/>
            <a:alpha val="62000"/>
          </a:schemeClr>
        </a:solid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bg2">
                  <a:lumMod val="10000"/>
                </a:schemeClr>
              </a:solidFill>
              <a:latin typeface="Bookman Old Style" panose="02050604050505020204" pitchFamily="18" charset="0"/>
            </a:rPr>
            <a:t>5.Контроль </a:t>
          </a:r>
          <a:r>
            <a:rPr lang="ru-RU" sz="1200" kern="1200" dirty="0">
              <a:solidFill>
                <a:schemeClr val="bg2">
                  <a:lumMod val="10000"/>
                </a:schemeClr>
              </a:solidFill>
              <a:latin typeface="Bookman Old Style" panose="02050604050505020204" pitchFamily="18" charset="0"/>
            </a:rPr>
            <a:t>за исполнением бюджета</a:t>
          </a:r>
          <a:endParaRPr lang="ru-RU" sz="1200" b="1" kern="1200" dirty="0">
            <a:solidFill>
              <a:schemeClr val="bg2">
                <a:lumMod val="10000"/>
              </a:schemeClr>
            </a:solidFill>
            <a:latin typeface="Bookman Old Style" panose="02050604050505020204" pitchFamily="18" charset="0"/>
          </a:endParaRPr>
        </a:p>
      </dsp:txBody>
      <dsp:txXfrm>
        <a:off x="-21567" y="2205702"/>
        <a:ext cx="1458094" cy="964113"/>
      </dsp:txXfrm>
    </dsp:sp>
    <dsp:sp modelId="{E4DE4138-A571-4206-A777-7BE30CD6C7A5}">
      <dsp:nvSpPr>
        <dsp:cNvPr id="0" name=""/>
        <dsp:cNvSpPr/>
      </dsp:nvSpPr>
      <dsp:spPr>
        <a:xfrm rot="19480720">
          <a:off x="1470452" y="1810151"/>
          <a:ext cx="241499" cy="50280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 dirty="0"/>
        </a:p>
      </dsp:txBody>
      <dsp:txXfrm>
        <a:off x="1477120" y="1931656"/>
        <a:ext cx="169049" cy="3016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0.7713</cdr:x>
      <cdr:y>0.40694</cdr:y>
    </cdr:from>
    <cdr:to>
      <cdr:x>1</cdr:x>
      <cdr:y>0.44978</cdr:y>
    </cdr:to>
    <cdr:sp macro="" textlink="">
      <cdr:nvSpPr>
        <cdr:cNvPr id="2" name="TextBox 15"/>
        <cdr:cNvSpPr txBox="1"/>
      </cdr:nvSpPr>
      <cdr:spPr>
        <a:xfrm xmlns:a="http://schemas.openxmlformats.org/drawingml/2006/main" rot="1670824">
          <a:off x="6301950" y="2485440"/>
          <a:ext cx="1868606" cy="26164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itchFamily="34" charset="0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itchFamily="34" charset="0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itchFamily="34" charset="0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itchFamily="34" charset="0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itchFamily="34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Calibri" pitchFamily="34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Calibri" pitchFamily="34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Calibri" pitchFamily="34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Calibri" pitchFamily="34" charset="0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ru-RU" sz="1100" b="1" i="1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0.56245</cdr:x>
      <cdr:y>0.42647</cdr:y>
    </cdr:from>
    <cdr:to>
      <cdr:x>0.7463</cdr:x>
      <cdr:y>0.49265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713564" y="2088232"/>
          <a:ext cx="886992" cy="3240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2000" b="1" dirty="0" smtClean="0">
              <a:solidFill>
                <a:schemeClr val="accent3">
                  <a:lumMod val="5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rPr>
            <a:t>9 328</a:t>
          </a:r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0.55767</cdr:x>
      <cdr:y>0.41912</cdr:y>
    </cdr:from>
    <cdr:to>
      <cdr:x>0.74296</cdr:x>
      <cdr:y>0.49265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690512" y="2052228"/>
          <a:ext cx="893938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2000" b="1" dirty="0" smtClean="0">
              <a:solidFill>
                <a:schemeClr val="accent3">
                  <a:lumMod val="5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rPr>
            <a:t>8 394</a:t>
          </a:r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0.38488</cdr:x>
      <cdr:y>0.06641</cdr:y>
    </cdr:from>
    <cdr:to>
      <cdr:x>0.48728</cdr:x>
      <cdr:y>0.10451</cdr:y>
    </cdr:to>
    <cdr:sp macro="" textlink="">
      <cdr:nvSpPr>
        <cdr:cNvPr id="3" name="TextBox 10"/>
        <cdr:cNvSpPr txBox="1"/>
      </cdr:nvSpPr>
      <cdr:spPr>
        <a:xfrm xmlns:a="http://schemas.openxmlformats.org/drawingml/2006/main">
          <a:off x="3924436" y="590061"/>
          <a:ext cx="1044115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itchFamily="34" charset="0"/>
              <a:ea typeface="+mn-ea"/>
              <a:cs typeface="+mn-cs"/>
            </a:defRPr>
          </a:lvl1pPr>
          <a:lvl2pPr marL="564413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itchFamily="34" charset="0"/>
              <a:ea typeface="+mn-ea"/>
              <a:cs typeface="+mn-cs"/>
            </a:defRPr>
          </a:lvl2pPr>
          <a:lvl3pPr marL="1128827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itchFamily="34" charset="0"/>
              <a:ea typeface="+mn-ea"/>
              <a:cs typeface="+mn-cs"/>
            </a:defRPr>
          </a:lvl3pPr>
          <a:lvl4pPr marL="169324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itchFamily="34" charset="0"/>
              <a:ea typeface="+mn-ea"/>
              <a:cs typeface="+mn-cs"/>
            </a:defRPr>
          </a:lvl4pPr>
          <a:lvl5pPr marL="2257654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itchFamily="34" charset="0"/>
              <a:ea typeface="+mn-ea"/>
              <a:cs typeface="+mn-cs"/>
            </a:defRPr>
          </a:lvl5pPr>
          <a:lvl6pPr marL="2822067" algn="l" defTabSz="1128827" rtl="0" eaLnBrk="1" latinLnBrk="0" hangingPunct="1">
            <a:defRPr kern="1200">
              <a:solidFill>
                <a:schemeClr val="tx1"/>
              </a:solidFill>
              <a:latin typeface="Calibri" pitchFamily="34" charset="0"/>
              <a:ea typeface="+mn-ea"/>
              <a:cs typeface="+mn-cs"/>
            </a:defRPr>
          </a:lvl6pPr>
          <a:lvl7pPr marL="3386480" algn="l" defTabSz="1128827" rtl="0" eaLnBrk="1" latinLnBrk="0" hangingPunct="1">
            <a:defRPr kern="1200">
              <a:solidFill>
                <a:schemeClr val="tx1"/>
              </a:solidFill>
              <a:latin typeface="Calibri" pitchFamily="34" charset="0"/>
              <a:ea typeface="+mn-ea"/>
              <a:cs typeface="+mn-cs"/>
            </a:defRPr>
          </a:lvl7pPr>
          <a:lvl8pPr marL="3950894" algn="l" defTabSz="1128827" rtl="0" eaLnBrk="1" latinLnBrk="0" hangingPunct="1">
            <a:defRPr kern="1200">
              <a:solidFill>
                <a:schemeClr val="tx1"/>
              </a:solidFill>
              <a:latin typeface="Calibri" pitchFamily="34" charset="0"/>
              <a:ea typeface="+mn-ea"/>
              <a:cs typeface="+mn-cs"/>
            </a:defRPr>
          </a:lvl8pPr>
          <a:lvl9pPr marL="4515307" algn="l" defTabSz="1128827" rtl="0" eaLnBrk="1" latinLnBrk="0" hangingPunct="1">
            <a:defRPr kern="1200">
              <a:solidFill>
                <a:schemeClr val="tx1"/>
              </a:solidFill>
              <a:latin typeface="Calibri" pitchFamily="34" charset="0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600" dirty="0" smtClean="0">
              <a:latin typeface="Arial Black" panose="020B0A04020102020204" pitchFamily="34" charset="0"/>
            </a:rPr>
            <a:t>16 125</a:t>
          </a:r>
          <a:endParaRPr lang="ru-RU" sz="1600" dirty="0">
            <a:latin typeface="Arial Black" panose="020B0A04020102020204" pitchFamily="34" charset="0"/>
          </a:endParaRPr>
        </a:p>
      </cdr:txBody>
    </cdr:sp>
  </cdr:relSizeAnchor>
  <cdr:relSizeAnchor xmlns:cdr="http://schemas.openxmlformats.org/drawingml/2006/chartDrawing">
    <cdr:from>
      <cdr:x>0.53672</cdr:x>
      <cdr:y>0.13777</cdr:y>
    </cdr:from>
    <cdr:to>
      <cdr:x>0.64265</cdr:x>
      <cdr:y>0.17588</cdr:y>
    </cdr:to>
    <cdr:sp macro="" textlink="">
      <cdr:nvSpPr>
        <cdr:cNvPr id="4" name="TextBox 10"/>
        <cdr:cNvSpPr txBox="1"/>
      </cdr:nvSpPr>
      <cdr:spPr>
        <a:xfrm xmlns:a="http://schemas.openxmlformats.org/drawingml/2006/main">
          <a:off x="5472608" y="1224136"/>
          <a:ext cx="1080120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600" dirty="0" smtClean="0">
              <a:latin typeface="Arial Black" panose="020B0A04020102020204" pitchFamily="34" charset="0"/>
            </a:rPr>
            <a:t>14 124</a:t>
          </a:r>
          <a:endParaRPr lang="ru-RU" sz="1600" dirty="0">
            <a:latin typeface="Arial Black" panose="020B0A04020102020204" pitchFamily="34" charset="0"/>
          </a:endParaRPr>
        </a:p>
      </cdr:txBody>
    </cdr:sp>
  </cdr:relSizeAnchor>
  <cdr:relSizeAnchor xmlns:cdr="http://schemas.openxmlformats.org/drawingml/2006/chartDrawing">
    <cdr:from>
      <cdr:x>0.68855</cdr:x>
      <cdr:y>0.12157</cdr:y>
    </cdr:from>
    <cdr:to>
      <cdr:x>0.78742</cdr:x>
      <cdr:y>0.15967</cdr:y>
    </cdr:to>
    <cdr:sp macro="" textlink="">
      <cdr:nvSpPr>
        <cdr:cNvPr id="5" name="TextBox 10"/>
        <cdr:cNvSpPr txBox="1"/>
      </cdr:nvSpPr>
      <cdr:spPr>
        <a:xfrm xmlns:a="http://schemas.openxmlformats.org/drawingml/2006/main">
          <a:off x="7020780" y="1080120"/>
          <a:ext cx="1008112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600" dirty="0" smtClean="0">
              <a:latin typeface="Arial Black" panose="020B0A04020102020204" pitchFamily="34" charset="0"/>
            </a:rPr>
            <a:t>14 622</a:t>
          </a:r>
          <a:endParaRPr lang="ru-RU" sz="1600" dirty="0">
            <a:latin typeface="Arial Black" panose="020B0A04020102020204" pitchFamily="34" charset="0"/>
          </a:endParaRPr>
        </a:p>
      </cdr:txBody>
    </cdr:sp>
  </cdr:relSizeAnchor>
  <cdr:relSizeAnchor xmlns:cdr="http://schemas.openxmlformats.org/drawingml/2006/chartDrawing">
    <cdr:from>
      <cdr:x>0.84448</cdr:x>
      <cdr:y>0.14588</cdr:y>
    </cdr:from>
    <cdr:to>
      <cdr:x>0.94815</cdr:x>
      <cdr:y>0.18398</cdr:y>
    </cdr:to>
    <cdr:sp macro="" textlink="">
      <cdr:nvSpPr>
        <cdr:cNvPr id="6" name="TextBox 10"/>
        <cdr:cNvSpPr txBox="1"/>
      </cdr:nvSpPr>
      <cdr:spPr>
        <a:xfrm xmlns:a="http://schemas.openxmlformats.org/drawingml/2006/main">
          <a:off x="8610697" y="1296144"/>
          <a:ext cx="1057048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600" dirty="0" smtClean="0">
              <a:latin typeface="Arial Black" panose="020B0A04020102020204" pitchFamily="34" charset="0"/>
            </a:rPr>
            <a:t>13 862</a:t>
          </a:r>
          <a:endParaRPr lang="ru-RU" sz="1600" dirty="0">
            <a:latin typeface="Arial Black" panose="020B0A04020102020204" pitchFamily="34" charset="0"/>
          </a:endParaRPr>
        </a:p>
      </cdr:txBody>
    </cdr:sp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0.57492</cdr:x>
      <cdr:y>0.41291</cdr:y>
    </cdr:from>
    <cdr:to>
      <cdr:x>0.75877</cdr:x>
      <cdr:y>0.49397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318325" y="1728192"/>
          <a:ext cx="741366" cy="3392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600" b="1" dirty="0" smtClean="0">
              <a:solidFill>
                <a:schemeClr val="accent3">
                  <a:lumMod val="5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rPr>
            <a:t>14 622</a:t>
          </a:r>
        </a:p>
      </cdr:txBody>
    </cdr:sp>
  </cdr:relSizeAnchor>
</c:userShapes>
</file>

<file path=ppt/drawings/drawing14.xml><?xml version="1.0" encoding="utf-8"?>
<c:userShapes xmlns:c="http://schemas.openxmlformats.org/drawingml/2006/chart">
  <cdr:relSizeAnchor xmlns:cdr="http://schemas.openxmlformats.org/drawingml/2006/chartDrawing">
    <cdr:from>
      <cdr:x>0.5625</cdr:x>
      <cdr:y>0.41291</cdr:y>
    </cdr:from>
    <cdr:to>
      <cdr:x>0.73642</cdr:x>
      <cdr:y>0.50132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268252" y="1728192"/>
          <a:ext cx="701323" cy="3700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600" b="1" dirty="0" smtClean="0">
              <a:solidFill>
                <a:schemeClr val="accent3">
                  <a:lumMod val="5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rPr>
            <a:t>14 124</a:t>
          </a:r>
        </a:p>
      </cdr:txBody>
    </cdr:sp>
  </cdr:relSizeAnchor>
</c:userShapes>
</file>

<file path=ppt/drawings/drawing15.xml><?xml version="1.0" encoding="utf-8"?>
<c:userShapes xmlns:c="http://schemas.openxmlformats.org/drawingml/2006/chart">
  <cdr:relSizeAnchor xmlns:cdr="http://schemas.openxmlformats.org/drawingml/2006/chartDrawing">
    <cdr:from>
      <cdr:x>0.57073</cdr:x>
      <cdr:y>0.41291</cdr:y>
    </cdr:from>
    <cdr:to>
      <cdr:x>0.75602</cdr:x>
      <cdr:y>0.48644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301433" y="1728192"/>
          <a:ext cx="747173" cy="30775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600" b="1" dirty="0" smtClean="0">
              <a:solidFill>
                <a:schemeClr val="accent3">
                  <a:lumMod val="5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rPr>
            <a:t>13 862</a:t>
          </a:r>
        </a:p>
      </cdr:txBody>
    </cdr:sp>
  </cdr:relSizeAnchor>
</c:userShapes>
</file>

<file path=ppt/drawings/drawing16.xml><?xml version="1.0" encoding="utf-8"?>
<c:userShapes xmlns:c="http://schemas.openxmlformats.org/drawingml/2006/chart">
  <cdr:relSizeAnchor xmlns:cdr="http://schemas.openxmlformats.org/drawingml/2006/chartDrawing">
    <cdr:from>
      <cdr:x>0.5625</cdr:x>
      <cdr:y>0.41291</cdr:y>
    </cdr:from>
    <cdr:to>
      <cdr:x>0.73642</cdr:x>
      <cdr:y>0.50132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268252" y="1728192"/>
          <a:ext cx="701323" cy="3700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600" b="1" dirty="0" smtClean="0">
              <a:solidFill>
                <a:schemeClr val="accent3">
                  <a:lumMod val="5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rPr>
            <a:t>16 125</a:t>
          </a:r>
        </a:p>
      </cdr:txBody>
    </cdr:sp>
  </cdr:relSizeAnchor>
</c:userShapes>
</file>

<file path=ppt/drawings/drawing17.xml><?xml version="1.0" encoding="utf-8"?>
<c:userShapes xmlns:c="http://schemas.openxmlformats.org/drawingml/2006/chart">
  <cdr:relSizeAnchor xmlns:cdr="http://schemas.openxmlformats.org/drawingml/2006/chartDrawing">
    <cdr:from>
      <cdr:x>0.5625</cdr:x>
      <cdr:y>0.41291</cdr:y>
    </cdr:from>
    <cdr:to>
      <cdr:x>0.73642</cdr:x>
      <cdr:y>0.50132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268252" y="1728192"/>
          <a:ext cx="701323" cy="3700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600" b="1" dirty="0" smtClean="0">
              <a:solidFill>
                <a:schemeClr val="accent3">
                  <a:lumMod val="5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rPr>
            <a:t>11 703</a:t>
          </a:r>
        </a:p>
      </cdr:txBody>
    </cdr:sp>
  </cdr:relSizeAnchor>
</c:userShapes>
</file>

<file path=ppt/drawings/drawing18.xml><?xml version="1.0" encoding="utf-8"?>
<c:userShapes xmlns:c="http://schemas.openxmlformats.org/drawingml/2006/chart">
  <cdr:relSizeAnchor xmlns:cdr="http://schemas.openxmlformats.org/drawingml/2006/chartDrawing">
    <cdr:from>
      <cdr:x>0.57271</cdr:x>
      <cdr:y>0.40322</cdr:y>
    </cdr:from>
    <cdr:to>
      <cdr:x>0.74688</cdr:x>
      <cdr:y>0.52893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2075086" y="1732292"/>
          <a:ext cx="631045" cy="5400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200" b="1" dirty="0" smtClean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rPr>
            <a:t>2027 год</a:t>
          </a:r>
        </a:p>
        <a:p xmlns:a="http://schemas.openxmlformats.org/drawingml/2006/main">
          <a:pPr algn="ctr"/>
          <a:r>
            <a:rPr lang="ru-RU" sz="1200" b="1" dirty="0" smtClean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rPr>
            <a:t>(план)</a:t>
          </a:r>
        </a:p>
      </cdr:txBody>
    </cdr:sp>
  </cdr:relSizeAnchor>
</c:userShapes>
</file>

<file path=ppt/drawings/drawing19.xml><?xml version="1.0" encoding="utf-8"?>
<c:userShapes xmlns:c="http://schemas.openxmlformats.org/drawingml/2006/chart">
  <cdr:relSizeAnchor xmlns:cdr="http://schemas.openxmlformats.org/drawingml/2006/chartDrawing">
    <cdr:from>
      <cdr:x>0.57088</cdr:x>
      <cdr:y>0.39529</cdr:y>
    </cdr:from>
    <cdr:to>
      <cdr:x>0.74579</cdr:x>
      <cdr:y>0.51955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2059572" y="1718077"/>
          <a:ext cx="631045" cy="5400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200" b="1" dirty="0" smtClean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rPr>
            <a:t>2026 год</a:t>
          </a:r>
        </a:p>
        <a:p xmlns:a="http://schemas.openxmlformats.org/drawingml/2006/main">
          <a:pPr algn="ctr"/>
          <a:r>
            <a:rPr lang="ru-RU" sz="1200" b="1" dirty="0" smtClean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rPr>
            <a:t>(план)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0.24037</cdr:x>
      <cdr:y>0.0697</cdr:y>
    </cdr:from>
    <cdr:to>
      <cdr:x>0.34212</cdr:x>
      <cdr:y>0.17758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160109" y="273161"/>
          <a:ext cx="914386" cy="422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endParaRPr lang="ru-RU" sz="1800" b="1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0.43719</cdr:x>
      <cdr:y>0.11416</cdr:y>
    </cdr:from>
    <cdr:to>
      <cdr:x>0.53894</cdr:x>
      <cdr:y>0.23459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928853" y="447432"/>
          <a:ext cx="914400" cy="4719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800" b="1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0.54882</cdr:x>
      <cdr:y>0.04598</cdr:y>
    </cdr:from>
    <cdr:to>
      <cdr:x>0.65057</cdr:x>
      <cdr:y>0.15197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932040" y="180186"/>
          <a:ext cx="914386" cy="41539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800" b="1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0.60322</cdr:x>
      <cdr:y>0.057</cdr:y>
    </cdr:from>
    <cdr:to>
      <cdr:x>0.67793</cdr:x>
      <cdr:y>0.12535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6102820" y="332433"/>
          <a:ext cx="755851" cy="39866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latin typeface="Arial" panose="020B0604020202020204" pitchFamily="34" charset="0"/>
              <a:cs typeface="Arial" panose="020B0604020202020204" pitchFamily="34" charset="0"/>
            </a:rPr>
            <a:t>5 432</a:t>
          </a:r>
          <a:endParaRPr lang="ru-RU" sz="1400" b="1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0.78337</cdr:x>
      <cdr:y>0.02802</cdr:y>
    </cdr:from>
    <cdr:to>
      <cdr:x>0.85983</cdr:x>
      <cdr:y>0.10209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8072238" y="183946"/>
          <a:ext cx="787881" cy="48627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latin typeface="Arial" panose="020B0604020202020204" pitchFamily="34" charset="0"/>
              <a:cs typeface="Arial" panose="020B0604020202020204" pitchFamily="34" charset="0"/>
            </a:rPr>
            <a:t>5 665</a:t>
          </a:r>
          <a:endParaRPr lang="ru-RU" sz="1400" b="1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0.5168</cdr:x>
      <cdr:y>0.06693</cdr:y>
    </cdr:from>
    <cdr:to>
      <cdr:x>0.58915</cdr:x>
      <cdr:y>0.1167</cdr:y>
    </cdr:to>
    <cdr:sp macro="" textlink="">
      <cdr:nvSpPr>
        <cdr:cNvPr id="7" name="TextBox 15"/>
        <cdr:cNvSpPr txBox="1"/>
      </cdr:nvSpPr>
      <cdr:spPr>
        <a:xfrm xmlns:a="http://schemas.openxmlformats.org/drawingml/2006/main" rot="21246723">
          <a:off x="5325389" y="413881"/>
          <a:ext cx="745550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itchFamily="34" charset="0"/>
              <a:ea typeface="+mn-ea"/>
              <a:cs typeface="+mn-cs"/>
            </a:defRPr>
          </a:lvl1pPr>
          <a:lvl2pPr marL="564413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itchFamily="34" charset="0"/>
              <a:ea typeface="+mn-ea"/>
              <a:cs typeface="+mn-cs"/>
            </a:defRPr>
          </a:lvl2pPr>
          <a:lvl3pPr marL="1128827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itchFamily="34" charset="0"/>
              <a:ea typeface="+mn-ea"/>
              <a:cs typeface="+mn-cs"/>
            </a:defRPr>
          </a:lvl3pPr>
          <a:lvl4pPr marL="169324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itchFamily="34" charset="0"/>
              <a:ea typeface="+mn-ea"/>
              <a:cs typeface="+mn-cs"/>
            </a:defRPr>
          </a:lvl4pPr>
          <a:lvl5pPr marL="2257654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itchFamily="34" charset="0"/>
              <a:ea typeface="+mn-ea"/>
              <a:cs typeface="+mn-cs"/>
            </a:defRPr>
          </a:lvl5pPr>
          <a:lvl6pPr marL="2822067" algn="l" defTabSz="1128827" rtl="0" eaLnBrk="1" latinLnBrk="0" hangingPunct="1">
            <a:defRPr kern="1200">
              <a:solidFill>
                <a:schemeClr val="tx1"/>
              </a:solidFill>
              <a:latin typeface="Calibri" pitchFamily="34" charset="0"/>
              <a:ea typeface="+mn-ea"/>
              <a:cs typeface="+mn-cs"/>
            </a:defRPr>
          </a:lvl6pPr>
          <a:lvl7pPr marL="3386480" algn="l" defTabSz="1128827" rtl="0" eaLnBrk="1" latinLnBrk="0" hangingPunct="1">
            <a:defRPr kern="1200">
              <a:solidFill>
                <a:schemeClr val="tx1"/>
              </a:solidFill>
              <a:latin typeface="Calibri" pitchFamily="34" charset="0"/>
              <a:ea typeface="+mn-ea"/>
              <a:cs typeface="+mn-cs"/>
            </a:defRPr>
          </a:lvl7pPr>
          <a:lvl8pPr marL="3950894" algn="l" defTabSz="1128827" rtl="0" eaLnBrk="1" latinLnBrk="0" hangingPunct="1">
            <a:defRPr kern="1200">
              <a:solidFill>
                <a:schemeClr val="tx1"/>
              </a:solidFill>
              <a:latin typeface="Calibri" pitchFamily="34" charset="0"/>
              <a:ea typeface="+mn-ea"/>
              <a:cs typeface="+mn-cs"/>
            </a:defRPr>
          </a:lvl8pPr>
          <a:lvl9pPr marL="4515307" algn="l" defTabSz="1128827" rtl="0" eaLnBrk="1" latinLnBrk="0" hangingPunct="1">
            <a:defRPr kern="1200">
              <a:solidFill>
                <a:schemeClr val="tx1"/>
              </a:solidFill>
              <a:latin typeface="Calibri" pitchFamily="34" charset="0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i="1" dirty="0" smtClean="0">
              <a:solidFill>
                <a:schemeClr val="accent1">
                  <a:lumMod val="50000"/>
                </a:schemeClr>
              </a:solidFill>
              <a:cs typeface="Calibri" panose="020F0502020204030204" pitchFamily="34" charset="0"/>
            </a:rPr>
            <a:t>+ </a:t>
          </a:r>
          <a:r>
            <a:rPr lang="ru-RU" sz="1400" b="1" i="1" dirty="0" smtClean="0">
              <a:solidFill>
                <a:prstClr val="black"/>
              </a:solidFill>
              <a:cs typeface="Calibri" panose="020F0502020204030204" pitchFamily="34" charset="0"/>
            </a:rPr>
            <a:t>15</a:t>
          </a:r>
          <a:endParaRPr lang="ru-RU" sz="1400" b="1" i="1" dirty="0">
            <a:solidFill>
              <a:prstClr val="black"/>
            </a:solidFill>
            <a:cs typeface="Calibri" panose="020F0502020204030204" pitchFamily="34" charset="0"/>
          </a:endParaRPr>
        </a:p>
      </cdr:txBody>
    </cdr:sp>
  </cdr:relSizeAnchor>
</c:userShapes>
</file>

<file path=ppt/drawings/drawing20.xml><?xml version="1.0" encoding="utf-8"?>
<c:userShapes xmlns:c="http://schemas.openxmlformats.org/drawingml/2006/chart">
  <cdr:relSizeAnchor xmlns:cdr="http://schemas.openxmlformats.org/drawingml/2006/chartDrawing">
    <cdr:from>
      <cdr:x>0.56105</cdr:x>
      <cdr:y>0.40725</cdr:y>
    </cdr:from>
    <cdr:to>
      <cdr:x>0.73497</cdr:x>
      <cdr:y>0.53004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035711" y="1791233"/>
          <a:ext cx="631045" cy="5400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200" b="1" dirty="0" smtClean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rPr>
            <a:t>2028 год</a:t>
          </a:r>
        </a:p>
        <a:p xmlns:a="http://schemas.openxmlformats.org/drawingml/2006/main">
          <a:pPr algn="ctr"/>
          <a:r>
            <a:rPr lang="ru-RU" sz="1200" b="1" dirty="0" smtClean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rPr>
            <a:t>(план)</a:t>
          </a:r>
        </a:p>
      </cdr:txBody>
    </cdr:sp>
  </cdr:relSizeAnchor>
</c:userShapes>
</file>

<file path=ppt/drawings/drawing21.xml><?xml version="1.0" encoding="utf-8"?>
<c:userShapes xmlns:c="http://schemas.openxmlformats.org/drawingml/2006/chart">
  <cdr:relSizeAnchor xmlns:cdr="http://schemas.openxmlformats.org/drawingml/2006/chartDrawing">
    <cdr:from>
      <cdr:x>0.57088</cdr:x>
      <cdr:y>0.39529</cdr:y>
    </cdr:from>
    <cdr:to>
      <cdr:x>0.74579</cdr:x>
      <cdr:y>0.51955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2059572" y="1718077"/>
          <a:ext cx="631045" cy="5400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200" b="1" dirty="0" smtClean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rPr>
            <a:t>2025 год</a:t>
          </a:r>
        </a:p>
        <a:p xmlns:a="http://schemas.openxmlformats.org/drawingml/2006/main">
          <a:pPr algn="ctr"/>
          <a:r>
            <a:rPr lang="ru-RU" sz="1200" b="1" dirty="0" smtClean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rPr>
            <a:t>(оценка)</a:t>
          </a:r>
        </a:p>
      </cdr:txBody>
    </cdr:sp>
  </cdr:relSizeAnchor>
</c:userShapes>
</file>

<file path=ppt/drawings/drawing22.xml><?xml version="1.0" encoding="utf-8"?>
<c:userShapes xmlns:c="http://schemas.openxmlformats.org/drawingml/2006/chart">
  <cdr:relSizeAnchor xmlns:cdr="http://schemas.openxmlformats.org/drawingml/2006/chartDrawing">
    <cdr:from>
      <cdr:x>0.57088</cdr:x>
      <cdr:y>0.39529</cdr:y>
    </cdr:from>
    <cdr:to>
      <cdr:x>0.74579</cdr:x>
      <cdr:y>0.51955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2059572" y="1718077"/>
          <a:ext cx="631045" cy="5400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200" b="1" dirty="0" smtClean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rPr>
            <a:t>2024 год</a:t>
          </a:r>
        </a:p>
        <a:p xmlns:a="http://schemas.openxmlformats.org/drawingml/2006/main">
          <a:pPr algn="ctr"/>
          <a:r>
            <a:rPr lang="ru-RU" sz="1200" b="1" dirty="0" smtClean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rPr>
            <a:t>(факт)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0.11223</cdr:x>
      <cdr:y>0.21499</cdr:y>
    </cdr:from>
    <cdr:to>
      <cdr:x>0.31062</cdr:x>
      <cdr:y>0.26622</cdr:y>
    </cdr:to>
    <cdr:sp macro="" textlink="">
      <cdr:nvSpPr>
        <cdr:cNvPr id="2" name="TextBox 15"/>
        <cdr:cNvSpPr txBox="1"/>
      </cdr:nvSpPr>
      <cdr:spPr>
        <a:xfrm xmlns:a="http://schemas.openxmlformats.org/drawingml/2006/main">
          <a:off x="472248" y="1420904"/>
          <a:ext cx="834830" cy="33858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itchFamily="34" charset="0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itchFamily="34" charset="0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itchFamily="34" charset="0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itchFamily="34" charset="0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itchFamily="34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Calibri" pitchFamily="34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Calibri" pitchFamily="34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Calibri" pitchFamily="34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Calibri" pitchFamily="34" charset="0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600" b="1" dirty="0" smtClean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rPr>
            <a:t>42 %</a:t>
          </a:r>
          <a:endParaRPr lang="ru-RU" sz="1600" b="1" dirty="0">
            <a:solidFill>
              <a:schemeClr val="accent1">
                <a:lumMod val="50000"/>
              </a:schemeClr>
            </a:solidFill>
            <a:latin typeface="Arial Black" panose="020B0A040201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0.21517</cdr:x>
      <cdr:y>0.27086</cdr:y>
    </cdr:from>
    <cdr:to>
      <cdr:x>0.30458</cdr:x>
      <cdr:y>0.3508</cdr:y>
    </cdr:to>
    <cdr:cxnSp macro="">
      <cdr:nvCxnSpPr>
        <cdr:cNvPr id="4" name="Прямая соединительная линия 3"/>
        <cdr:cNvCxnSpPr/>
      </cdr:nvCxnSpPr>
      <cdr:spPr>
        <a:xfrm xmlns:a="http://schemas.openxmlformats.org/drawingml/2006/main" flipH="1" flipV="1">
          <a:off x="905462" y="1790186"/>
          <a:ext cx="376228" cy="528325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0.71626</cdr:x>
      <cdr:y>0.62438</cdr:y>
    </cdr:from>
    <cdr:to>
      <cdr:x>0.82657</cdr:x>
      <cdr:y>0.66845</cdr:y>
    </cdr:to>
    <cdr:cxnSp macro="">
      <cdr:nvCxnSpPr>
        <cdr:cNvPr id="5" name="Прямая соединительная линия 4"/>
        <cdr:cNvCxnSpPr/>
      </cdr:nvCxnSpPr>
      <cdr:spPr>
        <a:xfrm xmlns:a="http://schemas.openxmlformats.org/drawingml/2006/main">
          <a:off x="3014043" y="4126615"/>
          <a:ext cx="464188" cy="291333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0.79671</cdr:x>
      <cdr:y>0.66796</cdr:y>
    </cdr:from>
    <cdr:to>
      <cdr:x>0.98756</cdr:x>
      <cdr:y>0.71918</cdr:y>
    </cdr:to>
    <cdr:sp macro="" textlink="">
      <cdr:nvSpPr>
        <cdr:cNvPr id="8" name="TextBox 15"/>
        <cdr:cNvSpPr txBox="1"/>
      </cdr:nvSpPr>
      <cdr:spPr>
        <a:xfrm xmlns:a="http://schemas.openxmlformats.org/drawingml/2006/main">
          <a:off x="3352568" y="4414685"/>
          <a:ext cx="803102" cy="33852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600" b="1" dirty="0" smtClean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rPr>
            <a:t>58 %</a:t>
          </a:r>
          <a:endParaRPr lang="ru-RU" sz="1600" b="1" dirty="0">
            <a:solidFill>
              <a:schemeClr val="accent1">
                <a:lumMod val="50000"/>
              </a:schemeClr>
            </a:solidFill>
            <a:latin typeface="Arial Black" panose="020B0A04020102020204" pitchFamily="34" charset="0"/>
            <a:cs typeface="Arial" panose="020B0604020202020204" pitchFamily="34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0.44693</cdr:x>
      <cdr:y>0.81308</cdr:y>
    </cdr:from>
    <cdr:to>
      <cdr:x>0.63545</cdr:x>
      <cdr:y>0.93854</cdr:y>
    </cdr:to>
    <cdr:sp macro="" textlink="">
      <cdr:nvSpPr>
        <cdr:cNvPr id="2" name="TextBox 15"/>
        <cdr:cNvSpPr txBox="1"/>
      </cdr:nvSpPr>
      <cdr:spPr>
        <a:xfrm xmlns:a="http://schemas.openxmlformats.org/drawingml/2006/main">
          <a:off x="1995333" y="3132348"/>
          <a:ext cx="841650" cy="48331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112883" tIns="56441" rIns="112883" bIns="56441" rtlCol="0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itchFamily="34" charset="0"/>
              <a:ea typeface="+mn-ea"/>
              <a:cs typeface="+mn-cs"/>
            </a:defRPr>
          </a:lvl1pPr>
          <a:lvl2pPr marL="564413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itchFamily="34" charset="0"/>
              <a:ea typeface="+mn-ea"/>
              <a:cs typeface="+mn-cs"/>
            </a:defRPr>
          </a:lvl2pPr>
          <a:lvl3pPr marL="1128827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itchFamily="34" charset="0"/>
              <a:ea typeface="+mn-ea"/>
              <a:cs typeface="+mn-cs"/>
            </a:defRPr>
          </a:lvl3pPr>
          <a:lvl4pPr marL="169324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itchFamily="34" charset="0"/>
              <a:ea typeface="+mn-ea"/>
              <a:cs typeface="+mn-cs"/>
            </a:defRPr>
          </a:lvl4pPr>
          <a:lvl5pPr marL="2257654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itchFamily="34" charset="0"/>
              <a:ea typeface="+mn-ea"/>
              <a:cs typeface="+mn-cs"/>
            </a:defRPr>
          </a:lvl5pPr>
          <a:lvl6pPr marL="2822067" algn="l" defTabSz="1128827" rtl="0" eaLnBrk="1" latinLnBrk="0" hangingPunct="1">
            <a:defRPr kern="1200">
              <a:solidFill>
                <a:schemeClr val="tx1"/>
              </a:solidFill>
              <a:latin typeface="Calibri" pitchFamily="34" charset="0"/>
              <a:ea typeface="+mn-ea"/>
              <a:cs typeface="+mn-cs"/>
            </a:defRPr>
          </a:lvl6pPr>
          <a:lvl7pPr marL="3386480" algn="l" defTabSz="1128827" rtl="0" eaLnBrk="1" latinLnBrk="0" hangingPunct="1">
            <a:defRPr kern="1200">
              <a:solidFill>
                <a:schemeClr val="tx1"/>
              </a:solidFill>
              <a:latin typeface="Calibri" pitchFamily="34" charset="0"/>
              <a:ea typeface="+mn-ea"/>
              <a:cs typeface="+mn-cs"/>
            </a:defRPr>
          </a:lvl7pPr>
          <a:lvl8pPr marL="3950894" algn="l" defTabSz="1128827" rtl="0" eaLnBrk="1" latinLnBrk="0" hangingPunct="1">
            <a:defRPr kern="1200">
              <a:solidFill>
                <a:schemeClr val="tx1"/>
              </a:solidFill>
              <a:latin typeface="Calibri" pitchFamily="34" charset="0"/>
              <a:ea typeface="+mn-ea"/>
              <a:cs typeface="+mn-cs"/>
            </a:defRPr>
          </a:lvl8pPr>
          <a:lvl9pPr marL="4515307" algn="l" defTabSz="1128827" rtl="0" eaLnBrk="1" latinLnBrk="0" hangingPunct="1">
            <a:defRPr kern="1200">
              <a:solidFill>
                <a:schemeClr val="tx1"/>
              </a:solidFill>
              <a:latin typeface="Calibri" pitchFamily="34" charset="0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200" b="1" dirty="0" smtClean="0">
              <a:latin typeface="Arial Black" panose="020B0A04020102020204" pitchFamily="34" charset="0"/>
              <a:cs typeface="Arial" panose="020B0604020202020204" pitchFamily="34" charset="0"/>
            </a:rPr>
            <a:t>2026 год</a:t>
          </a:r>
          <a:endParaRPr lang="ru-RU" sz="1200" b="1" dirty="0">
            <a:latin typeface="Arial Black" panose="020B0A040201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0.6047</cdr:x>
      <cdr:y>0.81308</cdr:y>
    </cdr:from>
    <cdr:to>
      <cdr:x>0.78376</cdr:x>
      <cdr:y>0.93624</cdr:y>
    </cdr:to>
    <cdr:sp macro="" textlink="">
      <cdr:nvSpPr>
        <cdr:cNvPr id="3" name="TextBox 15"/>
        <cdr:cNvSpPr txBox="1"/>
      </cdr:nvSpPr>
      <cdr:spPr>
        <a:xfrm xmlns:a="http://schemas.openxmlformats.org/drawingml/2006/main">
          <a:off x="3022003" y="3190897"/>
          <a:ext cx="894844" cy="48331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112883" tIns="56441" rIns="112883" bIns="56441" rtlCol="0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itchFamily="34" charset="0"/>
              <a:ea typeface="+mn-ea"/>
              <a:cs typeface="+mn-cs"/>
            </a:defRPr>
          </a:lvl1pPr>
          <a:lvl2pPr marL="564413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itchFamily="34" charset="0"/>
              <a:ea typeface="+mn-ea"/>
              <a:cs typeface="+mn-cs"/>
            </a:defRPr>
          </a:lvl2pPr>
          <a:lvl3pPr marL="1128827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itchFamily="34" charset="0"/>
              <a:ea typeface="+mn-ea"/>
              <a:cs typeface="+mn-cs"/>
            </a:defRPr>
          </a:lvl3pPr>
          <a:lvl4pPr marL="169324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itchFamily="34" charset="0"/>
              <a:ea typeface="+mn-ea"/>
              <a:cs typeface="+mn-cs"/>
            </a:defRPr>
          </a:lvl4pPr>
          <a:lvl5pPr marL="2257654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itchFamily="34" charset="0"/>
              <a:ea typeface="+mn-ea"/>
              <a:cs typeface="+mn-cs"/>
            </a:defRPr>
          </a:lvl5pPr>
          <a:lvl6pPr marL="2822067" algn="l" defTabSz="1128827" rtl="0" eaLnBrk="1" latinLnBrk="0" hangingPunct="1">
            <a:defRPr kern="1200">
              <a:solidFill>
                <a:schemeClr val="tx1"/>
              </a:solidFill>
              <a:latin typeface="Calibri" pitchFamily="34" charset="0"/>
              <a:ea typeface="+mn-ea"/>
              <a:cs typeface="+mn-cs"/>
            </a:defRPr>
          </a:lvl6pPr>
          <a:lvl7pPr marL="3386480" algn="l" defTabSz="1128827" rtl="0" eaLnBrk="1" latinLnBrk="0" hangingPunct="1">
            <a:defRPr kern="1200">
              <a:solidFill>
                <a:schemeClr val="tx1"/>
              </a:solidFill>
              <a:latin typeface="Calibri" pitchFamily="34" charset="0"/>
              <a:ea typeface="+mn-ea"/>
              <a:cs typeface="+mn-cs"/>
            </a:defRPr>
          </a:lvl7pPr>
          <a:lvl8pPr marL="3950894" algn="l" defTabSz="1128827" rtl="0" eaLnBrk="1" latinLnBrk="0" hangingPunct="1">
            <a:defRPr kern="1200">
              <a:solidFill>
                <a:schemeClr val="tx1"/>
              </a:solidFill>
              <a:latin typeface="Calibri" pitchFamily="34" charset="0"/>
              <a:ea typeface="+mn-ea"/>
              <a:cs typeface="+mn-cs"/>
            </a:defRPr>
          </a:lvl8pPr>
          <a:lvl9pPr marL="4515307" algn="l" defTabSz="1128827" rtl="0" eaLnBrk="1" latinLnBrk="0" hangingPunct="1">
            <a:defRPr kern="1200">
              <a:solidFill>
                <a:schemeClr val="tx1"/>
              </a:solidFill>
              <a:latin typeface="Calibri" pitchFamily="34" charset="0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200" b="1" dirty="0" smtClean="0">
              <a:latin typeface="Arial Black" panose="020B0A04020102020204" pitchFamily="34" charset="0"/>
              <a:cs typeface="Arial" panose="020B0604020202020204" pitchFamily="34" charset="0"/>
            </a:rPr>
            <a:t>2027</a:t>
          </a:r>
        </a:p>
        <a:p xmlns:a="http://schemas.openxmlformats.org/drawingml/2006/main">
          <a:pPr algn="ctr"/>
          <a:r>
            <a:rPr lang="ru-RU" sz="1200" b="1" dirty="0" smtClean="0">
              <a:latin typeface="Arial Black" panose="020B0A04020102020204" pitchFamily="34" charset="0"/>
              <a:cs typeface="Arial" panose="020B0604020202020204" pitchFamily="34" charset="0"/>
            </a:rPr>
            <a:t>год</a:t>
          </a:r>
        </a:p>
      </cdr:txBody>
    </cdr:sp>
  </cdr:relSizeAnchor>
  <cdr:relSizeAnchor xmlns:cdr="http://schemas.openxmlformats.org/drawingml/2006/chartDrawing">
    <cdr:from>
      <cdr:x>0.78376</cdr:x>
      <cdr:y>0.81308</cdr:y>
    </cdr:from>
    <cdr:to>
      <cdr:x>0.96924</cdr:x>
      <cdr:y>0.93854</cdr:y>
    </cdr:to>
    <cdr:sp macro="" textlink="">
      <cdr:nvSpPr>
        <cdr:cNvPr id="4" name="TextBox 15"/>
        <cdr:cNvSpPr txBox="1"/>
      </cdr:nvSpPr>
      <cdr:spPr>
        <a:xfrm xmlns:a="http://schemas.openxmlformats.org/drawingml/2006/main">
          <a:off x="3499091" y="3132348"/>
          <a:ext cx="828092" cy="48331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112883" tIns="56441" rIns="112883" bIns="56441" rtlCol="0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itchFamily="34" charset="0"/>
              <a:ea typeface="+mn-ea"/>
              <a:cs typeface="+mn-cs"/>
            </a:defRPr>
          </a:lvl1pPr>
          <a:lvl2pPr marL="564413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itchFamily="34" charset="0"/>
              <a:ea typeface="+mn-ea"/>
              <a:cs typeface="+mn-cs"/>
            </a:defRPr>
          </a:lvl2pPr>
          <a:lvl3pPr marL="1128827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itchFamily="34" charset="0"/>
              <a:ea typeface="+mn-ea"/>
              <a:cs typeface="+mn-cs"/>
            </a:defRPr>
          </a:lvl3pPr>
          <a:lvl4pPr marL="169324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itchFamily="34" charset="0"/>
              <a:ea typeface="+mn-ea"/>
              <a:cs typeface="+mn-cs"/>
            </a:defRPr>
          </a:lvl4pPr>
          <a:lvl5pPr marL="2257654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itchFamily="34" charset="0"/>
              <a:ea typeface="+mn-ea"/>
              <a:cs typeface="+mn-cs"/>
            </a:defRPr>
          </a:lvl5pPr>
          <a:lvl6pPr marL="2822067" algn="l" defTabSz="1128827" rtl="0" eaLnBrk="1" latinLnBrk="0" hangingPunct="1">
            <a:defRPr kern="1200">
              <a:solidFill>
                <a:schemeClr val="tx1"/>
              </a:solidFill>
              <a:latin typeface="Calibri" pitchFamily="34" charset="0"/>
              <a:ea typeface="+mn-ea"/>
              <a:cs typeface="+mn-cs"/>
            </a:defRPr>
          </a:lvl6pPr>
          <a:lvl7pPr marL="3386480" algn="l" defTabSz="1128827" rtl="0" eaLnBrk="1" latinLnBrk="0" hangingPunct="1">
            <a:defRPr kern="1200">
              <a:solidFill>
                <a:schemeClr val="tx1"/>
              </a:solidFill>
              <a:latin typeface="Calibri" pitchFamily="34" charset="0"/>
              <a:ea typeface="+mn-ea"/>
              <a:cs typeface="+mn-cs"/>
            </a:defRPr>
          </a:lvl7pPr>
          <a:lvl8pPr marL="3950894" algn="l" defTabSz="1128827" rtl="0" eaLnBrk="1" latinLnBrk="0" hangingPunct="1">
            <a:defRPr kern="1200">
              <a:solidFill>
                <a:schemeClr val="tx1"/>
              </a:solidFill>
              <a:latin typeface="Calibri" pitchFamily="34" charset="0"/>
              <a:ea typeface="+mn-ea"/>
              <a:cs typeface="+mn-cs"/>
            </a:defRPr>
          </a:lvl8pPr>
          <a:lvl9pPr marL="4515307" algn="l" defTabSz="1128827" rtl="0" eaLnBrk="1" latinLnBrk="0" hangingPunct="1">
            <a:defRPr kern="1200">
              <a:solidFill>
                <a:schemeClr val="tx1"/>
              </a:solidFill>
              <a:latin typeface="Calibri" pitchFamily="34" charset="0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200" b="1" dirty="0" smtClean="0">
              <a:latin typeface="Arial Black" panose="020B0A04020102020204" pitchFamily="34" charset="0"/>
              <a:cs typeface="Arial" panose="020B0604020202020204" pitchFamily="34" charset="0"/>
            </a:rPr>
            <a:t>2028 год</a:t>
          </a:r>
          <a:endParaRPr lang="ru-RU" sz="1200" b="1" dirty="0">
            <a:latin typeface="Arial Black" panose="020B0A040201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0.26967</cdr:x>
      <cdr:y>0.81308</cdr:y>
    </cdr:from>
    <cdr:to>
      <cdr:x>0.47</cdr:x>
      <cdr:y>0.93854</cdr:y>
    </cdr:to>
    <cdr:sp macro="" textlink="">
      <cdr:nvSpPr>
        <cdr:cNvPr id="5" name="TextBox 15"/>
        <cdr:cNvSpPr txBox="1"/>
      </cdr:nvSpPr>
      <cdr:spPr>
        <a:xfrm xmlns:a="http://schemas.openxmlformats.org/drawingml/2006/main">
          <a:off x="1203955" y="3132348"/>
          <a:ext cx="894352" cy="48331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112883" tIns="56441" rIns="112883" bIns="56441" rtlCol="0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itchFamily="34" charset="0"/>
              <a:ea typeface="+mn-ea"/>
              <a:cs typeface="+mn-cs"/>
            </a:defRPr>
          </a:lvl1pPr>
          <a:lvl2pPr marL="564413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itchFamily="34" charset="0"/>
              <a:ea typeface="+mn-ea"/>
              <a:cs typeface="+mn-cs"/>
            </a:defRPr>
          </a:lvl2pPr>
          <a:lvl3pPr marL="1128827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itchFamily="34" charset="0"/>
              <a:ea typeface="+mn-ea"/>
              <a:cs typeface="+mn-cs"/>
            </a:defRPr>
          </a:lvl3pPr>
          <a:lvl4pPr marL="169324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itchFamily="34" charset="0"/>
              <a:ea typeface="+mn-ea"/>
              <a:cs typeface="+mn-cs"/>
            </a:defRPr>
          </a:lvl4pPr>
          <a:lvl5pPr marL="2257654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itchFamily="34" charset="0"/>
              <a:ea typeface="+mn-ea"/>
              <a:cs typeface="+mn-cs"/>
            </a:defRPr>
          </a:lvl5pPr>
          <a:lvl6pPr marL="2822067" algn="l" defTabSz="1128827" rtl="0" eaLnBrk="1" latinLnBrk="0" hangingPunct="1">
            <a:defRPr kern="1200">
              <a:solidFill>
                <a:schemeClr val="tx1"/>
              </a:solidFill>
              <a:latin typeface="Calibri" pitchFamily="34" charset="0"/>
              <a:ea typeface="+mn-ea"/>
              <a:cs typeface="+mn-cs"/>
            </a:defRPr>
          </a:lvl6pPr>
          <a:lvl7pPr marL="3386480" algn="l" defTabSz="1128827" rtl="0" eaLnBrk="1" latinLnBrk="0" hangingPunct="1">
            <a:defRPr kern="1200">
              <a:solidFill>
                <a:schemeClr val="tx1"/>
              </a:solidFill>
              <a:latin typeface="Calibri" pitchFamily="34" charset="0"/>
              <a:ea typeface="+mn-ea"/>
              <a:cs typeface="+mn-cs"/>
            </a:defRPr>
          </a:lvl7pPr>
          <a:lvl8pPr marL="3950894" algn="l" defTabSz="1128827" rtl="0" eaLnBrk="1" latinLnBrk="0" hangingPunct="1">
            <a:defRPr kern="1200">
              <a:solidFill>
                <a:schemeClr val="tx1"/>
              </a:solidFill>
              <a:latin typeface="Calibri" pitchFamily="34" charset="0"/>
              <a:ea typeface="+mn-ea"/>
              <a:cs typeface="+mn-cs"/>
            </a:defRPr>
          </a:lvl8pPr>
          <a:lvl9pPr marL="4515307" algn="l" defTabSz="1128827" rtl="0" eaLnBrk="1" latinLnBrk="0" hangingPunct="1">
            <a:defRPr kern="1200">
              <a:solidFill>
                <a:schemeClr val="tx1"/>
              </a:solidFill>
              <a:latin typeface="Calibri" pitchFamily="34" charset="0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200" b="1" dirty="0" smtClean="0">
              <a:latin typeface="Arial Black" panose="020B0A04020102020204" pitchFamily="34" charset="0"/>
              <a:cs typeface="Arial" panose="020B0604020202020204" pitchFamily="34" charset="0"/>
            </a:rPr>
            <a:t>2025 </a:t>
          </a:r>
        </a:p>
        <a:p xmlns:a="http://schemas.openxmlformats.org/drawingml/2006/main">
          <a:pPr algn="ctr"/>
          <a:r>
            <a:rPr lang="ru-RU" sz="1200" b="1" dirty="0" smtClean="0">
              <a:latin typeface="Arial Black" panose="020B0A04020102020204" pitchFamily="34" charset="0"/>
              <a:cs typeface="Arial" panose="020B0604020202020204" pitchFamily="34" charset="0"/>
            </a:rPr>
            <a:t>год</a:t>
          </a:r>
          <a:endParaRPr lang="ru-RU" sz="1200" b="1" dirty="0">
            <a:latin typeface="Arial Black" panose="020B0A040201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0.11276</cdr:x>
      <cdr:y>0.80374</cdr:y>
    </cdr:from>
    <cdr:to>
      <cdr:x>0.28758</cdr:x>
      <cdr:y>0.9292</cdr:y>
    </cdr:to>
    <cdr:sp macro="" textlink="">
      <cdr:nvSpPr>
        <cdr:cNvPr id="6" name="TextBox 15"/>
        <cdr:cNvSpPr txBox="1"/>
      </cdr:nvSpPr>
      <cdr:spPr>
        <a:xfrm xmlns:a="http://schemas.openxmlformats.org/drawingml/2006/main">
          <a:off x="503428" y="3096344"/>
          <a:ext cx="780482" cy="48331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112883" tIns="56441" rIns="112883" bIns="56441" rtlCol="0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itchFamily="34" charset="0"/>
              <a:ea typeface="+mn-ea"/>
              <a:cs typeface="+mn-cs"/>
            </a:defRPr>
          </a:lvl1pPr>
          <a:lvl2pPr marL="564413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itchFamily="34" charset="0"/>
              <a:ea typeface="+mn-ea"/>
              <a:cs typeface="+mn-cs"/>
            </a:defRPr>
          </a:lvl2pPr>
          <a:lvl3pPr marL="1128827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itchFamily="34" charset="0"/>
              <a:ea typeface="+mn-ea"/>
              <a:cs typeface="+mn-cs"/>
            </a:defRPr>
          </a:lvl3pPr>
          <a:lvl4pPr marL="169324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itchFamily="34" charset="0"/>
              <a:ea typeface="+mn-ea"/>
              <a:cs typeface="+mn-cs"/>
            </a:defRPr>
          </a:lvl4pPr>
          <a:lvl5pPr marL="2257654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itchFamily="34" charset="0"/>
              <a:ea typeface="+mn-ea"/>
              <a:cs typeface="+mn-cs"/>
            </a:defRPr>
          </a:lvl5pPr>
          <a:lvl6pPr marL="2822067" algn="l" defTabSz="1128827" rtl="0" eaLnBrk="1" latinLnBrk="0" hangingPunct="1">
            <a:defRPr kern="1200">
              <a:solidFill>
                <a:schemeClr val="tx1"/>
              </a:solidFill>
              <a:latin typeface="Calibri" pitchFamily="34" charset="0"/>
              <a:ea typeface="+mn-ea"/>
              <a:cs typeface="+mn-cs"/>
            </a:defRPr>
          </a:lvl6pPr>
          <a:lvl7pPr marL="3386480" algn="l" defTabSz="1128827" rtl="0" eaLnBrk="1" latinLnBrk="0" hangingPunct="1">
            <a:defRPr kern="1200">
              <a:solidFill>
                <a:schemeClr val="tx1"/>
              </a:solidFill>
              <a:latin typeface="Calibri" pitchFamily="34" charset="0"/>
              <a:ea typeface="+mn-ea"/>
              <a:cs typeface="+mn-cs"/>
            </a:defRPr>
          </a:lvl7pPr>
          <a:lvl8pPr marL="3950894" algn="l" defTabSz="1128827" rtl="0" eaLnBrk="1" latinLnBrk="0" hangingPunct="1">
            <a:defRPr kern="1200">
              <a:solidFill>
                <a:schemeClr val="tx1"/>
              </a:solidFill>
              <a:latin typeface="Calibri" pitchFamily="34" charset="0"/>
              <a:ea typeface="+mn-ea"/>
              <a:cs typeface="+mn-cs"/>
            </a:defRPr>
          </a:lvl8pPr>
          <a:lvl9pPr marL="4515307" algn="l" defTabSz="1128827" rtl="0" eaLnBrk="1" latinLnBrk="0" hangingPunct="1">
            <a:defRPr kern="1200">
              <a:solidFill>
                <a:schemeClr val="tx1"/>
              </a:solidFill>
              <a:latin typeface="Calibri" pitchFamily="34" charset="0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200" b="1" dirty="0" smtClean="0">
              <a:latin typeface="Arial Black" panose="020B0A04020102020204" pitchFamily="34" charset="0"/>
              <a:cs typeface="Arial" panose="020B0604020202020204" pitchFamily="34" charset="0"/>
            </a:rPr>
            <a:t>2024 год</a:t>
          </a:r>
          <a:endParaRPr lang="ru-RU" sz="1200" b="1" dirty="0">
            <a:latin typeface="Arial Black" panose="020B0A04020102020204" pitchFamily="34" charset="0"/>
            <a:cs typeface="Arial" panose="020B0604020202020204" pitchFamily="34" charset="0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0.16581</cdr:x>
      <cdr:y>0.80804</cdr:y>
    </cdr:from>
    <cdr:to>
      <cdr:x>0.37684</cdr:x>
      <cdr:y>0.93584</cdr:y>
    </cdr:to>
    <cdr:sp macro="" textlink="">
      <cdr:nvSpPr>
        <cdr:cNvPr id="2" name="TextBox 15"/>
        <cdr:cNvSpPr txBox="1"/>
      </cdr:nvSpPr>
      <cdr:spPr>
        <a:xfrm xmlns:a="http://schemas.openxmlformats.org/drawingml/2006/main">
          <a:off x="740271" y="3112919"/>
          <a:ext cx="942135" cy="49235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112883" tIns="56441" rIns="112883" bIns="56441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200" b="1" dirty="0" smtClean="0">
              <a:latin typeface="Arial Black" panose="020B0A04020102020204" pitchFamily="34" charset="0"/>
              <a:cs typeface="Arial" panose="020B0604020202020204" pitchFamily="34" charset="0"/>
            </a:rPr>
            <a:t>2026 год</a:t>
          </a:r>
          <a:endParaRPr lang="ru-RU" sz="1200" b="1" dirty="0">
            <a:latin typeface="Arial Black" panose="020B0A040201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0.42043</cdr:x>
      <cdr:y>0.80804</cdr:y>
    </cdr:from>
    <cdr:to>
      <cdr:x>0.62087</cdr:x>
      <cdr:y>0.9335</cdr:y>
    </cdr:to>
    <cdr:sp macro="" textlink="">
      <cdr:nvSpPr>
        <cdr:cNvPr id="3" name="TextBox 15"/>
        <cdr:cNvSpPr txBox="1"/>
      </cdr:nvSpPr>
      <cdr:spPr>
        <a:xfrm xmlns:a="http://schemas.openxmlformats.org/drawingml/2006/main">
          <a:off x="1877025" y="3112919"/>
          <a:ext cx="894844" cy="48331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112883" tIns="56441" rIns="112883" bIns="56441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200" b="1" dirty="0" smtClean="0">
              <a:latin typeface="Arial Black" panose="020B0A04020102020204" pitchFamily="34" charset="0"/>
              <a:cs typeface="Arial" panose="020B0604020202020204" pitchFamily="34" charset="0"/>
            </a:rPr>
            <a:t>2027</a:t>
          </a:r>
        </a:p>
        <a:p xmlns:a="http://schemas.openxmlformats.org/drawingml/2006/main">
          <a:pPr algn="ctr"/>
          <a:r>
            <a:rPr lang="ru-RU" sz="1200" b="1" dirty="0" smtClean="0">
              <a:latin typeface="Arial Black" panose="020B0A04020102020204" pitchFamily="34" charset="0"/>
              <a:cs typeface="Arial" panose="020B0604020202020204" pitchFamily="34" charset="0"/>
            </a:rPr>
            <a:t>год</a:t>
          </a:r>
        </a:p>
      </cdr:txBody>
    </cdr:sp>
  </cdr:relSizeAnchor>
  <cdr:relSizeAnchor xmlns:cdr="http://schemas.openxmlformats.org/drawingml/2006/chartDrawing">
    <cdr:from>
      <cdr:x>0.67166</cdr:x>
      <cdr:y>0.80804</cdr:y>
    </cdr:from>
    <cdr:to>
      <cdr:x>0.87929</cdr:x>
      <cdr:y>0.93584</cdr:y>
    </cdr:to>
    <cdr:sp macro="" textlink="">
      <cdr:nvSpPr>
        <cdr:cNvPr id="4" name="TextBox 15"/>
        <cdr:cNvSpPr txBox="1"/>
      </cdr:nvSpPr>
      <cdr:spPr>
        <a:xfrm xmlns:a="http://schemas.openxmlformats.org/drawingml/2006/main">
          <a:off x="2998614" y="3112919"/>
          <a:ext cx="926957" cy="49235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112883" tIns="56441" rIns="112883" bIns="56441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200" b="1" dirty="0" smtClean="0">
              <a:latin typeface="Arial Black" panose="020B0A04020102020204" pitchFamily="34" charset="0"/>
              <a:cs typeface="Arial" panose="020B0604020202020204" pitchFamily="34" charset="0"/>
            </a:rPr>
            <a:t>2028 год</a:t>
          </a:r>
          <a:endParaRPr lang="ru-RU" sz="1200" b="1" dirty="0">
            <a:latin typeface="Arial Black" panose="020B0A04020102020204" pitchFamily="34" charset="0"/>
            <a:cs typeface="Arial" panose="020B0604020202020204" pitchFamily="34" charset="0"/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0.41988</cdr:x>
      <cdr:y>0.0697</cdr:y>
    </cdr:from>
    <cdr:to>
      <cdr:x>0.50364</cdr:x>
      <cdr:y>0.13718</cdr:y>
    </cdr:to>
    <cdr:sp macro="" textlink="">
      <cdr:nvSpPr>
        <cdr:cNvPr id="2" name="TextBox 16"/>
        <cdr:cNvSpPr txBox="1"/>
      </cdr:nvSpPr>
      <cdr:spPr>
        <a:xfrm xmlns:a="http://schemas.openxmlformats.org/drawingml/2006/main">
          <a:off x="4638518" y="381446"/>
          <a:ext cx="925315" cy="36929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itchFamily="34" charset="0"/>
              <a:ea typeface="+mn-ea"/>
              <a:cs typeface="+mn-cs"/>
            </a:defRPr>
          </a:lvl1pPr>
          <a:lvl2pPr marL="564413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itchFamily="34" charset="0"/>
              <a:ea typeface="+mn-ea"/>
              <a:cs typeface="+mn-cs"/>
            </a:defRPr>
          </a:lvl2pPr>
          <a:lvl3pPr marL="1128827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itchFamily="34" charset="0"/>
              <a:ea typeface="+mn-ea"/>
              <a:cs typeface="+mn-cs"/>
            </a:defRPr>
          </a:lvl3pPr>
          <a:lvl4pPr marL="169324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itchFamily="34" charset="0"/>
              <a:ea typeface="+mn-ea"/>
              <a:cs typeface="+mn-cs"/>
            </a:defRPr>
          </a:lvl4pPr>
          <a:lvl5pPr marL="2257654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itchFamily="34" charset="0"/>
              <a:ea typeface="+mn-ea"/>
              <a:cs typeface="+mn-cs"/>
            </a:defRPr>
          </a:lvl5pPr>
          <a:lvl6pPr marL="2822067" algn="l" defTabSz="1128827" rtl="0" eaLnBrk="1" latinLnBrk="0" hangingPunct="1">
            <a:defRPr kern="1200">
              <a:solidFill>
                <a:schemeClr val="tx1"/>
              </a:solidFill>
              <a:latin typeface="Calibri" pitchFamily="34" charset="0"/>
              <a:ea typeface="+mn-ea"/>
              <a:cs typeface="+mn-cs"/>
            </a:defRPr>
          </a:lvl6pPr>
          <a:lvl7pPr marL="3386480" algn="l" defTabSz="1128827" rtl="0" eaLnBrk="1" latinLnBrk="0" hangingPunct="1">
            <a:defRPr kern="1200">
              <a:solidFill>
                <a:schemeClr val="tx1"/>
              </a:solidFill>
              <a:latin typeface="Calibri" pitchFamily="34" charset="0"/>
              <a:ea typeface="+mn-ea"/>
              <a:cs typeface="+mn-cs"/>
            </a:defRPr>
          </a:lvl7pPr>
          <a:lvl8pPr marL="3950894" algn="l" defTabSz="1128827" rtl="0" eaLnBrk="1" latinLnBrk="0" hangingPunct="1">
            <a:defRPr kern="1200">
              <a:solidFill>
                <a:schemeClr val="tx1"/>
              </a:solidFill>
              <a:latin typeface="Calibri" pitchFamily="34" charset="0"/>
              <a:ea typeface="+mn-ea"/>
              <a:cs typeface="+mn-cs"/>
            </a:defRPr>
          </a:lvl8pPr>
          <a:lvl9pPr marL="4515307" algn="l" defTabSz="1128827" rtl="0" eaLnBrk="1" latinLnBrk="0" hangingPunct="1">
            <a:defRPr kern="1200">
              <a:solidFill>
                <a:schemeClr val="tx1"/>
              </a:solidFill>
              <a:latin typeface="Calibri" pitchFamily="34" charset="0"/>
              <a:ea typeface="+mn-ea"/>
              <a:cs typeface="+mn-cs"/>
            </a:defRPr>
          </a:lvl9pPr>
        </a:lstStyle>
        <a:p xmlns:a="http://schemas.openxmlformats.org/drawingml/2006/main">
          <a:pPr algn="ctr" rtl="0" fontAlgn="base">
            <a:spcBef>
              <a:spcPct val="0"/>
            </a:spcBef>
            <a:spcAft>
              <a:spcPct val="0"/>
            </a:spcAft>
          </a:pPr>
          <a:r>
            <a:rPr lang="ru-RU" sz="1800" b="1" dirty="0" smtClean="0"/>
            <a:t>404</a:t>
          </a:r>
          <a:endParaRPr lang="ru-RU" sz="1800" b="1" kern="1200" dirty="0">
            <a:solidFill>
              <a:schemeClr val="tx1"/>
            </a:solidFill>
            <a:latin typeface="Calibri" pitchFamily="34" charset="0"/>
            <a:ea typeface="+mn-ea"/>
            <a:cs typeface="+mn-cs"/>
          </a:endParaRPr>
        </a:p>
      </cdr:txBody>
    </cdr:sp>
  </cdr:relSizeAnchor>
  <cdr:relSizeAnchor xmlns:cdr="http://schemas.openxmlformats.org/drawingml/2006/chartDrawing">
    <cdr:from>
      <cdr:x>0.53721</cdr:x>
      <cdr:y>0.04631</cdr:y>
    </cdr:from>
    <cdr:to>
      <cdr:x>0.62097</cdr:x>
      <cdr:y>0.11379</cdr:y>
    </cdr:to>
    <cdr:sp macro="" textlink="">
      <cdr:nvSpPr>
        <cdr:cNvPr id="3" name="TextBox 16"/>
        <cdr:cNvSpPr txBox="1"/>
      </cdr:nvSpPr>
      <cdr:spPr>
        <a:xfrm xmlns:a="http://schemas.openxmlformats.org/drawingml/2006/main">
          <a:off x="5934662" y="253418"/>
          <a:ext cx="925316" cy="36929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 fontAlgn="base">
            <a:spcBef>
              <a:spcPct val="0"/>
            </a:spcBef>
            <a:spcAft>
              <a:spcPct val="0"/>
            </a:spcAft>
          </a:pPr>
          <a:r>
            <a:rPr lang="ru-RU" sz="1800" b="1" dirty="0" smtClean="0"/>
            <a:t>415</a:t>
          </a:r>
          <a:endParaRPr lang="ru-RU" sz="1800" b="1" kern="1200" dirty="0">
            <a:solidFill>
              <a:schemeClr val="tx1"/>
            </a:solidFill>
            <a:latin typeface="Calibri" pitchFamily="34" charset="0"/>
            <a:ea typeface="+mn-ea"/>
            <a:cs typeface="+mn-cs"/>
          </a:endParaRPr>
        </a:p>
      </cdr:txBody>
    </cdr:sp>
  </cdr:relSizeAnchor>
  <cdr:relSizeAnchor xmlns:cdr="http://schemas.openxmlformats.org/drawingml/2006/chartDrawing">
    <cdr:from>
      <cdr:x>0.36422</cdr:x>
      <cdr:y>0.06216</cdr:y>
    </cdr:from>
    <cdr:to>
      <cdr:x>0.42704</cdr:x>
      <cdr:y>0.12795</cdr:y>
    </cdr:to>
    <cdr:pic>
      <cdr:nvPicPr>
        <cdr:cNvPr id="4" name="Picture 4" descr="http://datlabs.co.zw/images/arrow.png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/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 rot="836397">
          <a:off x="4023595" y="340154"/>
          <a:ext cx="693987" cy="360043"/>
        </a:xfrm>
        <a:prstGeom xmlns:a="http://schemas.openxmlformats.org/drawingml/2006/main" prst="rect">
          <a:avLst/>
        </a:prstGeom>
        <a:noFill xmlns:a="http://schemas.openxmlformats.org/drawingml/2006/main"/>
      </cdr:spPr>
    </cdr:pic>
  </cdr:relSizeAnchor>
  <cdr:relSizeAnchor xmlns:cdr="http://schemas.openxmlformats.org/drawingml/2006/chartDrawing">
    <cdr:from>
      <cdr:x>0.26372</cdr:x>
      <cdr:y>0</cdr:y>
    </cdr:from>
    <cdr:to>
      <cdr:x>0.35044</cdr:x>
      <cdr:y>0.05624</cdr:y>
    </cdr:to>
    <cdr:sp macro="" textlink="">
      <cdr:nvSpPr>
        <cdr:cNvPr id="5" name="TextBox 15"/>
        <cdr:cNvSpPr txBox="1"/>
      </cdr:nvSpPr>
      <cdr:spPr>
        <a:xfrm xmlns:a="http://schemas.openxmlformats.org/drawingml/2006/main" rot="1507652">
          <a:off x="2913368" y="-1266374"/>
          <a:ext cx="958016" cy="30777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itchFamily="34" charset="0"/>
              <a:ea typeface="+mn-ea"/>
              <a:cs typeface="+mn-cs"/>
            </a:defRPr>
          </a:lvl1pPr>
          <a:lvl2pPr marL="564413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itchFamily="34" charset="0"/>
              <a:ea typeface="+mn-ea"/>
              <a:cs typeface="+mn-cs"/>
            </a:defRPr>
          </a:lvl2pPr>
          <a:lvl3pPr marL="1128827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itchFamily="34" charset="0"/>
              <a:ea typeface="+mn-ea"/>
              <a:cs typeface="+mn-cs"/>
            </a:defRPr>
          </a:lvl3pPr>
          <a:lvl4pPr marL="169324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itchFamily="34" charset="0"/>
              <a:ea typeface="+mn-ea"/>
              <a:cs typeface="+mn-cs"/>
            </a:defRPr>
          </a:lvl4pPr>
          <a:lvl5pPr marL="2257654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itchFamily="34" charset="0"/>
              <a:ea typeface="+mn-ea"/>
              <a:cs typeface="+mn-cs"/>
            </a:defRPr>
          </a:lvl5pPr>
          <a:lvl6pPr marL="2822067" algn="l" defTabSz="1128827" rtl="0" eaLnBrk="1" latinLnBrk="0" hangingPunct="1">
            <a:defRPr kern="1200">
              <a:solidFill>
                <a:schemeClr val="tx1"/>
              </a:solidFill>
              <a:latin typeface="Calibri" pitchFamily="34" charset="0"/>
              <a:ea typeface="+mn-ea"/>
              <a:cs typeface="+mn-cs"/>
            </a:defRPr>
          </a:lvl6pPr>
          <a:lvl7pPr marL="3386480" algn="l" defTabSz="1128827" rtl="0" eaLnBrk="1" latinLnBrk="0" hangingPunct="1">
            <a:defRPr kern="1200">
              <a:solidFill>
                <a:schemeClr val="tx1"/>
              </a:solidFill>
              <a:latin typeface="Calibri" pitchFamily="34" charset="0"/>
              <a:ea typeface="+mn-ea"/>
              <a:cs typeface="+mn-cs"/>
            </a:defRPr>
          </a:lvl7pPr>
          <a:lvl8pPr marL="3950894" algn="l" defTabSz="1128827" rtl="0" eaLnBrk="1" latinLnBrk="0" hangingPunct="1">
            <a:defRPr kern="1200">
              <a:solidFill>
                <a:schemeClr val="tx1"/>
              </a:solidFill>
              <a:latin typeface="Calibri" pitchFamily="34" charset="0"/>
              <a:ea typeface="+mn-ea"/>
              <a:cs typeface="+mn-cs"/>
            </a:defRPr>
          </a:lvl8pPr>
          <a:lvl9pPr marL="4515307" algn="l" defTabSz="1128827" rtl="0" eaLnBrk="1" latinLnBrk="0" hangingPunct="1">
            <a:defRPr kern="1200">
              <a:solidFill>
                <a:schemeClr val="tx1"/>
              </a:solidFill>
              <a:latin typeface="Calibri" pitchFamily="34" charset="0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400" b="1" i="1" dirty="0" smtClean="0">
              <a:solidFill>
                <a:schemeClr val="accent1">
                  <a:lumMod val="50000"/>
                </a:schemeClr>
              </a:solidFill>
              <a:cs typeface="Calibri" panose="020F0502020204030204" pitchFamily="34" charset="0"/>
            </a:rPr>
            <a:t>-</a:t>
          </a:r>
          <a:r>
            <a:rPr lang="ru-RU" sz="1400" b="1" i="1" dirty="0" smtClean="0">
              <a:solidFill>
                <a:schemeClr val="accent1">
                  <a:lumMod val="50000"/>
                </a:schemeClr>
              </a:solidFill>
              <a:latin typeface="+mn-lt"/>
              <a:cs typeface="Calibri" panose="020F0502020204030204" pitchFamily="34" charset="0"/>
            </a:rPr>
            <a:t>49</a:t>
          </a:r>
          <a:endParaRPr lang="ru-RU" sz="1400" b="1" i="1" dirty="0">
            <a:solidFill>
              <a:prstClr val="black"/>
            </a:solidFill>
            <a:latin typeface="+mn-lt"/>
            <a:cs typeface="Calibri" panose="020F0502020204030204" pitchFamily="34" charset="0"/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0.4091</cdr:x>
      <cdr:y>0.06331</cdr:y>
    </cdr:from>
    <cdr:to>
      <cdr:x>0.47697</cdr:x>
      <cdr:y>0.13181</cdr:y>
    </cdr:to>
    <cdr:pic>
      <cdr:nvPicPr>
        <cdr:cNvPr id="2" name="Picture 4" descr="http://datlabs.co.zw/images/arrow.png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/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 rot="325991">
          <a:off x="4112924" y="355587"/>
          <a:ext cx="682332" cy="384739"/>
        </a:xfrm>
        <a:prstGeom xmlns:a="http://schemas.openxmlformats.org/drawingml/2006/main" prst="rect">
          <a:avLst/>
        </a:prstGeom>
        <a:noFill xmlns:a="http://schemas.openxmlformats.org/drawingml/2006/main"/>
      </cdr:spPr>
    </cdr:pic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0.55112</cdr:x>
      <cdr:y>0.55915</cdr:y>
    </cdr:from>
    <cdr:to>
      <cdr:x>0.62554</cdr:x>
      <cdr:y>0.63002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760640" y="2737623"/>
          <a:ext cx="777885" cy="3469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itchFamily="34" charset="0"/>
              <a:ea typeface="+mn-ea"/>
              <a:cs typeface="+mn-cs"/>
            </a:defRPr>
          </a:lvl1pPr>
          <a:lvl2pPr marL="564413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itchFamily="34" charset="0"/>
              <a:ea typeface="+mn-ea"/>
              <a:cs typeface="+mn-cs"/>
            </a:defRPr>
          </a:lvl2pPr>
          <a:lvl3pPr marL="1128827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itchFamily="34" charset="0"/>
              <a:ea typeface="+mn-ea"/>
              <a:cs typeface="+mn-cs"/>
            </a:defRPr>
          </a:lvl3pPr>
          <a:lvl4pPr marL="169324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itchFamily="34" charset="0"/>
              <a:ea typeface="+mn-ea"/>
              <a:cs typeface="+mn-cs"/>
            </a:defRPr>
          </a:lvl4pPr>
          <a:lvl5pPr marL="2257654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itchFamily="34" charset="0"/>
              <a:ea typeface="+mn-ea"/>
              <a:cs typeface="+mn-cs"/>
            </a:defRPr>
          </a:lvl5pPr>
          <a:lvl6pPr marL="2822067" algn="l" defTabSz="1128827" rtl="0" eaLnBrk="1" latinLnBrk="0" hangingPunct="1">
            <a:defRPr kern="1200">
              <a:solidFill>
                <a:schemeClr val="tx1"/>
              </a:solidFill>
              <a:latin typeface="Calibri" pitchFamily="34" charset="0"/>
              <a:ea typeface="+mn-ea"/>
              <a:cs typeface="+mn-cs"/>
            </a:defRPr>
          </a:lvl6pPr>
          <a:lvl7pPr marL="3386480" algn="l" defTabSz="1128827" rtl="0" eaLnBrk="1" latinLnBrk="0" hangingPunct="1">
            <a:defRPr kern="1200">
              <a:solidFill>
                <a:schemeClr val="tx1"/>
              </a:solidFill>
              <a:latin typeface="Calibri" pitchFamily="34" charset="0"/>
              <a:ea typeface="+mn-ea"/>
              <a:cs typeface="+mn-cs"/>
            </a:defRPr>
          </a:lvl7pPr>
          <a:lvl8pPr marL="3950894" algn="l" defTabSz="1128827" rtl="0" eaLnBrk="1" latinLnBrk="0" hangingPunct="1">
            <a:defRPr kern="1200">
              <a:solidFill>
                <a:schemeClr val="tx1"/>
              </a:solidFill>
              <a:latin typeface="Calibri" pitchFamily="34" charset="0"/>
              <a:ea typeface="+mn-ea"/>
              <a:cs typeface="+mn-cs"/>
            </a:defRPr>
          </a:lvl8pPr>
          <a:lvl9pPr marL="4515307" algn="l" defTabSz="1128827" rtl="0" eaLnBrk="1" latinLnBrk="0" hangingPunct="1">
            <a:defRPr kern="1200">
              <a:solidFill>
                <a:schemeClr val="tx1"/>
              </a:solidFill>
              <a:latin typeface="Calibri" pitchFamily="34" charset="0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800" b="1" dirty="0" smtClean="0">
              <a:latin typeface="Arial Black" panose="020B0A04020102020204" pitchFamily="34" charset="0"/>
              <a:cs typeface="Arial" panose="020B0604020202020204" pitchFamily="34" charset="0"/>
            </a:rPr>
            <a:t>86</a:t>
          </a:r>
        </a:p>
      </cdr:txBody>
    </cdr:sp>
  </cdr:relSizeAnchor>
  <cdr:relSizeAnchor xmlns:cdr="http://schemas.openxmlformats.org/drawingml/2006/chartDrawing">
    <cdr:from>
      <cdr:x>0.50619</cdr:x>
      <cdr:y>0.48284</cdr:y>
    </cdr:from>
    <cdr:to>
      <cdr:x>0.60537</cdr:x>
      <cdr:y>0.54244</cdr:y>
    </cdr:to>
    <cdr:sp macro="" textlink="">
      <cdr:nvSpPr>
        <cdr:cNvPr id="3" name="TextBox 2"/>
        <cdr:cNvSpPr txBox="1"/>
      </cdr:nvSpPr>
      <cdr:spPr>
        <a:xfrm xmlns:a="http://schemas.openxmlformats.org/drawingml/2006/main" rot="2020938">
          <a:off x="5291012" y="2364005"/>
          <a:ext cx="1036692" cy="29180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itchFamily="34" charset="0"/>
              <a:ea typeface="+mn-ea"/>
              <a:cs typeface="+mn-cs"/>
            </a:defRPr>
          </a:lvl1pPr>
          <a:lvl2pPr marL="564413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itchFamily="34" charset="0"/>
              <a:ea typeface="+mn-ea"/>
              <a:cs typeface="+mn-cs"/>
            </a:defRPr>
          </a:lvl2pPr>
          <a:lvl3pPr marL="1128827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itchFamily="34" charset="0"/>
              <a:ea typeface="+mn-ea"/>
              <a:cs typeface="+mn-cs"/>
            </a:defRPr>
          </a:lvl3pPr>
          <a:lvl4pPr marL="169324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itchFamily="34" charset="0"/>
              <a:ea typeface="+mn-ea"/>
              <a:cs typeface="+mn-cs"/>
            </a:defRPr>
          </a:lvl4pPr>
          <a:lvl5pPr marL="2257654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itchFamily="34" charset="0"/>
              <a:ea typeface="+mn-ea"/>
              <a:cs typeface="+mn-cs"/>
            </a:defRPr>
          </a:lvl5pPr>
          <a:lvl6pPr marL="2822067" algn="l" defTabSz="1128827" rtl="0" eaLnBrk="1" latinLnBrk="0" hangingPunct="1">
            <a:defRPr kern="1200">
              <a:solidFill>
                <a:schemeClr val="tx1"/>
              </a:solidFill>
              <a:latin typeface="Calibri" pitchFamily="34" charset="0"/>
              <a:ea typeface="+mn-ea"/>
              <a:cs typeface="+mn-cs"/>
            </a:defRPr>
          </a:lvl6pPr>
          <a:lvl7pPr marL="3386480" algn="l" defTabSz="1128827" rtl="0" eaLnBrk="1" latinLnBrk="0" hangingPunct="1">
            <a:defRPr kern="1200">
              <a:solidFill>
                <a:schemeClr val="tx1"/>
              </a:solidFill>
              <a:latin typeface="Calibri" pitchFamily="34" charset="0"/>
              <a:ea typeface="+mn-ea"/>
              <a:cs typeface="+mn-cs"/>
            </a:defRPr>
          </a:lvl7pPr>
          <a:lvl8pPr marL="3950894" algn="l" defTabSz="1128827" rtl="0" eaLnBrk="1" latinLnBrk="0" hangingPunct="1">
            <a:defRPr kern="1200">
              <a:solidFill>
                <a:schemeClr val="tx1"/>
              </a:solidFill>
              <a:latin typeface="Calibri" pitchFamily="34" charset="0"/>
              <a:ea typeface="+mn-ea"/>
              <a:cs typeface="+mn-cs"/>
            </a:defRPr>
          </a:lvl8pPr>
          <a:lvl9pPr marL="4515307" algn="l" defTabSz="1128827" rtl="0" eaLnBrk="1" latinLnBrk="0" hangingPunct="1">
            <a:defRPr kern="1200">
              <a:solidFill>
                <a:schemeClr val="tx1"/>
              </a:solidFill>
              <a:latin typeface="Calibri" pitchFamily="34" charset="0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b="1" dirty="0" smtClean="0">
              <a:solidFill>
                <a:srgbClr val="002060"/>
              </a:solidFill>
              <a:latin typeface="Arial Black" panose="020B0A04020102020204" pitchFamily="34" charset="0"/>
              <a:cs typeface="Arial" panose="020B0604020202020204" pitchFamily="34" charset="0"/>
            </a:rPr>
            <a:t>- 45</a:t>
          </a:r>
          <a:endParaRPr lang="ru-RU" sz="1400" b="1" dirty="0">
            <a:solidFill>
              <a:srgbClr val="002060"/>
            </a:solidFill>
            <a:latin typeface="Arial Black" panose="020B0A04020102020204" pitchFamily="34" charset="0"/>
            <a:cs typeface="Arial" panose="020B0604020202020204" pitchFamily="34" charset="0"/>
          </a:endParaRP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0.57991</cdr:x>
      <cdr:y>0.41912</cdr:y>
    </cdr:from>
    <cdr:to>
      <cdr:x>0.75383</cdr:x>
      <cdr:y>0.48529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797777" y="2052228"/>
          <a:ext cx="839093" cy="3240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2000" b="1" dirty="0" smtClean="0">
              <a:solidFill>
                <a:schemeClr val="accent3">
                  <a:lumMod val="5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rPr>
            <a:t>8 398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2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708DE6-17A0-4B8C-873A-364BD3A4DB2E}" type="datetimeFigureOut">
              <a:rPr lang="ru-RU" smtClean="0"/>
              <a:t>25.12.2025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28244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8244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E6817B-B81B-40AF-A9EF-C4281D47499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394325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400" cy="496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E9320B0-25E3-49CD-BA54-D20A4B6A7C55}" type="datetimeFigureOut">
              <a:rPr lang="ru-RU"/>
              <a:pPr>
                <a:defRPr/>
              </a:pPr>
              <a:t>25.12.2025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33425" y="744538"/>
            <a:ext cx="5330825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1" y="4715113"/>
            <a:ext cx="5438775" cy="446770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28630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630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B29909F-4D17-4992-ACD1-D3FB2B00B12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655754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564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1128827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693240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2257654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2822067" algn="l" defTabSz="1128827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386480" algn="l" defTabSz="1128827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3950894" algn="l" defTabSz="1128827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515307" algn="l" defTabSz="1128827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33425" y="744538"/>
            <a:ext cx="5330825" cy="37242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81635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02089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35013" y="744538"/>
            <a:ext cx="532765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02089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35013" y="744538"/>
            <a:ext cx="532765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02089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35013" y="744538"/>
            <a:ext cx="532765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02089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35013" y="744538"/>
            <a:ext cx="532765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02089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35013" y="744538"/>
            <a:ext cx="532765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02089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35013" y="744538"/>
            <a:ext cx="532765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02089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35013" y="744538"/>
            <a:ext cx="532765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02089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35013" y="744538"/>
            <a:ext cx="532765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020896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35013" y="744538"/>
            <a:ext cx="532765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02089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020896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020896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35013" y="744538"/>
            <a:ext cx="532765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020896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020896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020896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020896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020896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020896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020896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020896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02089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020896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020896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33425" y="744538"/>
            <a:ext cx="5330825" cy="37242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020896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33425" y="744538"/>
            <a:ext cx="5330825" cy="37242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02089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02089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02089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02089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02089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02089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02089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78788" y="2253716"/>
            <a:ext cx="8826262" cy="155509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57576" y="4111096"/>
            <a:ext cx="7268687" cy="185402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38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6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4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3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29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6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06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4DF62-41EF-4DFF-96B5-5D28BC74667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25.12.2025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EC69C-5633-4893-9D0B-1705DEAC84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737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F8ABD-E07D-4F6A-8119-0DA0D694B6F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25.12.2025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EC69C-5633-4893-9D0B-1705DEAC84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72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528282" y="290532"/>
            <a:ext cx="2336364" cy="619015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19192" y="290532"/>
            <a:ext cx="6836027" cy="619015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571E3-CB2C-4F29-B64C-FCC00F2FC18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25.12.2025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EC69C-5633-4893-9D0B-1705DEAC84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940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5_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="" xmlns:a16="http://schemas.microsoft.com/office/drawing/2014/main" id="{A8A832A3-528E-476A-B952-3434EBFFACA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415330" y="0"/>
            <a:ext cx="6968528" cy="7254875"/>
          </a:xfrm>
          <a:custGeom>
            <a:avLst/>
            <a:gdLst>
              <a:gd name="connsiteX0" fmla="*/ 0 w 8181975"/>
              <a:gd name="connsiteY0" fmla="*/ 0 h 6858000"/>
              <a:gd name="connsiteX1" fmla="*/ 6084887 w 8181975"/>
              <a:gd name="connsiteY1" fmla="*/ 0 h 6858000"/>
              <a:gd name="connsiteX2" fmla="*/ 8181975 w 8181975"/>
              <a:gd name="connsiteY2" fmla="*/ 4824413 h 6858000"/>
              <a:gd name="connsiteX3" fmla="*/ 8181975 w 8181975"/>
              <a:gd name="connsiteY3" fmla="*/ 6858000 h 6858000"/>
              <a:gd name="connsiteX4" fmla="*/ 2981325 w 8181975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81975" h="6858000">
                <a:moveTo>
                  <a:pt x="0" y="0"/>
                </a:moveTo>
                <a:lnTo>
                  <a:pt x="6084887" y="0"/>
                </a:lnTo>
                <a:lnTo>
                  <a:pt x="8181975" y="4824413"/>
                </a:lnTo>
                <a:lnTo>
                  <a:pt x="8181975" y="6858000"/>
                </a:lnTo>
                <a:lnTo>
                  <a:pt x="2981325" y="6858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03874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90F4D-DBD4-472E-9A58-F5AAE87FB86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25.12.2025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EC69C-5633-4893-9D0B-1705DEAC84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2516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0252" y="4661931"/>
            <a:ext cx="8826262" cy="1440898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0252" y="3074927"/>
            <a:ext cx="8826262" cy="1587003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383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0766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51149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153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191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2298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2681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3064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06B76-11B1-4D85-821E-D1F7036DADC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25.12.2025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EC69C-5633-4893-9D0B-1705DEAC84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400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9192" y="1692805"/>
            <a:ext cx="4586195" cy="4787882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8451" y="1692805"/>
            <a:ext cx="4586195" cy="4787882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6D56B-1145-49DD-9670-FD4703C656D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25.12.2025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EC69C-5633-4893-9D0B-1705DEAC84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840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19192" y="1623951"/>
            <a:ext cx="4587998" cy="676786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3830" indent="0">
              <a:buNone/>
              <a:defRPr sz="2200" b="1"/>
            </a:lvl2pPr>
            <a:lvl3pPr marL="1007662" indent="0">
              <a:buNone/>
              <a:defRPr sz="2000" b="1"/>
            </a:lvl3pPr>
            <a:lvl4pPr marL="1511492" indent="0">
              <a:buNone/>
              <a:defRPr sz="1700" b="1"/>
            </a:lvl4pPr>
            <a:lvl5pPr marL="2015322" indent="0">
              <a:buNone/>
              <a:defRPr sz="1700" b="1"/>
            </a:lvl5pPr>
            <a:lvl6pPr marL="2519153" indent="0">
              <a:buNone/>
              <a:defRPr sz="1700" b="1"/>
            </a:lvl6pPr>
            <a:lvl7pPr marL="3022984" indent="0">
              <a:buNone/>
              <a:defRPr sz="1700" b="1"/>
            </a:lvl7pPr>
            <a:lvl8pPr marL="3526815" indent="0">
              <a:buNone/>
              <a:defRPr sz="1700" b="1"/>
            </a:lvl8pPr>
            <a:lvl9pPr marL="4030645" indent="0">
              <a:buNone/>
              <a:defRPr sz="1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9192" y="2300735"/>
            <a:ext cx="4587998" cy="4179951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274847" y="1623951"/>
            <a:ext cx="4589801" cy="676786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3830" indent="0">
              <a:buNone/>
              <a:defRPr sz="2200" b="1"/>
            </a:lvl2pPr>
            <a:lvl3pPr marL="1007662" indent="0">
              <a:buNone/>
              <a:defRPr sz="2000" b="1"/>
            </a:lvl3pPr>
            <a:lvl4pPr marL="1511492" indent="0">
              <a:buNone/>
              <a:defRPr sz="1700" b="1"/>
            </a:lvl4pPr>
            <a:lvl5pPr marL="2015322" indent="0">
              <a:buNone/>
              <a:defRPr sz="1700" b="1"/>
            </a:lvl5pPr>
            <a:lvl6pPr marL="2519153" indent="0">
              <a:buNone/>
              <a:defRPr sz="1700" b="1"/>
            </a:lvl6pPr>
            <a:lvl7pPr marL="3022984" indent="0">
              <a:buNone/>
              <a:defRPr sz="1700" b="1"/>
            </a:lvl7pPr>
            <a:lvl8pPr marL="3526815" indent="0">
              <a:buNone/>
              <a:defRPr sz="1700" b="1"/>
            </a:lvl8pPr>
            <a:lvl9pPr marL="4030645" indent="0">
              <a:buNone/>
              <a:defRPr sz="1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274847" y="2300735"/>
            <a:ext cx="4589801" cy="4179951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907EE-2710-4B01-A59E-4CC3BBC381A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25.12.2025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EC69C-5633-4893-9D0B-1705DEAC84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464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4FE7E-FA9A-4B9B-B123-8D2413890B1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25.12.2025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EC69C-5633-4893-9D0B-1705DEAC84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94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A1C09-1D47-4C96-A8DF-77587DE97B6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25.12.2025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EC69C-5633-4893-9D0B-1705DEAC84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84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9194" y="288851"/>
            <a:ext cx="3416211" cy="1229299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59793" y="288854"/>
            <a:ext cx="5804854" cy="6191835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19194" y="1518152"/>
            <a:ext cx="3416211" cy="4962536"/>
          </a:xfrm>
        </p:spPr>
        <p:txBody>
          <a:bodyPr/>
          <a:lstStyle>
            <a:lvl1pPr marL="0" indent="0">
              <a:buNone/>
              <a:defRPr sz="1600"/>
            </a:lvl1pPr>
            <a:lvl2pPr marL="503830" indent="0">
              <a:buNone/>
              <a:defRPr sz="1400"/>
            </a:lvl2pPr>
            <a:lvl3pPr marL="1007662" indent="0">
              <a:buNone/>
              <a:defRPr sz="1100"/>
            </a:lvl3pPr>
            <a:lvl4pPr marL="1511492" indent="0">
              <a:buNone/>
              <a:defRPr sz="1100"/>
            </a:lvl4pPr>
            <a:lvl5pPr marL="2015322" indent="0">
              <a:buNone/>
              <a:defRPr sz="1100"/>
            </a:lvl5pPr>
            <a:lvl6pPr marL="2519153" indent="0">
              <a:buNone/>
              <a:defRPr sz="1100"/>
            </a:lvl6pPr>
            <a:lvl7pPr marL="3022984" indent="0">
              <a:buNone/>
              <a:defRPr sz="1100"/>
            </a:lvl7pPr>
            <a:lvl8pPr marL="3526815" indent="0">
              <a:buNone/>
              <a:defRPr sz="1100"/>
            </a:lvl8pPr>
            <a:lvl9pPr marL="4030645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374F3-119F-4996-BC5B-D3DF44E70D8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25.12.2025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EC69C-5633-4893-9D0B-1705DEAC84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523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35305" y="5078413"/>
            <a:ext cx="6230303" cy="59953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35305" y="648236"/>
            <a:ext cx="6230303" cy="4352925"/>
          </a:xfrm>
        </p:spPr>
        <p:txBody>
          <a:bodyPr/>
          <a:lstStyle>
            <a:lvl1pPr marL="0" indent="0">
              <a:buNone/>
              <a:defRPr sz="3600"/>
            </a:lvl1pPr>
            <a:lvl2pPr marL="503830" indent="0">
              <a:buNone/>
              <a:defRPr sz="3100"/>
            </a:lvl2pPr>
            <a:lvl3pPr marL="1007662" indent="0">
              <a:buNone/>
              <a:defRPr sz="2600"/>
            </a:lvl3pPr>
            <a:lvl4pPr marL="1511492" indent="0">
              <a:buNone/>
              <a:defRPr sz="2200"/>
            </a:lvl4pPr>
            <a:lvl5pPr marL="2015322" indent="0">
              <a:buNone/>
              <a:defRPr sz="2200"/>
            </a:lvl5pPr>
            <a:lvl6pPr marL="2519153" indent="0">
              <a:buNone/>
              <a:defRPr sz="2200"/>
            </a:lvl6pPr>
            <a:lvl7pPr marL="3022984" indent="0">
              <a:buNone/>
              <a:defRPr sz="2200"/>
            </a:lvl7pPr>
            <a:lvl8pPr marL="3526815" indent="0">
              <a:buNone/>
              <a:defRPr sz="2200"/>
            </a:lvl8pPr>
            <a:lvl9pPr marL="4030645" indent="0">
              <a:buNone/>
              <a:defRPr sz="22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35305" y="5677948"/>
            <a:ext cx="6230303" cy="851440"/>
          </a:xfrm>
        </p:spPr>
        <p:txBody>
          <a:bodyPr/>
          <a:lstStyle>
            <a:lvl1pPr marL="0" indent="0">
              <a:buNone/>
              <a:defRPr sz="1600"/>
            </a:lvl1pPr>
            <a:lvl2pPr marL="503830" indent="0">
              <a:buNone/>
              <a:defRPr sz="1400"/>
            </a:lvl2pPr>
            <a:lvl3pPr marL="1007662" indent="0">
              <a:buNone/>
              <a:defRPr sz="1100"/>
            </a:lvl3pPr>
            <a:lvl4pPr marL="1511492" indent="0">
              <a:buNone/>
              <a:defRPr sz="1100"/>
            </a:lvl4pPr>
            <a:lvl5pPr marL="2015322" indent="0">
              <a:buNone/>
              <a:defRPr sz="1100"/>
            </a:lvl5pPr>
            <a:lvl6pPr marL="2519153" indent="0">
              <a:buNone/>
              <a:defRPr sz="1100"/>
            </a:lvl6pPr>
            <a:lvl7pPr marL="3022984" indent="0">
              <a:buNone/>
              <a:defRPr sz="1100"/>
            </a:lvl7pPr>
            <a:lvl8pPr marL="3526815" indent="0">
              <a:buNone/>
              <a:defRPr sz="1100"/>
            </a:lvl8pPr>
            <a:lvl9pPr marL="4030645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C5AAF-7722-496D-B44A-D6B62956A1E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25.12.2025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EC69C-5633-4893-9D0B-1705DEAC84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581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9192" y="290531"/>
            <a:ext cx="9345454" cy="1209146"/>
          </a:xfrm>
          <a:prstGeom prst="rect">
            <a:avLst/>
          </a:prstGeom>
        </p:spPr>
        <p:txBody>
          <a:bodyPr vert="horz" lIns="100766" tIns="50384" rIns="100766" bIns="50384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19192" y="1692805"/>
            <a:ext cx="9345454" cy="4787882"/>
          </a:xfrm>
          <a:prstGeom prst="rect">
            <a:avLst/>
          </a:prstGeom>
        </p:spPr>
        <p:txBody>
          <a:bodyPr vert="horz" lIns="100766" tIns="50384" rIns="100766" bIns="50384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19192" y="6724197"/>
            <a:ext cx="2422896" cy="386255"/>
          </a:xfrm>
          <a:prstGeom prst="rect">
            <a:avLst/>
          </a:prstGeom>
        </p:spPr>
        <p:txBody>
          <a:bodyPr vert="horz" lIns="100766" tIns="50384" rIns="100766" bIns="50384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07662" fontAlgn="auto">
              <a:spcBef>
                <a:spcPts val="0"/>
              </a:spcBef>
              <a:spcAft>
                <a:spcPts val="0"/>
              </a:spcAft>
            </a:pPr>
            <a:fld id="{33006462-0257-4600-84A4-56F4AB22CEC3}" type="datetime1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007662" fontAlgn="auto">
                <a:spcBef>
                  <a:spcPts val="0"/>
                </a:spcBef>
                <a:spcAft>
                  <a:spcPts val="0"/>
                </a:spcAft>
              </a:pPr>
              <a:t>25.12.2025</a:t>
            </a:fld>
            <a:endParaRPr lang="ru-RU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547812" y="6724197"/>
            <a:ext cx="3288215" cy="386255"/>
          </a:xfrm>
          <a:prstGeom prst="rect">
            <a:avLst/>
          </a:prstGeom>
        </p:spPr>
        <p:txBody>
          <a:bodyPr vert="horz" lIns="100766" tIns="50384" rIns="100766" bIns="50384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07662"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441750" y="6724197"/>
            <a:ext cx="2422896" cy="386255"/>
          </a:xfrm>
          <a:prstGeom prst="rect">
            <a:avLst/>
          </a:prstGeom>
        </p:spPr>
        <p:txBody>
          <a:bodyPr vert="horz" lIns="100766" tIns="50384" rIns="100766" bIns="50384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07662" fontAlgn="auto">
              <a:spcBef>
                <a:spcPts val="0"/>
              </a:spcBef>
              <a:spcAft>
                <a:spcPts val="0"/>
              </a:spcAft>
            </a:pPr>
            <a:fld id="{E1CEC69C-5633-4893-9D0B-1705DEAC84B8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007662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78292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  <p:sldLayoutId id="2147483883" r:id="rId2"/>
    <p:sldLayoutId id="2147483884" r:id="rId3"/>
    <p:sldLayoutId id="2147483885" r:id="rId4"/>
    <p:sldLayoutId id="2147483886" r:id="rId5"/>
    <p:sldLayoutId id="2147483887" r:id="rId6"/>
    <p:sldLayoutId id="2147483888" r:id="rId7"/>
    <p:sldLayoutId id="2147483889" r:id="rId8"/>
    <p:sldLayoutId id="2147483890" r:id="rId9"/>
    <p:sldLayoutId id="2147483891" r:id="rId10"/>
    <p:sldLayoutId id="2147483892" r:id="rId11"/>
    <p:sldLayoutId id="2147483893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hf hdr="0" dt="0"/>
  <p:txStyles>
    <p:titleStyle>
      <a:lvl1pPr algn="ctr" defTabSz="1007662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7873" indent="-377873" algn="l" defTabSz="1007662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18724" indent="-314894" algn="l" defTabSz="1007662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59576" indent="-251916" algn="l" defTabSz="1007662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63407" indent="-251916" algn="l" defTabSz="100766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67237" indent="-251916" algn="l" defTabSz="1007662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71069" indent="-251916" algn="l" defTabSz="1007662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74899" indent="-251916" algn="l" defTabSz="1007662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78730" indent="-251916" algn="l" defTabSz="1007662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82561" indent="-251916" algn="l" defTabSz="1007662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0766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830" algn="l" defTabSz="100766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662" algn="l" defTabSz="100766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1492" algn="l" defTabSz="100766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5322" algn="l" defTabSz="100766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9153" algn="l" defTabSz="100766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2984" algn="l" defTabSz="100766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6815" algn="l" defTabSz="100766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0645" algn="l" defTabSz="100766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chart" Target="../charts/char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chart" Target="../charts/char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9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budget.kmscity.ru/portal/Menu/Page/371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7.xml"/><Relationship Id="rId4" Type="http://schemas.openxmlformats.org/officeDocument/2006/relationships/chart" Target="../charts/chart1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7" Type="http://schemas.openxmlformats.org/officeDocument/2006/relationships/chart" Target="../charts/chart23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2.xml"/><Relationship Id="rId5" Type="http://schemas.openxmlformats.org/officeDocument/2006/relationships/chart" Target="../charts/chart21.xml"/><Relationship Id="rId4" Type="http://schemas.openxmlformats.org/officeDocument/2006/relationships/chart" Target="../charts/chart2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7" Type="http://schemas.openxmlformats.org/officeDocument/2006/relationships/chart" Target="../charts/chart28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7.xml"/><Relationship Id="rId5" Type="http://schemas.openxmlformats.org/officeDocument/2006/relationships/chart" Target="../charts/chart26.xml"/><Relationship Id="rId4" Type="http://schemas.openxmlformats.org/officeDocument/2006/relationships/chart" Target="../charts/chart25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3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3.png"/><Relationship Id="rId4" Type="http://schemas.openxmlformats.org/officeDocument/2006/relationships/image" Target="../media/image14.jpg"/><Relationship Id="rId9" Type="http://schemas.openxmlformats.org/officeDocument/2006/relationships/image" Target="../media/image18.png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9" y="0"/>
            <a:ext cx="10454773" cy="7254875"/>
          </a:xfrm>
          <a:prstGeom prst="rect">
            <a:avLst/>
          </a:prstGeom>
        </p:spPr>
      </p:pic>
      <p:sp>
        <p:nvSpPr>
          <p:cNvPr id="22" name="Скругленный прямоугольник 21"/>
          <p:cNvSpPr/>
          <p:nvPr/>
        </p:nvSpPr>
        <p:spPr>
          <a:xfrm>
            <a:off x="1411499" y="315069"/>
            <a:ext cx="7956884" cy="812104"/>
          </a:xfrm>
          <a:prstGeom prst="roundRect">
            <a:avLst/>
          </a:prstGeom>
          <a:solidFill>
            <a:schemeClr val="lt1">
              <a:alpha val="5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63039" tIns="81519" rIns="163039" bIns="81519">
            <a:spAutoFit/>
          </a:bodyPr>
          <a:lstStyle/>
          <a:p>
            <a:pPr algn="ctr"/>
            <a:r>
              <a:rPr lang="ru-RU" sz="3700" b="1" dirty="0">
                <a:solidFill>
                  <a:schemeClr val="accent1">
                    <a:lumMod val="50000"/>
                  </a:schemeClr>
                </a:solidFill>
                <a:effectLst>
                  <a:glow rad="101600">
                    <a:schemeClr val="accent1">
                      <a:lumMod val="60000"/>
                      <a:lumOff val="40000"/>
                      <a:alpha val="60000"/>
                    </a:schemeClr>
                  </a:glow>
                </a:effectLst>
                <a:latin typeface="Bookman Old Style" pitchFamily="18" charset="0"/>
                <a:cs typeface="Courier New" panose="02070309020205020404" pitchFamily="49" charset="0"/>
              </a:rPr>
              <a:t>БЮДЖЕТ ДЛЯ ГРАЖДАН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151359" y="3951473"/>
            <a:ext cx="10045116" cy="3144657"/>
          </a:xfrm>
          <a:prstGeom prst="roundRect">
            <a:avLst/>
          </a:prstGeom>
          <a:solidFill>
            <a:schemeClr val="lt1">
              <a:alpha val="5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63039" tIns="81519" rIns="163039" bIns="81519">
            <a:spAutoFit/>
          </a:bodyPr>
          <a:lstStyle/>
          <a:p>
            <a:pPr algn="ctr"/>
            <a:r>
              <a:rPr lang="ru-RU" sz="2900" b="1" dirty="0" smtClean="0">
                <a:solidFill>
                  <a:schemeClr val="accent1">
                    <a:lumMod val="50000"/>
                  </a:schemeClr>
                </a:solidFill>
                <a:effectLst>
                  <a:glow rad="101600">
                    <a:schemeClr val="accent1">
                      <a:lumMod val="60000"/>
                      <a:lumOff val="40000"/>
                      <a:alpha val="60000"/>
                    </a:schemeClr>
                  </a:glow>
                </a:effectLst>
                <a:latin typeface="Bookman Old Style" pitchFamily="18" charset="0"/>
                <a:cs typeface="Courier New" panose="02070309020205020404" pitchFamily="49" charset="0"/>
              </a:rPr>
              <a:t>По решению</a:t>
            </a:r>
          </a:p>
          <a:p>
            <a:pPr algn="ctr"/>
            <a:r>
              <a:rPr lang="ru-RU" sz="2900" b="1" dirty="0" smtClean="0">
                <a:solidFill>
                  <a:schemeClr val="accent1">
                    <a:lumMod val="50000"/>
                  </a:schemeClr>
                </a:solidFill>
                <a:effectLst>
                  <a:glow rad="101600">
                    <a:schemeClr val="accent1">
                      <a:lumMod val="60000"/>
                      <a:lumOff val="40000"/>
                      <a:alpha val="60000"/>
                    </a:schemeClr>
                  </a:glow>
                </a:effectLst>
                <a:latin typeface="Bookman Old Style" pitchFamily="18" charset="0"/>
                <a:cs typeface="Courier New" panose="02070309020205020404" pitchFamily="49" charset="0"/>
              </a:rPr>
              <a:t> Комсомольской-на-Амуре городской Думы от 3 декабря 2025 года №136</a:t>
            </a:r>
          </a:p>
          <a:p>
            <a:pPr algn="ctr"/>
            <a:r>
              <a:rPr lang="ru-RU" sz="2900" b="1" dirty="0" smtClean="0">
                <a:solidFill>
                  <a:schemeClr val="accent1">
                    <a:lumMod val="50000"/>
                  </a:schemeClr>
                </a:solidFill>
                <a:effectLst>
                  <a:glow rad="101600">
                    <a:schemeClr val="accent1">
                      <a:lumMod val="60000"/>
                      <a:lumOff val="40000"/>
                      <a:alpha val="60000"/>
                    </a:schemeClr>
                  </a:glow>
                </a:effectLst>
                <a:latin typeface="Bookman Old Style" pitchFamily="18" charset="0"/>
                <a:cs typeface="Courier New" panose="02070309020205020404" pitchFamily="49" charset="0"/>
              </a:rPr>
              <a:t>«О бюджете города Комсомольска-на-Амуре </a:t>
            </a:r>
          </a:p>
          <a:p>
            <a:pPr algn="ctr"/>
            <a:r>
              <a:rPr lang="ru-RU" sz="2900" b="1" dirty="0" smtClean="0">
                <a:solidFill>
                  <a:schemeClr val="accent1">
                    <a:lumMod val="50000"/>
                  </a:schemeClr>
                </a:solidFill>
                <a:effectLst>
                  <a:glow rad="101600">
                    <a:schemeClr val="accent1">
                      <a:lumMod val="60000"/>
                      <a:lumOff val="40000"/>
                      <a:alpha val="60000"/>
                    </a:schemeClr>
                  </a:glow>
                </a:effectLst>
                <a:latin typeface="Bookman Old Style" pitchFamily="18" charset="0"/>
                <a:cs typeface="Courier New" panose="02070309020205020404" pitchFamily="49" charset="0"/>
              </a:rPr>
              <a:t>на 2026 год и плановый период</a:t>
            </a:r>
          </a:p>
          <a:p>
            <a:pPr algn="ctr"/>
            <a:r>
              <a:rPr lang="ru-RU" sz="2900" b="1" dirty="0" smtClean="0">
                <a:solidFill>
                  <a:schemeClr val="accent1">
                    <a:lumMod val="50000"/>
                  </a:schemeClr>
                </a:solidFill>
                <a:effectLst>
                  <a:glow rad="101600">
                    <a:schemeClr val="accent1">
                      <a:lumMod val="60000"/>
                      <a:lumOff val="40000"/>
                      <a:alpha val="60000"/>
                    </a:schemeClr>
                  </a:glow>
                </a:effectLst>
                <a:latin typeface="Bookman Old Style" pitchFamily="18" charset="0"/>
                <a:cs typeface="Courier New" panose="02070309020205020404" pitchFamily="49" charset="0"/>
              </a:rPr>
              <a:t> 2027 и 2028 годов»</a:t>
            </a:r>
            <a:endParaRPr lang="ru-RU" sz="2900" b="1" dirty="0">
              <a:solidFill>
                <a:schemeClr val="accent1">
                  <a:lumMod val="50000"/>
                </a:schemeClr>
              </a:solidFill>
              <a:effectLst>
                <a:glow rad="101600">
                  <a:schemeClr val="accent1">
                    <a:lumMod val="60000"/>
                    <a:lumOff val="40000"/>
                    <a:alpha val="60000"/>
                  </a:schemeClr>
                </a:glow>
              </a:effectLst>
              <a:latin typeface="Bookman Old Style" pitchFamily="18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4206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CCECE147-990B-4975-94C9-C0A00295C3F4}"/>
              </a:ext>
            </a:extLst>
          </p:cNvPr>
          <p:cNvSpPr txBox="1"/>
          <p:nvPr/>
        </p:nvSpPr>
        <p:spPr>
          <a:xfrm>
            <a:off x="7343" y="207057"/>
            <a:ext cx="10299780" cy="1652867"/>
          </a:xfrm>
          <a:prstGeom prst="rect">
            <a:avLst/>
          </a:prstGeom>
          <a:noFill/>
        </p:spPr>
        <p:txBody>
          <a:bodyPr wrap="square" lIns="112883" tIns="56441" rIns="112883" bIns="56441" rtlCol="0">
            <a:spAutoFit/>
          </a:bodyPr>
          <a:lstStyle/>
          <a:p>
            <a:pPr algn="ctr">
              <a:lnSpc>
                <a:spcPts val="3950"/>
              </a:lnSpc>
            </a:pPr>
            <a:r>
              <a:rPr lang="ru-RU" sz="3000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ОСНОВНЫЕ ПОКАЗАТЕЛИ </a:t>
            </a:r>
          </a:p>
          <a:p>
            <a:pPr algn="ctr">
              <a:lnSpc>
                <a:spcPts val="3950"/>
              </a:lnSpc>
            </a:pPr>
            <a:r>
              <a:rPr lang="ru-RU" sz="3000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СОЦИАЛЬНО-ЭКОНОМИЧЕСКОГО РАЗВИТИЯ ГОРОДА </a:t>
            </a:r>
            <a:r>
              <a:rPr lang="ru-RU" sz="3000" b="1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КОМСОМОЛЬСКА-НА-АМУРЕ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244805"/>
              </p:ext>
            </p:extLst>
          </p:nvPr>
        </p:nvGraphicFramePr>
        <p:xfrm>
          <a:off x="151359" y="1899245"/>
          <a:ext cx="10045115" cy="5291674"/>
        </p:xfrm>
        <a:graphic>
          <a:graphicData uri="http://schemas.openxmlformats.org/drawingml/2006/table">
            <a:tbl>
              <a:tblPr/>
              <a:tblGrid>
                <a:gridCol w="3744415"/>
                <a:gridCol w="1080121"/>
                <a:gridCol w="1044115"/>
                <a:gridCol w="1044116"/>
                <a:gridCol w="1080120"/>
                <a:gridCol w="972108"/>
                <a:gridCol w="1080120"/>
              </a:tblGrid>
              <a:tr h="42659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75" marR="7875" marT="787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9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Единицы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измерения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75" marR="7875" marT="787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9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 (факт)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75" marR="7875" marT="787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9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 (оценка)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75" marR="7875" marT="787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9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(план)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75" marR="7875" marT="787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9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007662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(план)</a:t>
                      </a:r>
                      <a:endParaRPr lang="ru-RU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75" marR="7875" marT="787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9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007662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2028 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(план)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75" marR="7875" marT="787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99">
                        <a:alpha val="50000"/>
                      </a:srgbClr>
                    </a:solidFill>
                  </a:tcPr>
                </a:tc>
              </a:tr>
              <a:tr h="42821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Среднегодовая численность постоянного населения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человек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234,6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232,9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231,2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229,5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227,9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821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Среднемесячная заработная плата (по кругу обследуемых предприятий)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рублей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121,2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140,1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896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 регистрируемой безработицы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764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субъектов малого и среднего предпринимательства –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фактических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налогоплательщиков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923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927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023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160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Общая численность работающих в малом и среднем бизнесе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человек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5651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Выручка от реализации товаров, работ, услуг по фактическим (основным и дополнительным) видам экономической деятельности субъектов малого и среднего предпринимательства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 рублей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92 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653,0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102 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220,0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109 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800,0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117 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844,0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126 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446,0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764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промышленного производства по отдельным видам экономической деятельности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 рублей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156 089,4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160 104,7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182 446,2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259 232,3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275 251,2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84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Ввод в эксплуатацию жилых помещений общей площади 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кв. м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35,6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23,0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24,0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25,0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26,0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3281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9188778" y="-7425"/>
            <a:ext cx="1167652" cy="375594"/>
          </a:xfrm>
          <a:prstGeom prst="rect">
            <a:avLst/>
          </a:prstGeom>
        </p:spPr>
        <p:txBody>
          <a:bodyPr wrap="none" lIns="112883" tIns="56441" rIns="112883" bIns="56441">
            <a:spAutoFit/>
          </a:bodyPr>
          <a:lstStyle/>
          <a:p>
            <a:r>
              <a:rPr lang="ru-RU" sz="17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ru-RU" sz="17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лн </a:t>
            </a:r>
            <a:r>
              <a:rPr lang="ru-RU" sz="17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руб.</a:t>
            </a:r>
          </a:p>
        </p:txBody>
      </p:sp>
      <p:graphicFrame>
        <p:nvGraphicFramePr>
          <p:cNvPr id="15" name="Диаграмма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2653581"/>
              </p:ext>
            </p:extLst>
          </p:nvPr>
        </p:nvGraphicFramePr>
        <p:xfrm>
          <a:off x="1985686" y="769103"/>
          <a:ext cx="8170556" cy="63299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TextBox 15"/>
          <p:cNvSpPr txBox="1"/>
          <p:nvPr/>
        </p:nvSpPr>
        <p:spPr>
          <a:xfrm>
            <a:off x="2659895" y="6879281"/>
            <a:ext cx="1921632" cy="375594"/>
          </a:xfrm>
          <a:prstGeom prst="rect">
            <a:avLst/>
          </a:prstGeom>
          <a:noFill/>
        </p:spPr>
        <p:txBody>
          <a:bodyPr wrap="square" lIns="112883" tIns="56441" rIns="112883" bIns="56441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7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2026 </a:t>
            </a:r>
            <a:r>
              <a:rPr lang="ru-RU" sz="17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</a:t>
            </a:r>
            <a:endParaRPr lang="ru-RU" sz="17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5"/>
          <p:cNvSpPr txBox="1"/>
          <p:nvPr/>
        </p:nvSpPr>
        <p:spPr>
          <a:xfrm>
            <a:off x="5110148" y="6888247"/>
            <a:ext cx="1921632" cy="375594"/>
          </a:xfrm>
          <a:prstGeom prst="rect">
            <a:avLst/>
          </a:prstGeom>
          <a:noFill/>
        </p:spPr>
        <p:txBody>
          <a:bodyPr wrap="square" lIns="112883" tIns="56441" rIns="112883" bIns="56441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7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</a:t>
            </a:r>
            <a:r>
              <a:rPr lang="en-US" sz="17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ru-RU" sz="17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год</a:t>
            </a:r>
            <a:endParaRPr lang="ru-RU" sz="17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5"/>
          <p:cNvSpPr txBox="1"/>
          <p:nvPr/>
        </p:nvSpPr>
        <p:spPr>
          <a:xfrm>
            <a:off x="7474727" y="6888247"/>
            <a:ext cx="1749640" cy="375594"/>
          </a:xfrm>
          <a:prstGeom prst="rect">
            <a:avLst/>
          </a:prstGeom>
          <a:noFill/>
        </p:spPr>
        <p:txBody>
          <a:bodyPr wrap="square" lIns="112883" tIns="56441" rIns="112883" bIns="56441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7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</a:t>
            </a:r>
            <a:r>
              <a:rPr lang="en-US" sz="17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ru-RU" sz="17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907442" y="35006"/>
            <a:ext cx="8496945" cy="1468195"/>
          </a:xfrm>
          <a:prstGeom prst="rect">
            <a:avLst/>
          </a:prstGeom>
        </p:spPr>
        <p:txBody>
          <a:bodyPr wrap="square" lIns="112877" tIns="56438" rIns="112877" bIns="56438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i="1" dirty="0" smtClean="0">
                <a:solidFill>
                  <a:srgbClr val="002060"/>
                </a:solidFill>
                <a:effectLst>
                  <a:glow rad="63500">
                    <a:srgbClr val="5ECCF3">
                      <a:satMod val="175000"/>
                      <a:alpha val="40000"/>
                    </a:srgbClr>
                  </a:glow>
                </a:effectLst>
                <a:latin typeface="Bookman Old Style" panose="02050604050505020204" pitchFamily="18" charset="0"/>
                <a:cs typeface="Arial" pitchFamily="34" charset="0"/>
              </a:rPr>
              <a:t> </a:t>
            </a:r>
            <a:r>
              <a:rPr lang="ru-RU" sz="2900" b="1" i="1" dirty="0" smtClean="0">
                <a:solidFill>
                  <a:srgbClr val="002060"/>
                </a:solidFill>
                <a:effectLst>
                  <a:glow rad="63500">
                    <a:srgbClr val="5ECCF3">
                      <a:satMod val="175000"/>
                      <a:alpha val="40000"/>
                    </a:srgbClr>
                  </a:glow>
                </a:effectLst>
                <a:latin typeface="Bookman Old Style" panose="02050604050505020204" pitchFamily="18" charset="0"/>
                <a:cs typeface="Arial" pitchFamily="34" charset="0"/>
              </a:rPr>
              <a:t>ОСНОВНЫЕ ХАРАКТЕРИСТИКИ БЮДЖЕТА </a:t>
            </a:r>
            <a:r>
              <a:rPr lang="ru-RU" sz="2900" b="1" i="1" dirty="0">
                <a:solidFill>
                  <a:srgbClr val="002060"/>
                </a:solidFill>
                <a:effectLst>
                  <a:glow rad="63500">
                    <a:srgbClr val="5ECCF3">
                      <a:satMod val="175000"/>
                      <a:alpha val="40000"/>
                    </a:srgbClr>
                  </a:glow>
                </a:effectLst>
                <a:latin typeface="Bookman Old Style" panose="02050604050505020204" pitchFamily="18" charset="0"/>
                <a:cs typeface="Arial" pitchFamily="34" charset="0"/>
              </a:rPr>
              <a:t>ГОРОДА </a:t>
            </a:r>
            <a:endParaRPr lang="ru-RU" sz="2900" b="1" i="1" dirty="0" smtClean="0">
              <a:solidFill>
                <a:srgbClr val="002060"/>
              </a:solidFill>
              <a:effectLst>
                <a:glow rad="63500">
                  <a:srgbClr val="5ECCF3">
                    <a:satMod val="175000"/>
                    <a:alpha val="40000"/>
                  </a:srgbClr>
                </a:glow>
              </a:effectLst>
              <a:latin typeface="Bookman Old Style" panose="02050604050505020204" pitchFamily="18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900" b="1" i="1" dirty="0" smtClean="0">
                <a:solidFill>
                  <a:srgbClr val="002060"/>
                </a:solidFill>
                <a:effectLst>
                  <a:glow rad="63500">
                    <a:srgbClr val="5ECCF3">
                      <a:satMod val="175000"/>
                      <a:alpha val="40000"/>
                    </a:srgbClr>
                  </a:glow>
                </a:effectLst>
                <a:latin typeface="Bookman Old Style" panose="02050604050505020204" pitchFamily="18" charset="0"/>
                <a:cs typeface="Arial" pitchFamily="34" charset="0"/>
              </a:rPr>
              <a:t>КОМСОМОЛЬСКА-НА-АМУРЕ 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15355" y="3167661"/>
            <a:ext cx="265136" cy="271647"/>
          </a:xfrm>
          <a:prstGeom prst="roundRect">
            <a:avLst/>
          </a:prstGeom>
          <a:solidFill>
            <a:srgbClr val="628C38"/>
          </a:solidFill>
          <a:ln>
            <a:noFill/>
          </a:ln>
          <a:scene3d>
            <a:camera prst="orthographicFront"/>
            <a:lightRig rig="threePt" dir="t"/>
          </a:scene3d>
          <a:sp3d prstMaterial="dkEdge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115355" y="3886945"/>
            <a:ext cx="265136" cy="272906"/>
          </a:xfrm>
          <a:prstGeom prst="roundRect">
            <a:avLst/>
          </a:prstGeom>
          <a:ln>
            <a:noFill/>
          </a:ln>
          <a:scene3d>
            <a:camera prst="orthographicFront"/>
            <a:lightRig rig="threePt" dir="t"/>
          </a:scene3d>
          <a:sp3d prstMaterial="dkEdge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115355" y="4632408"/>
            <a:ext cx="265136" cy="263953"/>
          </a:xfrm>
          <a:prstGeom prst="roundRect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 prstMaterial="dkEdge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175695" y="6565247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-</a:t>
            </a:r>
            <a:r>
              <a:rPr lang="ru-RU" sz="16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309</a:t>
            </a:r>
            <a:endParaRPr lang="ru-RU" sz="16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587963" y="6601251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139</a:t>
            </a:r>
            <a:endParaRPr lang="ru-RU" sz="16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964227" y="6579765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1</a:t>
            </a:r>
            <a:r>
              <a:rPr lang="ru-RU" sz="16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98</a:t>
            </a:r>
            <a:endParaRPr lang="ru-RU" sz="16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42" name="TextBox 15"/>
          <p:cNvSpPr txBox="1"/>
          <p:nvPr/>
        </p:nvSpPr>
        <p:spPr>
          <a:xfrm>
            <a:off x="200471" y="3132162"/>
            <a:ext cx="2635542" cy="375594"/>
          </a:xfrm>
          <a:prstGeom prst="rect">
            <a:avLst/>
          </a:prstGeom>
          <a:noFill/>
        </p:spPr>
        <p:txBody>
          <a:bodyPr wrap="square" lIns="112883" tIns="56441" rIns="112883" bIns="56441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700" b="1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Доходы бюджета</a:t>
            </a:r>
          </a:p>
        </p:txBody>
      </p:sp>
      <p:sp>
        <p:nvSpPr>
          <p:cNvPr id="43" name="TextBox 15"/>
          <p:cNvSpPr txBox="1"/>
          <p:nvPr/>
        </p:nvSpPr>
        <p:spPr>
          <a:xfrm>
            <a:off x="302625" y="3863911"/>
            <a:ext cx="2533388" cy="375594"/>
          </a:xfrm>
          <a:prstGeom prst="rect">
            <a:avLst/>
          </a:prstGeom>
          <a:noFill/>
        </p:spPr>
        <p:txBody>
          <a:bodyPr wrap="square" lIns="112883" tIns="56441" rIns="112883" bIns="56441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700" b="1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Расходы бюджета</a:t>
            </a:r>
          </a:p>
        </p:txBody>
      </p:sp>
      <p:sp>
        <p:nvSpPr>
          <p:cNvPr id="44" name="TextBox 15"/>
          <p:cNvSpPr txBox="1"/>
          <p:nvPr/>
        </p:nvSpPr>
        <p:spPr>
          <a:xfrm>
            <a:off x="380491" y="4584281"/>
            <a:ext cx="2533388" cy="375594"/>
          </a:xfrm>
          <a:prstGeom prst="rect">
            <a:avLst/>
          </a:prstGeom>
          <a:noFill/>
        </p:spPr>
        <p:txBody>
          <a:bodyPr wrap="square" lIns="112883" tIns="56441" rIns="112883" bIns="56441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700" b="1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Дефицит </a:t>
            </a:r>
            <a:r>
              <a:rPr lang="ru-RU" sz="1700" b="1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(-)</a:t>
            </a: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115355" y="5352488"/>
            <a:ext cx="265136" cy="26395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 prstMaterial="dkEdge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TextBox 15"/>
          <p:cNvSpPr txBox="1"/>
          <p:nvPr/>
        </p:nvSpPr>
        <p:spPr>
          <a:xfrm>
            <a:off x="380491" y="5304361"/>
            <a:ext cx="2533388" cy="375594"/>
          </a:xfrm>
          <a:prstGeom prst="rect">
            <a:avLst/>
          </a:prstGeom>
          <a:noFill/>
        </p:spPr>
        <p:txBody>
          <a:bodyPr wrap="square" lIns="112883" tIns="56441" rIns="112883" bIns="56441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700" b="1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Профицит </a:t>
            </a:r>
            <a:r>
              <a:rPr lang="ru-RU" sz="1700" b="1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(+)</a:t>
            </a:r>
            <a:endParaRPr lang="ru-RU" sz="1700" b="1" dirty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5995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90645979"/>
              </p:ext>
            </p:extLst>
          </p:nvPr>
        </p:nvGraphicFramePr>
        <p:xfrm>
          <a:off x="4694054" y="1755229"/>
          <a:ext cx="2795929" cy="44857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4" name="TextBox 2"/>
          <p:cNvSpPr txBox="1"/>
          <p:nvPr/>
        </p:nvSpPr>
        <p:spPr>
          <a:xfrm rot="307277">
            <a:off x="3029401" y="2267266"/>
            <a:ext cx="849075" cy="411362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ru-RU" sz="14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"/>
          <p:cNvSpPr txBox="1"/>
          <p:nvPr/>
        </p:nvSpPr>
        <p:spPr>
          <a:xfrm rot="20871183">
            <a:off x="5887795" y="2148075"/>
            <a:ext cx="1616703" cy="411362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ru-RU" sz="14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1"/>
          <p:cNvSpPr txBox="1"/>
          <p:nvPr/>
        </p:nvSpPr>
        <p:spPr>
          <a:xfrm>
            <a:off x="3103687" y="3180689"/>
            <a:ext cx="432054" cy="430359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2"/>
          <p:cNvSpPr txBox="1"/>
          <p:nvPr/>
        </p:nvSpPr>
        <p:spPr>
          <a:xfrm>
            <a:off x="3031679" y="4172380"/>
            <a:ext cx="497799" cy="441665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1"/>
          <p:cNvSpPr txBox="1"/>
          <p:nvPr/>
        </p:nvSpPr>
        <p:spPr>
          <a:xfrm>
            <a:off x="6380051" y="2825688"/>
            <a:ext cx="522579" cy="441709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2"/>
          <p:cNvSpPr txBox="1"/>
          <p:nvPr/>
        </p:nvSpPr>
        <p:spPr>
          <a:xfrm>
            <a:off x="6380051" y="4164357"/>
            <a:ext cx="504108" cy="420488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5" name="Диаграмма 24"/>
          <p:cNvGraphicFramePr/>
          <p:nvPr>
            <p:extLst>
              <p:ext uri="{D42A27DB-BD31-4B8C-83A1-F6EECF244321}">
                <p14:modId xmlns:p14="http://schemas.microsoft.com/office/powerpoint/2010/main" val="739387962"/>
              </p:ext>
            </p:extLst>
          </p:nvPr>
        </p:nvGraphicFramePr>
        <p:xfrm>
          <a:off x="1" y="1431193"/>
          <a:ext cx="10304486" cy="65650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9" name="TextBox 1"/>
          <p:cNvSpPr txBox="1"/>
          <p:nvPr/>
        </p:nvSpPr>
        <p:spPr>
          <a:xfrm>
            <a:off x="4507203" y="2007257"/>
            <a:ext cx="755851" cy="398661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5 417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1"/>
          <p:cNvSpPr txBox="1"/>
          <p:nvPr/>
        </p:nvSpPr>
        <p:spPr>
          <a:xfrm>
            <a:off x="2815888" y="2377398"/>
            <a:ext cx="755851" cy="398661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4 697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1"/>
          <p:cNvSpPr txBox="1"/>
          <p:nvPr/>
        </p:nvSpPr>
        <p:spPr>
          <a:xfrm>
            <a:off x="1177589" y="2782507"/>
            <a:ext cx="755851" cy="398661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4 261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4" name="Picture 4" descr="http://datlabs.co.zw/images/arrow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43547" y="2672277"/>
            <a:ext cx="968973" cy="360040"/>
          </a:xfrm>
          <a:prstGeom prst="rect">
            <a:avLst/>
          </a:prstGeom>
          <a:noFill/>
        </p:spPr>
      </p:pic>
      <p:pic>
        <p:nvPicPr>
          <p:cNvPr id="35" name="Picture 4" descr="http://datlabs.co.zw/images/arrow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53938" y="2331293"/>
            <a:ext cx="968973" cy="360040"/>
          </a:xfrm>
          <a:prstGeom prst="rect">
            <a:avLst/>
          </a:prstGeom>
          <a:noFill/>
        </p:spPr>
      </p:pic>
      <p:pic>
        <p:nvPicPr>
          <p:cNvPr id="39" name="Picture 4" descr="http://datlabs.co.zw/images/arrow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13679" y="2007257"/>
            <a:ext cx="968973" cy="360040"/>
          </a:xfrm>
          <a:prstGeom prst="rect">
            <a:avLst/>
          </a:prstGeom>
          <a:noFill/>
        </p:spPr>
      </p:pic>
      <p:pic>
        <p:nvPicPr>
          <p:cNvPr id="40" name="Picture 4" descr="http://datlabs.co.zw/images/arrow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95254" y="1784606"/>
            <a:ext cx="968973" cy="360040"/>
          </a:xfrm>
          <a:prstGeom prst="rect">
            <a:avLst/>
          </a:prstGeom>
          <a:noFill/>
        </p:spPr>
      </p:pic>
      <p:sp>
        <p:nvSpPr>
          <p:cNvPr id="18" name="TextBox 15"/>
          <p:cNvSpPr txBox="1"/>
          <p:nvPr/>
        </p:nvSpPr>
        <p:spPr>
          <a:xfrm rot="20621853">
            <a:off x="1853911" y="2495162"/>
            <a:ext cx="7455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i="1" dirty="0" smtClean="0">
                <a:solidFill>
                  <a:schemeClr val="accent1">
                    <a:lumMod val="50000"/>
                  </a:schemeClr>
                </a:solidFill>
                <a:cs typeface="Calibri" panose="020F0502020204030204" pitchFamily="34" charset="0"/>
              </a:rPr>
              <a:t>+ </a:t>
            </a:r>
            <a:r>
              <a:rPr lang="ru-RU" sz="1400" b="1" i="1" dirty="0" smtClean="0">
                <a:solidFill>
                  <a:prstClr val="black"/>
                </a:solidFill>
                <a:cs typeface="Calibri" panose="020F0502020204030204" pitchFamily="34" charset="0"/>
              </a:rPr>
              <a:t>436</a:t>
            </a:r>
            <a:endParaRPr lang="ru-RU" sz="1400" b="1" i="1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sp>
        <p:nvSpPr>
          <p:cNvPr id="19" name="TextBox 15"/>
          <p:cNvSpPr txBox="1"/>
          <p:nvPr/>
        </p:nvSpPr>
        <p:spPr>
          <a:xfrm rot="20621853">
            <a:off x="3482147" y="2199867"/>
            <a:ext cx="7455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i="1" dirty="0" smtClean="0">
                <a:solidFill>
                  <a:schemeClr val="accent1">
                    <a:lumMod val="50000"/>
                  </a:schemeClr>
                </a:solidFill>
                <a:cs typeface="Calibri" panose="020F0502020204030204" pitchFamily="34" charset="0"/>
              </a:rPr>
              <a:t>+ </a:t>
            </a:r>
            <a:r>
              <a:rPr lang="ru-RU" sz="1400" b="1" i="1" dirty="0" smtClean="0">
                <a:solidFill>
                  <a:prstClr val="black"/>
                </a:solidFill>
                <a:cs typeface="Calibri" panose="020F0502020204030204" pitchFamily="34" charset="0"/>
              </a:rPr>
              <a:t>720</a:t>
            </a:r>
            <a:endParaRPr lang="ru-RU" sz="1400" b="1" i="1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sp>
        <p:nvSpPr>
          <p:cNvPr id="20" name="TextBox 15"/>
          <p:cNvSpPr txBox="1"/>
          <p:nvPr/>
        </p:nvSpPr>
        <p:spPr>
          <a:xfrm rot="21246723">
            <a:off x="7106965" y="1576634"/>
            <a:ext cx="7455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i="1" dirty="0" smtClean="0">
                <a:solidFill>
                  <a:schemeClr val="accent1">
                    <a:lumMod val="50000"/>
                  </a:schemeClr>
                </a:solidFill>
                <a:cs typeface="Calibri" panose="020F0502020204030204" pitchFamily="34" charset="0"/>
              </a:rPr>
              <a:t>+ </a:t>
            </a:r>
            <a:r>
              <a:rPr lang="ru-RU" sz="1400" b="1" i="1" dirty="0" smtClean="0">
                <a:solidFill>
                  <a:prstClr val="black"/>
                </a:solidFill>
                <a:cs typeface="Calibri" panose="020F0502020204030204" pitchFamily="34" charset="0"/>
              </a:rPr>
              <a:t>233</a:t>
            </a:r>
            <a:endParaRPr lang="ru-RU" sz="1400" b="1" i="1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9188778" y="-80975"/>
            <a:ext cx="1167652" cy="375594"/>
          </a:xfrm>
          <a:prstGeom prst="rect">
            <a:avLst/>
          </a:prstGeom>
        </p:spPr>
        <p:txBody>
          <a:bodyPr wrap="none" lIns="112883" tIns="56441" rIns="112883" bIns="56441">
            <a:spAutoFit/>
          </a:bodyPr>
          <a:lstStyle/>
          <a:p>
            <a:r>
              <a:rPr lang="ru-RU" sz="17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ru-RU" sz="17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лн </a:t>
            </a:r>
            <a:r>
              <a:rPr lang="ru-RU" sz="17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руб.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-6449" y="316502"/>
            <a:ext cx="10484507" cy="1037308"/>
          </a:xfrm>
          <a:prstGeom prst="rect">
            <a:avLst/>
          </a:prstGeom>
        </p:spPr>
        <p:txBody>
          <a:bodyPr wrap="square" lIns="112877" tIns="56438" rIns="112877" bIns="56438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i="1" dirty="0" smtClean="0">
                <a:solidFill>
                  <a:srgbClr val="002060"/>
                </a:solidFill>
                <a:effectLst>
                  <a:glow rad="63500">
                    <a:srgbClr val="5ECCF3">
                      <a:satMod val="175000"/>
                      <a:alpha val="40000"/>
                    </a:srgbClr>
                  </a:glow>
                </a:effectLst>
                <a:latin typeface="Bookman Old Style" panose="02050604050505020204" pitchFamily="18" charset="0"/>
                <a:cs typeface="Arial" pitchFamily="34" charset="0"/>
              </a:rPr>
              <a:t> </a:t>
            </a:r>
            <a:r>
              <a:rPr lang="ru-RU" sz="2900" b="1" i="1" dirty="0">
                <a:solidFill>
                  <a:srgbClr val="002060"/>
                </a:solidFill>
                <a:effectLst>
                  <a:glow rad="63500">
                    <a:srgbClr val="5ECCF3">
                      <a:satMod val="175000"/>
                      <a:alpha val="40000"/>
                    </a:srgbClr>
                  </a:glow>
                </a:effectLst>
                <a:latin typeface="Bookman Old Style" panose="02050604050505020204" pitchFamily="18" charset="0"/>
                <a:cs typeface="Arial" pitchFamily="34" charset="0"/>
              </a:rPr>
              <a:t>ДИНАМИКА НАЛОГОВЫХ И НЕНАЛОГОВЫХ ДОХОДОВ БЮДЖЕТА ГОРОДА</a:t>
            </a:r>
          </a:p>
        </p:txBody>
      </p:sp>
    </p:spTree>
    <p:extLst>
      <p:ext uri="{BB962C8B-B14F-4D97-AF65-F5344CB8AC3E}">
        <p14:creationId xmlns:p14="http://schemas.microsoft.com/office/powerpoint/2010/main" val="3832373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0" y="327774"/>
            <a:ext cx="10383838" cy="1037308"/>
          </a:xfrm>
          <a:prstGeom prst="rect">
            <a:avLst/>
          </a:prstGeom>
        </p:spPr>
        <p:txBody>
          <a:bodyPr wrap="square" lIns="112877" tIns="56438" rIns="112877" bIns="56438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i="1" dirty="0" smtClean="0">
                <a:solidFill>
                  <a:srgbClr val="002060"/>
                </a:solidFill>
                <a:effectLst>
                  <a:glow rad="63500">
                    <a:srgbClr val="5ECCF3">
                      <a:satMod val="175000"/>
                      <a:alpha val="40000"/>
                    </a:srgbClr>
                  </a:glow>
                </a:effectLst>
                <a:latin typeface="Bookman Old Style" panose="02050604050505020204" pitchFamily="18" charset="0"/>
                <a:cs typeface="Arial" pitchFamily="34" charset="0"/>
              </a:rPr>
              <a:t> </a:t>
            </a:r>
            <a:r>
              <a:rPr lang="ru-RU" sz="2900" b="1" i="1" dirty="0">
                <a:solidFill>
                  <a:srgbClr val="002060"/>
                </a:solidFill>
                <a:effectLst>
                  <a:glow rad="63500">
                    <a:srgbClr val="5ECCF3">
                      <a:satMod val="175000"/>
                      <a:alpha val="40000"/>
                    </a:srgbClr>
                  </a:glow>
                </a:effectLst>
                <a:latin typeface="Bookman Old Style" panose="02050604050505020204" pitchFamily="18" charset="0"/>
                <a:cs typeface="Arial" pitchFamily="34" charset="0"/>
              </a:rPr>
              <a:t>СТРУКТУРА НАЛОГОВЫХ И НЕНАЛОГОВЫХ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900" b="1" i="1" dirty="0">
                <a:solidFill>
                  <a:srgbClr val="002060"/>
                </a:solidFill>
                <a:effectLst>
                  <a:glow rad="63500">
                    <a:srgbClr val="5ECCF3">
                      <a:satMod val="175000"/>
                      <a:alpha val="40000"/>
                    </a:srgbClr>
                  </a:glow>
                </a:effectLst>
                <a:latin typeface="Bookman Old Style" panose="02050604050505020204" pitchFamily="18" charset="0"/>
                <a:cs typeface="Arial" pitchFamily="34" charset="0"/>
              </a:rPr>
              <a:t>ДОХОДОВ БЮДЖЕТА ГОРОДА </a:t>
            </a:r>
            <a:endParaRPr lang="ru-RU" sz="2900" b="1" i="1" dirty="0" smtClean="0">
              <a:solidFill>
                <a:srgbClr val="002060"/>
              </a:solidFill>
              <a:effectLst>
                <a:glow rad="63500">
                  <a:srgbClr val="5ECCF3">
                    <a:satMod val="175000"/>
                    <a:alpha val="40000"/>
                  </a:srgbClr>
                </a:glow>
              </a:effectLst>
              <a:latin typeface="Bookman Old Style" panose="02050604050505020204" pitchFamily="18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188778" y="-7425"/>
            <a:ext cx="1167652" cy="375594"/>
          </a:xfrm>
          <a:prstGeom prst="rect">
            <a:avLst/>
          </a:prstGeom>
        </p:spPr>
        <p:txBody>
          <a:bodyPr wrap="none" lIns="112883" tIns="56441" rIns="112883" bIns="56441">
            <a:spAutoFit/>
          </a:bodyPr>
          <a:lstStyle/>
          <a:p>
            <a:r>
              <a:rPr lang="ru-RU" sz="1700" b="1" dirty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ru-RU" sz="1700" b="1" dirty="0" smtClean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лн </a:t>
            </a:r>
            <a:r>
              <a:rPr lang="ru-RU" sz="1700" b="1" dirty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руб.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9476598"/>
              </p:ext>
            </p:extLst>
          </p:nvPr>
        </p:nvGraphicFramePr>
        <p:xfrm>
          <a:off x="367383" y="1452138"/>
          <a:ext cx="9793086" cy="5631683"/>
        </p:xfrm>
        <a:graphic>
          <a:graphicData uri="http://schemas.openxmlformats.org/drawingml/2006/table">
            <a:tbl>
              <a:tblPr/>
              <a:tblGrid>
                <a:gridCol w="3096344"/>
                <a:gridCol w="1512168"/>
                <a:gridCol w="1476164"/>
                <a:gridCol w="1260140"/>
                <a:gridCol w="1116124"/>
                <a:gridCol w="1332146"/>
              </a:tblGrid>
              <a:tr h="41230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  </a:t>
                      </a: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7D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2024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год</a:t>
                      </a:r>
                    </a:p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(факт)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7D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2025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год</a:t>
                      </a:r>
                    </a:p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(оценка)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7D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2026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год</a:t>
                      </a:r>
                    </a:p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(план)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7D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2027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год</a:t>
                      </a:r>
                    </a:p>
                    <a:p>
                      <a:pPr marL="0" marR="0" indent="0" algn="ctr" defTabSz="1007662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(план)</a:t>
                      </a: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7D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2028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год</a:t>
                      </a:r>
                    </a:p>
                    <a:p>
                      <a:pPr marL="0" marR="0" indent="0" algn="ctr" defTabSz="1007662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(план)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7D4"/>
                    </a:solidFill>
                  </a:tcPr>
                </a:tc>
              </a:tr>
              <a:tr h="41115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Налоговые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 неналоговые доходы:</a:t>
                      </a: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4 261,41</a:t>
                      </a: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4 697,33</a:t>
                      </a: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5 416,85</a:t>
                      </a: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5 432,22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5 665,46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34262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Налоговые 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доходы, в том числе:</a:t>
                      </a: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2 891,82</a:t>
                      </a: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3 588,77</a:t>
                      </a: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4 178,69</a:t>
                      </a: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4 525,75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4 782,79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37688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Налог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 доходы физических лиц</a:t>
                      </a: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2 150,31</a:t>
                      </a: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2 620,21</a:t>
                      </a: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3 131,45</a:t>
                      </a: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3 428,93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3 662,75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30836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Акцизы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 нефтепродукты</a:t>
                      </a: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30,11</a:t>
                      </a: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33,56</a:t>
                      </a: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49,19</a:t>
                      </a: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66,78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69,66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31152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Туристический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налог </a:t>
                      </a: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11,84</a:t>
                      </a: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13,56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16,06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81914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Налог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, взимаемый в связи с применением 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упрощенной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системы налогообложения</a:t>
                      </a: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229,13</a:t>
                      </a: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246,35</a:t>
                      </a: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259,64</a:t>
                      </a: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271,00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282,09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44541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Единый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сельскохозяйственный налог </a:t>
                      </a: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1,69</a:t>
                      </a: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16,81</a:t>
                      </a: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6,62</a:t>
                      </a: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6,67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6,67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69476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Налог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, взимаемый в связи с применением патентной системы налогообложения</a:t>
                      </a: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113,99</a:t>
                      </a: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178,63</a:t>
                      </a: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126,34</a:t>
                      </a: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126,34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126,34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46572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Налог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 имущество физических лиц</a:t>
                      </a: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173,50</a:t>
                      </a: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196,33</a:t>
                      </a: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193,12</a:t>
                      </a: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205,55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208,02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34706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Транспортный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налог </a:t>
                      </a: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37,46</a:t>
                      </a: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36,76</a:t>
                      </a: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127,08</a:t>
                      </a: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129,31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131,58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35022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Земельный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налог</a:t>
                      </a: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66,85</a:t>
                      </a: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65,36</a:t>
                      </a: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70,95</a:t>
                      </a: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72,95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72,95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32554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Госпошлина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88,15</a:t>
                      </a: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194,76</a:t>
                      </a: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202,46</a:t>
                      </a: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204,48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206,52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7204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0" y="345341"/>
            <a:ext cx="10383838" cy="1037308"/>
          </a:xfrm>
          <a:prstGeom prst="rect">
            <a:avLst/>
          </a:prstGeom>
        </p:spPr>
        <p:txBody>
          <a:bodyPr wrap="square" lIns="112877" tIns="56438" rIns="112877" bIns="56438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i="1" dirty="0" smtClean="0">
                <a:solidFill>
                  <a:srgbClr val="002060"/>
                </a:solidFill>
                <a:effectLst>
                  <a:glow rad="63500">
                    <a:srgbClr val="5ECCF3">
                      <a:satMod val="175000"/>
                      <a:alpha val="40000"/>
                    </a:srgbClr>
                  </a:glow>
                </a:effectLst>
                <a:latin typeface="Bookman Old Style" panose="02050604050505020204" pitchFamily="18" charset="0"/>
                <a:cs typeface="Arial" pitchFamily="34" charset="0"/>
              </a:rPr>
              <a:t> </a:t>
            </a:r>
            <a:r>
              <a:rPr lang="ru-RU" sz="2900" b="1" i="1" dirty="0">
                <a:solidFill>
                  <a:srgbClr val="002060"/>
                </a:solidFill>
                <a:effectLst>
                  <a:glow rad="63500">
                    <a:srgbClr val="5ECCF3">
                      <a:satMod val="175000"/>
                      <a:alpha val="40000"/>
                    </a:srgbClr>
                  </a:glow>
                </a:effectLst>
                <a:latin typeface="Bookman Old Style" panose="02050604050505020204" pitchFamily="18" charset="0"/>
                <a:cs typeface="Arial" pitchFamily="34" charset="0"/>
              </a:rPr>
              <a:t>СТРУКТУРА НАЛОГОВЫХ И НЕНАЛОГОВЫХ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900" b="1" i="1" dirty="0">
                <a:solidFill>
                  <a:srgbClr val="002060"/>
                </a:solidFill>
                <a:effectLst>
                  <a:glow rad="63500">
                    <a:srgbClr val="5ECCF3">
                      <a:satMod val="175000"/>
                      <a:alpha val="40000"/>
                    </a:srgbClr>
                  </a:glow>
                </a:effectLst>
                <a:latin typeface="Bookman Old Style" panose="02050604050505020204" pitchFamily="18" charset="0"/>
                <a:cs typeface="Arial" pitchFamily="34" charset="0"/>
              </a:rPr>
              <a:t>ДОХОДОВ БЮДЖЕТА ГОРОДА </a:t>
            </a:r>
            <a:endParaRPr lang="ru-RU" sz="2900" b="1" i="1" dirty="0" smtClean="0">
              <a:solidFill>
                <a:srgbClr val="002060"/>
              </a:solidFill>
              <a:effectLst>
                <a:glow rad="63500">
                  <a:srgbClr val="5ECCF3">
                    <a:satMod val="175000"/>
                    <a:alpha val="40000"/>
                  </a:srgbClr>
                </a:glow>
              </a:effectLst>
              <a:latin typeface="Bookman Old Style" panose="02050604050505020204" pitchFamily="18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188778" y="-7425"/>
            <a:ext cx="1167652" cy="375594"/>
          </a:xfrm>
          <a:prstGeom prst="rect">
            <a:avLst/>
          </a:prstGeom>
        </p:spPr>
        <p:txBody>
          <a:bodyPr wrap="none" lIns="112883" tIns="56441" rIns="112883" bIns="56441">
            <a:spAutoFit/>
          </a:bodyPr>
          <a:lstStyle/>
          <a:p>
            <a:r>
              <a:rPr lang="ru-RU" sz="1700" b="1" dirty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ru-RU" sz="1700" b="1" dirty="0" smtClean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лн </a:t>
            </a:r>
            <a:r>
              <a:rPr lang="ru-RU" sz="1700" b="1" dirty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руб.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5600355"/>
              </p:ext>
            </p:extLst>
          </p:nvPr>
        </p:nvGraphicFramePr>
        <p:xfrm>
          <a:off x="259371" y="1382649"/>
          <a:ext cx="9901098" cy="5785588"/>
        </p:xfrm>
        <a:graphic>
          <a:graphicData uri="http://schemas.openxmlformats.org/drawingml/2006/table">
            <a:tbl>
              <a:tblPr/>
              <a:tblGrid>
                <a:gridCol w="3528392"/>
                <a:gridCol w="1368152"/>
                <a:gridCol w="1224136"/>
                <a:gridCol w="1332148"/>
                <a:gridCol w="1188132"/>
                <a:gridCol w="1260138"/>
              </a:tblGrid>
              <a:tr h="33657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  </a:t>
                      </a:r>
                    </a:p>
                  </a:txBody>
                  <a:tcPr marL="4788" marR="4788" marT="478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7D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2024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год</a:t>
                      </a:r>
                    </a:p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(факт)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7D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2025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год</a:t>
                      </a:r>
                    </a:p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(оценка)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7D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2026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год</a:t>
                      </a:r>
                    </a:p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(план)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7D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2027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год</a:t>
                      </a:r>
                    </a:p>
                    <a:p>
                      <a:pPr marL="0" marR="0" indent="0" algn="ctr" defTabSz="1007662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(план)</a:t>
                      </a: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7D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2028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год</a:t>
                      </a:r>
                    </a:p>
                    <a:p>
                      <a:pPr marL="0" marR="0" indent="0" algn="ctr" defTabSz="1007662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</a:t>
                      </a:r>
                      <a:r>
                        <a:rPr lang="ru-RU" sz="1400" b="1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план)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541" marR="6541" marT="654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7D4"/>
                    </a:solidFill>
                  </a:tcPr>
                </a:tc>
              </a:tr>
              <a:tr h="34777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Неналоговые 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доходы, в том числе:</a:t>
                      </a:r>
                    </a:p>
                  </a:txBody>
                  <a:tcPr marL="4788" marR="4788" marT="478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1 369,58</a:t>
                      </a:r>
                    </a:p>
                  </a:txBody>
                  <a:tcPr marL="4788" marR="4788" marT="478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1 108,56</a:t>
                      </a:r>
                    </a:p>
                  </a:txBody>
                  <a:tcPr marL="4788" marR="4788" marT="478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1 238,16</a:t>
                      </a:r>
                    </a:p>
                  </a:txBody>
                  <a:tcPr marL="4788" marR="4788" marT="478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906,48</a:t>
                      </a:r>
                    </a:p>
                  </a:txBody>
                  <a:tcPr marL="4788" marR="4788" marT="478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882,66</a:t>
                      </a:r>
                    </a:p>
                  </a:txBody>
                  <a:tcPr marL="4788" marR="4788" marT="478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51632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Дивиденды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 акциям, принадлежащим муниципальному образованию</a:t>
                      </a:r>
                    </a:p>
                  </a:txBody>
                  <a:tcPr marL="4788" marR="4788" marT="478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0,34</a:t>
                      </a:r>
                    </a:p>
                  </a:txBody>
                  <a:tcPr marL="4788" marR="4788" marT="478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3,52</a:t>
                      </a:r>
                    </a:p>
                  </a:txBody>
                  <a:tcPr marL="4788" marR="4788" marT="478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3,28</a:t>
                      </a:r>
                    </a:p>
                  </a:txBody>
                  <a:tcPr marL="4788" marR="4788" marT="478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3,70</a:t>
                      </a:r>
                    </a:p>
                  </a:txBody>
                  <a:tcPr marL="4788" marR="4788" marT="478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3,99</a:t>
                      </a:r>
                    </a:p>
                  </a:txBody>
                  <a:tcPr marL="4788" marR="4788" marT="478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Доходы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от арендной платы за земельные участки</a:t>
                      </a:r>
                    </a:p>
                  </a:txBody>
                  <a:tcPr marL="4788" marR="4788" marT="478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414,17</a:t>
                      </a:r>
                    </a:p>
                  </a:txBody>
                  <a:tcPr marL="4788" marR="4788" marT="478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429,01</a:t>
                      </a:r>
                    </a:p>
                  </a:txBody>
                  <a:tcPr marL="4788" marR="4788" marT="478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439,43</a:t>
                      </a:r>
                    </a:p>
                  </a:txBody>
                  <a:tcPr marL="4788" marR="4788" marT="478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457,01</a:t>
                      </a:r>
                    </a:p>
                  </a:txBody>
                  <a:tcPr marL="4788" marR="4788" marT="478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475,29</a:t>
                      </a:r>
                    </a:p>
                  </a:txBody>
                  <a:tcPr marL="4788" marR="4788" marT="478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51880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Доходы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от сдачи в аренду муниципального имущества</a:t>
                      </a:r>
                    </a:p>
                  </a:txBody>
                  <a:tcPr marL="4788" marR="4788" marT="478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116,86</a:t>
                      </a:r>
                    </a:p>
                  </a:txBody>
                  <a:tcPr marL="4788" marR="4788" marT="478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115,78</a:t>
                      </a:r>
                    </a:p>
                  </a:txBody>
                  <a:tcPr marL="4788" marR="4788" marT="478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114,32</a:t>
                      </a:r>
                    </a:p>
                  </a:txBody>
                  <a:tcPr marL="4788" marR="4788" marT="478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111,76</a:t>
                      </a:r>
                    </a:p>
                  </a:txBody>
                  <a:tcPr marL="4788" marR="4788" marT="478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109,26</a:t>
                      </a:r>
                    </a:p>
                  </a:txBody>
                  <a:tcPr marL="4788" marR="4788" marT="478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34777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Плата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 соглашениям об установлении сервитута</a:t>
                      </a:r>
                    </a:p>
                  </a:txBody>
                  <a:tcPr marL="4788" marR="4788" marT="478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0,81</a:t>
                      </a:r>
                    </a:p>
                  </a:txBody>
                  <a:tcPr marL="4788" marR="4788" marT="478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0,10</a:t>
                      </a:r>
                    </a:p>
                  </a:txBody>
                  <a:tcPr marL="4788" marR="4788" marT="478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0,10</a:t>
                      </a:r>
                    </a:p>
                  </a:txBody>
                  <a:tcPr marL="4788" marR="4788" marT="478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0,10</a:t>
                      </a:r>
                    </a:p>
                  </a:txBody>
                  <a:tcPr marL="4788" marR="4788" marT="478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0,10</a:t>
                      </a:r>
                    </a:p>
                  </a:txBody>
                  <a:tcPr marL="4788" marR="4788" marT="478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51880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Отчисления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от прибыли муниципальных унитарных предприятий</a:t>
                      </a:r>
                    </a:p>
                  </a:txBody>
                  <a:tcPr marL="4788" marR="4788" marT="478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17,36</a:t>
                      </a:r>
                    </a:p>
                  </a:txBody>
                  <a:tcPr marL="4788" marR="4788" marT="478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12,39</a:t>
                      </a:r>
                    </a:p>
                  </a:txBody>
                  <a:tcPr marL="4788" marR="4788" marT="478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9,50</a:t>
                      </a:r>
                    </a:p>
                  </a:txBody>
                  <a:tcPr marL="4788" marR="4788" marT="478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9,82</a:t>
                      </a:r>
                    </a:p>
                  </a:txBody>
                  <a:tcPr marL="4788" marR="4788" marT="478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10,24</a:t>
                      </a:r>
                    </a:p>
                  </a:txBody>
                  <a:tcPr marL="4788" marR="4788" marT="478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29507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Прочие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доходы от использования имущества</a:t>
                      </a:r>
                    </a:p>
                  </a:txBody>
                  <a:tcPr marL="4788" marR="4788" marT="478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110,48</a:t>
                      </a:r>
                    </a:p>
                  </a:txBody>
                  <a:tcPr marL="4788" marR="4788" marT="478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99,81</a:t>
                      </a:r>
                    </a:p>
                  </a:txBody>
                  <a:tcPr marL="4788" marR="4788" marT="478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107,14</a:t>
                      </a:r>
                    </a:p>
                  </a:txBody>
                  <a:tcPr marL="4788" marR="4788" marT="478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109,93</a:t>
                      </a:r>
                    </a:p>
                  </a:txBody>
                  <a:tcPr marL="4788" marR="4788" marT="478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112,84</a:t>
                      </a:r>
                    </a:p>
                  </a:txBody>
                  <a:tcPr marL="4788" marR="4788" marT="478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51880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Плата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за негативное воздействие на окружающую среду</a:t>
                      </a:r>
                    </a:p>
                  </a:txBody>
                  <a:tcPr marL="4788" marR="4788" marT="478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12,52</a:t>
                      </a:r>
                    </a:p>
                  </a:txBody>
                  <a:tcPr marL="4788" marR="4788" marT="478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13,56</a:t>
                      </a:r>
                    </a:p>
                  </a:txBody>
                  <a:tcPr marL="4788" marR="4788" marT="478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9,97</a:t>
                      </a:r>
                    </a:p>
                  </a:txBody>
                  <a:tcPr marL="4788" marR="4788" marT="478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9,97</a:t>
                      </a:r>
                    </a:p>
                  </a:txBody>
                  <a:tcPr marL="4788" marR="4788" marT="478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9,97</a:t>
                      </a:r>
                    </a:p>
                  </a:txBody>
                  <a:tcPr marL="4788" marR="4788" marT="478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51880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Доходы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от оказания платных услуг и компенсации затрат</a:t>
                      </a:r>
                    </a:p>
                  </a:txBody>
                  <a:tcPr marL="4788" marR="4788" marT="478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483,46</a:t>
                      </a:r>
                    </a:p>
                  </a:txBody>
                  <a:tcPr marL="4788" marR="4788" marT="478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143,02</a:t>
                      </a:r>
                    </a:p>
                  </a:txBody>
                  <a:tcPr marL="4788" marR="4788" marT="478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148,39</a:t>
                      </a:r>
                    </a:p>
                  </a:txBody>
                  <a:tcPr marL="4788" marR="4788" marT="478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28,59</a:t>
                      </a:r>
                    </a:p>
                  </a:txBody>
                  <a:tcPr marL="4788" marR="4788" marT="478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29,29</a:t>
                      </a:r>
                    </a:p>
                  </a:txBody>
                  <a:tcPr marL="4788" marR="4788" marT="478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51055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Доходы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от продажи материальных и нематериальных активов</a:t>
                      </a:r>
                    </a:p>
                  </a:txBody>
                  <a:tcPr marL="4788" marR="4788" marT="478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130,96</a:t>
                      </a:r>
                    </a:p>
                  </a:txBody>
                  <a:tcPr marL="4788" marR="4788" marT="478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163,24</a:t>
                      </a:r>
                    </a:p>
                  </a:txBody>
                  <a:tcPr marL="4788" marR="4788" marT="478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270,99</a:t>
                      </a:r>
                    </a:p>
                  </a:txBody>
                  <a:tcPr marL="4788" marR="4788" marT="478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130,87</a:t>
                      </a:r>
                    </a:p>
                  </a:txBody>
                  <a:tcPr marL="4788" marR="4788" marT="478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86,09</a:t>
                      </a:r>
                    </a:p>
                  </a:txBody>
                  <a:tcPr marL="4788" marR="4788" marT="478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32403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Штрафы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, санкции, возмещение ущерба</a:t>
                      </a:r>
                    </a:p>
                  </a:txBody>
                  <a:tcPr marL="4788" marR="4788" marT="478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46,08</a:t>
                      </a:r>
                    </a:p>
                  </a:txBody>
                  <a:tcPr marL="4788" marR="4788" marT="478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58,13</a:t>
                      </a:r>
                    </a:p>
                  </a:txBody>
                  <a:tcPr marL="4788" marR="4788" marT="478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43,52</a:t>
                      </a:r>
                    </a:p>
                  </a:txBody>
                  <a:tcPr marL="4788" marR="4788" marT="478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44,74</a:t>
                      </a:r>
                    </a:p>
                  </a:txBody>
                  <a:tcPr marL="4788" marR="4788" marT="478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45,60</a:t>
                      </a:r>
                    </a:p>
                  </a:txBody>
                  <a:tcPr marL="4788" marR="4788" marT="478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34777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Прочие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неналоговые доходы</a:t>
                      </a:r>
                    </a:p>
                  </a:txBody>
                  <a:tcPr marL="4788" marR="4788" marT="478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36,53</a:t>
                      </a:r>
                    </a:p>
                  </a:txBody>
                  <a:tcPr marL="4788" marR="4788" marT="478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70,00</a:t>
                      </a:r>
                    </a:p>
                  </a:txBody>
                  <a:tcPr marL="4788" marR="4788" marT="478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91,52</a:t>
                      </a:r>
                    </a:p>
                  </a:txBody>
                  <a:tcPr marL="4788" marR="4788" marT="478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4788" marR="4788" marT="478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4788" marR="4788" marT="478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5574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9188778" y="-80975"/>
            <a:ext cx="1167652" cy="375594"/>
          </a:xfrm>
          <a:prstGeom prst="rect">
            <a:avLst/>
          </a:prstGeom>
        </p:spPr>
        <p:txBody>
          <a:bodyPr wrap="none" lIns="112883" tIns="56441" rIns="112883" bIns="56441">
            <a:spAutoFit/>
          </a:bodyPr>
          <a:lstStyle/>
          <a:p>
            <a:r>
              <a:rPr lang="ru-RU" sz="17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ru-RU" sz="17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лн </a:t>
            </a:r>
            <a:r>
              <a:rPr lang="ru-RU" sz="17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руб.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-27407" y="207057"/>
            <a:ext cx="10383837" cy="1021919"/>
          </a:xfrm>
          <a:prstGeom prst="rect">
            <a:avLst/>
          </a:prstGeom>
        </p:spPr>
        <p:txBody>
          <a:bodyPr wrap="square" lIns="112877" tIns="56438" rIns="112877" bIns="56438">
            <a:spAutoFit/>
          </a:bodyPr>
          <a:lstStyle/>
          <a:p>
            <a:pPr algn="ctr" defTabSz="913095" fontAlgn="auto"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defRPr/>
            </a:pPr>
            <a:r>
              <a:rPr lang="ru-RU" sz="3000" b="1" i="1" dirty="0" smtClean="0">
                <a:solidFill>
                  <a:srgbClr val="002060"/>
                </a:solidFill>
                <a:effectLst>
                  <a:glow rad="63500">
                    <a:srgbClr val="5ECCF3">
                      <a:satMod val="175000"/>
                      <a:alpha val="40000"/>
                    </a:srgbClr>
                  </a:glow>
                </a:effectLst>
                <a:latin typeface="Bookman Old Style" panose="02050604050505020204" pitchFamily="18" charset="0"/>
                <a:cs typeface="Arial" pitchFamily="34" charset="0"/>
              </a:rPr>
              <a:t> </a:t>
            </a:r>
            <a:r>
              <a:rPr lang="ru-RU" altLang="ru-RU" sz="2900" b="1" i="1" dirty="0">
                <a:solidFill>
                  <a:srgbClr val="002060"/>
                </a:solidFill>
                <a:effectLst>
                  <a:glow rad="63500">
                    <a:srgbClr val="5ECCF3">
                      <a:satMod val="175000"/>
                      <a:alpha val="40000"/>
                    </a:srgbClr>
                  </a:glow>
                </a:effectLst>
                <a:latin typeface="Bookman Old Style" panose="02050604050505020204" pitchFamily="18" charset="0"/>
                <a:cs typeface="Arial" pitchFamily="34" charset="0"/>
              </a:rPr>
              <a:t>ДИНАМИКА </a:t>
            </a:r>
            <a:r>
              <a:rPr lang="ru-RU" altLang="ru-RU" sz="2900" b="1" i="1" dirty="0" smtClean="0">
                <a:solidFill>
                  <a:srgbClr val="002060"/>
                </a:solidFill>
                <a:effectLst>
                  <a:glow rad="63500">
                    <a:srgbClr val="5ECCF3">
                      <a:satMod val="175000"/>
                      <a:alpha val="40000"/>
                    </a:srgbClr>
                  </a:glow>
                </a:effectLst>
                <a:latin typeface="Bookman Old Style" panose="02050604050505020204" pitchFamily="18" charset="0"/>
                <a:cs typeface="Arial" pitchFamily="34" charset="0"/>
              </a:rPr>
              <a:t>ПОСТУПЛЕНИЙ НАЛОГА НА ДОХОДЫ ФИЗИЧЕСКИХ ЛИЦ </a:t>
            </a:r>
            <a:r>
              <a:rPr lang="ru-RU" altLang="ru-RU" sz="2900" b="1" i="1" dirty="0">
                <a:solidFill>
                  <a:srgbClr val="002060"/>
                </a:solidFill>
                <a:effectLst>
                  <a:glow rad="63500">
                    <a:srgbClr val="5ECCF3">
                      <a:satMod val="175000"/>
                      <a:alpha val="40000"/>
                    </a:srgbClr>
                  </a:glow>
                </a:effectLst>
                <a:latin typeface="Bookman Old Style" panose="02050604050505020204" pitchFamily="18" charset="0"/>
                <a:cs typeface="Arial" pitchFamily="34" charset="0"/>
              </a:rPr>
              <a:t>В БЮДЖЕТ ГОРОДА </a:t>
            </a:r>
            <a:endParaRPr lang="ru-RU" altLang="ru-RU" sz="2900" b="1" i="1" dirty="0" smtClean="0">
              <a:solidFill>
                <a:srgbClr val="002060"/>
              </a:solidFill>
              <a:effectLst>
                <a:glow rad="63500">
                  <a:srgbClr val="5ECCF3">
                    <a:satMod val="175000"/>
                    <a:alpha val="40000"/>
                  </a:srgbClr>
                </a:glow>
              </a:effectLst>
              <a:latin typeface="Bookman Old Style" panose="02050604050505020204" pitchFamily="18" charset="0"/>
              <a:cs typeface="Arial" pitchFamily="34" charset="0"/>
            </a:endParaRPr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41174419"/>
              </p:ext>
            </p:extLst>
          </p:nvPr>
        </p:nvGraphicFramePr>
        <p:xfrm>
          <a:off x="5938846" y="1857461"/>
          <a:ext cx="4208029" cy="66091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992119" y="4168567"/>
            <a:ext cx="792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2 285</a:t>
            </a:r>
            <a:endParaRPr lang="ru-RU" sz="16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756315" y="4469479"/>
            <a:ext cx="11161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3 131</a:t>
            </a:r>
            <a:endParaRPr lang="ru-RU" sz="16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TextBox 15"/>
          <p:cNvSpPr txBox="1"/>
          <p:nvPr/>
        </p:nvSpPr>
        <p:spPr>
          <a:xfrm>
            <a:off x="2816574" y="6261287"/>
            <a:ext cx="1097203" cy="606427"/>
          </a:xfrm>
          <a:prstGeom prst="rect">
            <a:avLst/>
          </a:prstGeom>
          <a:noFill/>
        </p:spPr>
        <p:txBody>
          <a:bodyPr wrap="square" lIns="112883" tIns="56441" rIns="112883" bIns="56441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b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2026 год</a:t>
            </a:r>
            <a:endParaRPr lang="ru-RU" sz="1600" b="1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15"/>
          <p:cNvSpPr txBox="1"/>
          <p:nvPr/>
        </p:nvSpPr>
        <p:spPr>
          <a:xfrm>
            <a:off x="3913777" y="6261286"/>
            <a:ext cx="1116124" cy="606427"/>
          </a:xfrm>
          <a:prstGeom prst="rect">
            <a:avLst/>
          </a:prstGeom>
          <a:noFill/>
        </p:spPr>
        <p:txBody>
          <a:bodyPr wrap="square" lIns="112883" tIns="56441" rIns="112883" bIns="56441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b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2027 год</a:t>
            </a:r>
          </a:p>
        </p:txBody>
      </p:sp>
      <p:sp>
        <p:nvSpPr>
          <p:cNvPr id="11" name="TextBox 15"/>
          <p:cNvSpPr txBox="1"/>
          <p:nvPr/>
        </p:nvSpPr>
        <p:spPr>
          <a:xfrm>
            <a:off x="4903887" y="6261287"/>
            <a:ext cx="1034959" cy="606427"/>
          </a:xfrm>
          <a:prstGeom prst="rect">
            <a:avLst/>
          </a:prstGeom>
          <a:noFill/>
        </p:spPr>
        <p:txBody>
          <a:bodyPr wrap="square" lIns="112883" tIns="56441" rIns="112883" bIns="56441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b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2028 год</a:t>
            </a:r>
            <a:endParaRPr lang="ru-RU" sz="1600" b="1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5"/>
          <p:cNvSpPr txBox="1"/>
          <p:nvPr/>
        </p:nvSpPr>
        <p:spPr>
          <a:xfrm>
            <a:off x="7604187" y="6003701"/>
            <a:ext cx="1349231" cy="360206"/>
          </a:xfrm>
          <a:prstGeom prst="rect">
            <a:avLst/>
          </a:prstGeom>
          <a:noFill/>
        </p:spPr>
        <p:txBody>
          <a:bodyPr wrap="square" lIns="112883" tIns="56441" rIns="112883" bIns="56441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b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2026 год</a:t>
            </a:r>
            <a:endParaRPr lang="ru-RU" sz="1600" b="1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9" name="Диаграмма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51129517"/>
              </p:ext>
            </p:extLst>
          </p:nvPr>
        </p:nvGraphicFramePr>
        <p:xfrm>
          <a:off x="331379" y="1600347"/>
          <a:ext cx="5876925" cy="4819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0" name="TextBox 15"/>
          <p:cNvSpPr txBox="1"/>
          <p:nvPr/>
        </p:nvSpPr>
        <p:spPr>
          <a:xfrm>
            <a:off x="1866352" y="6263061"/>
            <a:ext cx="1097203" cy="606427"/>
          </a:xfrm>
          <a:prstGeom prst="rect">
            <a:avLst/>
          </a:prstGeom>
          <a:noFill/>
        </p:spPr>
        <p:txBody>
          <a:bodyPr wrap="square" lIns="112883" tIns="56441" rIns="112883" bIns="56441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b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2025 год</a:t>
            </a:r>
            <a:endParaRPr lang="ru-RU" sz="1600" b="1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15"/>
          <p:cNvSpPr txBox="1"/>
          <p:nvPr/>
        </p:nvSpPr>
        <p:spPr>
          <a:xfrm>
            <a:off x="769149" y="6263061"/>
            <a:ext cx="1097203" cy="606427"/>
          </a:xfrm>
          <a:prstGeom prst="rect">
            <a:avLst/>
          </a:prstGeom>
          <a:noFill/>
        </p:spPr>
        <p:txBody>
          <a:bodyPr wrap="square" lIns="112883" tIns="56441" rIns="112883" bIns="56441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b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2024 год</a:t>
            </a:r>
            <a:endParaRPr lang="ru-RU" sz="1600" b="1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Picture 4" descr="http://datlabs.co.zw/images/arrow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83549" y="3127212"/>
            <a:ext cx="664021" cy="360040"/>
          </a:xfrm>
          <a:prstGeom prst="rect">
            <a:avLst/>
          </a:prstGeom>
          <a:noFill/>
        </p:spPr>
      </p:pic>
      <p:pic>
        <p:nvPicPr>
          <p:cNvPr id="23" name="Picture 4" descr="http://datlabs.co.zw/images/arrow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24807" y="2704231"/>
            <a:ext cx="664021" cy="360040"/>
          </a:xfrm>
          <a:prstGeom prst="rect">
            <a:avLst/>
          </a:prstGeom>
          <a:noFill/>
        </p:spPr>
      </p:pic>
      <p:pic>
        <p:nvPicPr>
          <p:cNvPr id="24" name="Picture 4" descr="http://datlabs.co.zw/images/arrow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91719" y="2151273"/>
            <a:ext cx="664021" cy="360040"/>
          </a:xfrm>
          <a:prstGeom prst="rect">
            <a:avLst/>
          </a:prstGeom>
          <a:noFill/>
        </p:spPr>
      </p:pic>
      <p:pic>
        <p:nvPicPr>
          <p:cNvPr id="25" name="Picture 4" descr="http://datlabs.co.zw/images/arrow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71839" y="1791233"/>
            <a:ext cx="664021" cy="360040"/>
          </a:xfrm>
          <a:prstGeom prst="rect">
            <a:avLst/>
          </a:prstGeom>
          <a:noFill/>
        </p:spPr>
      </p:pic>
      <p:sp>
        <p:nvSpPr>
          <p:cNvPr id="26" name="TextBox 15"/>
          <p:cNvSpPr txBox="1"/>
          <p:nvPr/>
        </p:nvSpPr>
        <p:spPr>
          <a:xfrm rot="20140069">
            <a:off x="1124283" y="2910382"/>
            <a:ext cx="7455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i="1" dirty="0" smtClean="0">
                <a:solidFill>
                  <a:schemeClr val="accent1">
                    <a:lumMod val="50000"/>
                  </a:schemeClr>
                </a:solidFill>
                <a:cs typeface="Calibri" panose="020F0502020204030204" pitchFamily="34" charset="0"/>
              </a:rPr>
              <a:t>+ </a:t>
            </a:r>
            <a:r>
              <a:rPr lang="ru-RU" sz="1400" b="1" i="1" dirty="0">
                <a:solidFill>
                  <a:prstClr val="black"/>
                </a:solidFill>
                <a:cs typeface="Calibri" panose="020F0502020204030204" pitchFamily="34" charset="0"/>
              </a:rPr>
              <a:t>470</a:t>
            </a:r>
          </a:p>
        </p:txBody>
      </p:sp>
      <p:sp>
        <p:nvSpPr>
          <p:cNvPr id="27" name="TextBox 15"/>
          <p:cNvSpPr txBox="1"/>
          <p:nvPr/>
        </p:nvSpPr>
        <p:spPr>
          <a:xfrm rot="20140069">
            <a:off x="2097566" y="2550343"/>
            <a:ext cx="7455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i="1" dirty="0" smtClean="0">
                <a:solidFill>
                  <a:schemeClr val="accent1">
                    <a:lumMod val="50000"/>
                  </a:schemeClr>
                </a:solidFill>
                <a:cs typeface="Calibri" panose="020F0502020204030204" pitchFamily="34" charset="0"/>
              </a:rPr>
              <a:t>+ </a:t>
            </a:r>
            <a:r>
              <a:rPr lang="ru-RU" sz="1400" b="1" i="1" dirty="0" smtClean="0">
                <a:solidFill>
                  <a:prstClr val="black"/>
                </a:solidFill>
                <a:cs typeface="Calibri" panose="020F0502020204030204" pitchFamily="34" charset="0"/>
              </a:rPr>
              <a:t>511</a:t>
            </a:r>
            <a:endParaRPr lang="ru-RU" sz="1400" b="1" i="1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sp>
        <p:nvSpPr>
          <p:cNvPr id="28" name="TextBox 15"/>
          <p:cNvSpPr txBox="1"/>
          <p:nvPr/>
        </p:nvSpPr>
        <p:spPr>
          <a:xfrm rot="20140069">
            <a:off x="3205989" y="1997385"/>
            <a:ext cx="7455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i="1" dirty="0" smtClean="0">
                <a:solidFill>
                  <a:schemeClr val="accent1">
                    <a:lumMod val="50000"/>
                  </a:schemeClr>
                </a:solidFill>
                <a:cs typeface="Calibri" panose="020F0502020204030204" pitchFamily="34" charset="0"/>
              </a:rPr>
              <a:t>+ </a:t>
            </a:r>
            <a:r>
              <a:rPr lang="ru-RU" sz="1400" b="1" i="1" dirty="0" smtClean="0">
                <a:solidFill>
                  <a:prstClr val="black"/>
                </a:solidFill>
                <a:cs typeface="Calibri" panose="020F0502020204030204" pitchFamily="34" charset="0"/>
              </a:rPr>
              <a:t>298</a:t>
            </a:r>
            <a:endParaRPr lang="ru-RU" sz="1400" b="1" i="1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sp>
        <p:nvSpPr>
          <p:cNvPr id="29" name="TextBox 15"/>
          <p:cNvSpPr txBox="1"/>
          <p:nvPr/>
        </p:nvSpPr>
        <p:spPr>
          <a:xfrm rot="20140069">
            <a:off x="4286108" y="1637345"/>
            <a:ext cx="7455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i="1" dirty="0" smtClean="0">
                <a:solidFill>
                  <a:schemeClr val="accent1">
                    <a:lumMod val="50000"/>
                  </a:schemeClr>
                </a:solidFill>
                <a:cs typeface="Calibri" panose="020F0502020204030204" pitchFamily="34" charset="0"/>
              </a:rPr>
              <a:t>+ </a:t>
            </a:r>
            <a:r>
              <a:rPr lang="ru-RU" sz="1400" b="1" i="1" dirty="0" smtClean="0">
                <a:solidFill>
                  <a:prstClr val="black"/>
                </a:solidFill>
                <a:cs typeface="Calibri" panose="020F0502020204030204" pitchFamily="34" charset="0"/>
              </a:rPr>
              <a:t>234</a:t>
            </a:r>
            <a:endParaRPr lang="ru-RU" sz="1400" b="1" i="1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5426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9216186" y="-80975"/>
            <a:ext cx="1167652" cy="375594"/>
          </a:xfrm>
          <a:prstGeom prst="rect">
            <a:avLst/>
          </a:prstGeom>
        </p:spPr>
        <p:txBody>
          <a:bodyPr wrap="none" lIns="112883" tIns="56441" rIns="112883" bIns="56441">
            <a:spAutoFit/>
          </a:bodyPr>
          <a:lstStyle/>
          <a:p>
            <a:r>
              <a:rPr lang="ru-RU" sz="17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ru-RU" sz="17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лн </a:t>
            </a:r>
            <a:r>
              <a:rPr lang="ru-RU" sz="17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руб.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14388" y="96641"/>
            <a:ext cx="10383838" cy="1914471"/>
          </a:xfrm>
          <a:prstGeom prst="rect">
            <a:avLst/>
          </a:prstGeom>
        </p:spPr>
        <p:txBody>
          <a:bodyPr wrap="square" lIns="112877" tIns="56438" rIns="112877" bIns="56438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i="1" dirty="0" smtClean="0">
                <a:solidFill>
                  <a:srgbClr val="002060"/>
                </a:solidFill>
                <a:effectLst>
                  <a:glow rad="63500">
                    <a:srgbClr val="5ECCF3">
                      <a:satMod val="175000"/>
                      <a:alpha val="40000"/>
                    </a:srgbClr>
                  </a:glow>
                </a:effectLst>
                <a:latin typeface="Bookman Old Style" panose="02050604050505020204" pitchFamily="18" charset="0"/>
                <a:cs typeface="Arial" pitchFamily="34" charset="0"/>
              </a:rPr>
              <a:t>ДИНАМИКА </a:t>
            </a:r>
            <a:r>
              <a:rPr lang="ru-RU" sz="2900" b="1" i="1" dirty="0" smtClean="0">
                <a:solidFill>
                  <a:srgbClr val="002060"/>
                </a:solidFill>
                <a:effectLst>
                  <a:glow rad="63500">
                    <a:srgbClr val="5ECCF3">
                      <a:satMod val="175000"/>
                      <a:alpha val="40000"/>
                    </a:srgbClr>
                  </a:glow>
                </a:effectLst>
                <a:latin typeface="Bookman Old Style" panose="02050604050505020204" pitchFamily="18" charset="0"/>
                <a:cs typeface="Arial" pitchFamily="34" charset="0"/>
              </a:rPr>
              <a:t>ПОСТУПЛЕНИЙ АКЦИЗОВ НА НЕФТЕПРОДУКТЫ И ТУРИСТИЧЕСКОГО </a:t>
            </a:r>
            <a:r>
              <a:rPr lang="ru-RU" sz="2900" b="1" i="1" dirty="0">
                <a:solidFill>
                  <a:srgbClr val="002060"/>
                </a:solidFill>
                <a:effectLst>
                  <a:glow rad="63500">
                    <a:srgbClr val="5ECCF3">
                      <a:satMod val="175000"/>
                      <a:alpha val="40000"/>
                    </a:srgbClr>
                  </a:glow>
                </a:effectLst>
                <a:latin typeface="Bookman Old Style" panose="02050604050505020204" pitchFamily="18" charset="0"/>
                <a:cs typeface="Arial" pitchFamily="34" charset="0"/>
              </a:rPr>
              <a:t>НАЛОГА В БЮДЖЕТ ГОРОДА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900" b="1" i="1" dirty="0">
              <a:solidFill>
                <a:srgbClr val="002060"/>
              </a:solidFill>
              <a:effectLst>
                <a:glow rad="63500">
                  <a:srgbClr val="5ECCF3">
                    <a:satMod val="175000"/>
                    <a:alpha val="40000"/>
                  </a:srgbClr>
                </a:glow>
              </a:effectLst>
              <a:latin typeface="Bookman Old Style" panose="02050604050505020204" pitchFamily="18" charset="0"/>
              <a:cs typeface="Arial" pitchFamily="34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628901632"/>
              </p:ext>
            </p:extLst>
          </p:nvPr>
        </p:nvGraphicFramePr>
        <p:xfrm>
          <a:off x="127948" y="2169687"/>
          <a:ext cx="4997511" cy="39244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065846" y="1672558"/>
            <a:ext cx="41404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"/>
            <a:r>
              <a:rPr lang="ru-RU" sz="1600" b="1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АКЦИЗЫ </a:t>
            </a:r>
            <a:r>
              <a:rPr lang="ru-RU" sz="1600" b="1" dirty="0">
                <a:solidFill>
                  <a:srgbClr val="000000"/>
                </a:solidFill>
                <a:latin typeface="Arial Black" panose="020B0A04020102020204" pitchFamily="34" charset="0"/>
              </a:rPr>
              <a:t>НА НЕФТЕПРОДУКТЫ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52249" y="1689553"/>
            <a:ext cx="31683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"/>
            <a:r>
              <a:rPr lang="ru-RU" sz="1600" b="1" dirty="0">
                <a:solidFill>
                  <a:srgbClr val="000000"/>
                </a:solidFill>
                <a:latin typeface="Arial Black" panose="020B0A04020102020204" pitchFamily="34" charset="0"/>
              </a:rPr>
              <a:t>ТУРИСТИЧЕСКИЙ НАЛОГ</a:t>
            </a: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367247719"/>
              </p:ext>
            </p:extLst>
          </p:nvPr>
        </p:nvGraphicFramePr>
        <p:xfrm>
          <a:off x="151359" y="5698962"/>
          <a:ext cx="5364596" cy="15458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1" name="Диаграмма 20"/>
          <p:cNvGraphicFramePr/>
          <p:nvPr>
            <p:extLst>
              <p:ext uri="{D42A27DB-BD31-4B8C-83A1-F6EECF244321}">
                <p14:modId xmlns:p14="http://schemas.microsoft.com/office/powerpoint/2010/main" val="347665082"/>
              </p:ext>
            </p:extLst>
          </p:nvPr>
        </p:nvGraphicFramePr>
        <p:xfrm>
          <a:off x="5798357" y="1207894"/>
          <a:ext cx="3908623" cy="40490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3" name="TextBox 2"/>
          <p:cNvSpPr txBox="1"/>
          <p:nvPr/>
        </p:nvSpPr>
        <p:spPr>
          <a:xfrm rot="20545580">
            <a:off x="7127001" y="2562342"/>
            <a:ext cx="558057" cy="411362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</a:p>
        </p:txBody>
      </p:sp>
      <p:sp>
        <p:nvSpPr>
          <p:cNvPr id="24" name="TextBox 2"/>
          <p:cNvSpPr txBox="1"/>
          <p:nvPr/>
        </p:nvSpPr>
        <p:spPr>
          <a:xfrm rot="20443168">
            <a:off x="8263821" y="2334183"/>
            <a:ext cx="683273" cy="411362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2" name="Диаграмма 31"/>
          <p:cNvGraphicFramePr/>
          <p:nvPr>
            <p:extLst>
              <p:ext uri="{D42A27DB-BD31-4B8C-83A1-F6EECF244321}">
                <p14:modId xmlns:p14="http://schemas.microsoft.com/office/powerpoint/2010/main" val="1854724537"/>
              </p:ext>
            </p:extLst>
          </p:nvPr>
        </p:nvGraphicFramePr>
        <p:xfrm>
          <a:off x="5615767" y="4815569"/>
          <a:ext cx="4723867" cy="24393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18" name="Picture 4" descr="http://datlabs.co.zw/images/arrow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1249625">
            <a:off x="1297644" y="3690484"/>
            <a:ext cx="540060" cy="360040"/>
          </a:xfrm>
          <a:prstGeom prst="rect">
            <a:avLst/>
          </a:prstGeom>
          <a:noFill/>
        </p:spPr>
      </p:pic>
      <p:pic>
        <p:nvPicPr>
          <p:cNvPr id="19" name="Picture 4" descr="http://datlabs.co.zw/images/arrow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1249625">
            <a:off x="2039635" y="3288286"/>
            <a:ext cx="540060" cy="360040"/>
          </a:xfrm>
          <a:prstGeom prst="rect">
            <a:avLst/>
          </a:prstGeom>
          <a:noFill/>
        </p:spPr>
      </p:pic>
      <p:pic>
        <p:nvPicPr>
          <p:cNvPr id="20" name="Picture 4" descr="http://datlabs.co.zw/images/arrow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1249625">
            <a:off x="2866046" y="2716040"/>
            <a:ext cx="540060" cy="360040"/>
          </a:xfrm>
          <a:prstGeom prst="rect">
            <a:avLst/>
          </a:prstGeom>
          <a:noFill/>
        </p:spPr>
      </p:pic>
      <p:pic>
        <p:nvPicPr>
          <p:cNvPr id="22" name="Picture 4" descr="http://datlabs.co.zw/images/arrow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96880">
            <a:off x="3861082" y="2108632"/>
            <a:ext cx="540060" cy="360040"/>
          </a:xfrm>
          <a:prstGeom prst="rect">
            <a:avLst/>
          </a:prstGeom>
          <a:noFill/>
        </p:spPr>
      </p:pic>
      <p:sp>
        <p:nvSpPr>
          <p:cNvPr id="27" name="TextBox 2"/>
          <p:cNvSpPr txBox="1"/>
          <p:nvPr/>
        </p:nvSpPr>
        <p:spPr>
          <a:xfrm rot="20074369">
            <a:off x="1196092" y="3518668"/>
            <a:ext cx="558057" cy="30147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ru-RU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"/>
          <p:cNvSpPr txBox="1"/>
          <p:nvPr/>
        </p:nvSpPr>
        <p:spPr>
          <a:xfrm rot="20074369">
            <a:off x="1964116" y="3081669"/>
            <a:ext cx="558057" cy="30147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endParaRPr lang="ru-RU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"/>
          <p:cNvSpPr txBox="1"/>
          <p:nvPr/>
        </p:nvSpPr>
        <p:spPr>
          <a:xfrm rot="19802324">
            <a:off x="2708191" y="2544889"/>
            <a:ext cx="558057" cy="30147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endParaRPr lang="ru-RU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"/>
          <p:cNvSpPr txBox="1"/>
          <p:nvPr/>
        </p:nvSpPr>
        <p:spPr>
          <a:xfrm rot="20074369">
            <a:off x="3799225" y="1964033"/>
            <a:ext cx="558057" cy="30147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4" name="Picture 4" descr="http://datlabs.co.zw/images/arrow.png"/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rot="296880">
            <a:off x="7198088" y="2771621"/>
            <a:ext cx="540060" cy="360040"/>
          </a:xfrm>
          <a:prstGeom prst="rect">
            <a:avLst/>
          </a:prstGeom>
          <a:noFill/>
        </p:spPr>
      </p:pic>
      <p:pic>
        <p:nvPicPr>
          <p:cNvPr id="35" name="Picture 4" descr="http://datlabs.co.zw/images/arrow.png"/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rot="296880">
            <a:off x="8335427" y="2513400"/>
            <a:ext cx="540060" cy="3600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35592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9188778" y="-80975"/>
            <a:ext cx="1167652" cy="375594"/>
          </a:xfrm>
          <a:prstGeom prst="rect">
            <a:avLst/>
          </a:prstGeom>
        </p:spPr>
        <p:txBody>
          <a:bodyPr wrap="none" lIns="112883" tIns="56441" rIns="112883" bIns="56441">
            <a:spAutoFit/>
          </a:bodyPr>
          <a:lstStyle/>
          <a:p>
            <a:r>
              <a:rPr lang="ru-RU" sz="17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ru-RU" sz="17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лн </a:t>
            </a:r>
            <a:r>
              <a:rPr lang="ru-RU" sz="17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руб.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79351" y="177861"/>
            <a:ext cx="10277079" cy="1021919"/>
          </a:xfrm>
          <a:prstGeom prst="rect">
            <a:avLst/>
          </a:prstGeom>
        </p:spPr>
        <p:txBody>
          <a:bodyPr wrap="square" lIns="112877" tIns="56438" rIns="112877" bIns="56438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i="1" dirty="0" smtClean="0">
                <a:solidFill>
                  <a:srgbClr val="002060"/>
                </a:solidFill>
                <a:effectLst>
                  <a:glow rad="63500">
                    <a:srgbClr val="5ECCF3">
                      <a:satMod val="175000"/>
                      <a:alpha val="40000"/>
                    </a:srgbClr>
                  </a:glow>
                </a:effectLst>
                <a:latin typeface="Bookman Old Style" panose="02050604050505020204" pitchFamily="18" charset="0"/>
                <a:cs typeface="Arial" pitchFamily="34" charset="0"/>
              </a:rPr>
              <a:t>ДИНАМИКА </a:t>
            </a:r>
            <a:r>
              <a:rPr lang="ru-RU" sz="2900" b="1" i="1" dirty="0" smtClean="0">
                <a:solidFill>
                  <a:srgbClr val="002060"/>
                </a:solidFill>
                <a:effectLst>
                  <a:glow rad="63500">
                    <a:srgbClr val="5ECCF3">
                      <a:satMod val="175000"/>
                      <a:alpha val="40000"/>
                    </a:srgbClr>
                  </a:glow>
                </a:effectLst>
                <a:latin typeface="Bookman Old Style" panose="02050604050505020204" pitchFamily="18" charset="0"/>
                <a:cs typeface="Arial" pitchFamily="34" charset="0"/>
              </a:rPr>
              <a:t>ПОСТУПЛЕНИЙ </a:t>
            </a:r>
            <a:r>
              <a:rPr lang="ru-RU" sz="2900" b="1" i="1" dirty="0">
                <a:solidFill>
                  <a:srgbClr val="002060"/>
                </a:solidFill>
                <a:effectLst>
                  <a:glow rad="63500">
                    <a:srgbClr val="5ECCF3">
                      <a:satMod val="175000"/>
                      <a:alpha val="40000"/>
                    </a:srgbClr>
                  </a:glow>
                </a:effectLst>
                <a:latin typeface="Bookman Old Style" panose="02050604050505020204" pitchFamily="18" charset="0"/>
                <a:cs typeface="Arial" pitchFamily="34" charset="0"/>
              </a:rPr>
              <a:t>НАЛОГОВ </a:t>
            </a:r>
            <a:endParaRPr lang="ru-RU" sz="2900" b="1" i="1" dirty="0" smtClean="0">
              <a:solidFill>
                <a:srgbClr val="002060"/>
              </a:solidFill>
              <a:effectLst>
                <a:glow rad="63500">
                  <a:srgbClr val="5ECCF3">
                    <a:satMod val="175000"/>
                    <a:alpha val="40000"/>
                  </a:srgbClr>
                </a:glow>
              </a:effectLst>
              <a:latin typeface="Bookman Old Style" panose="02050604050505020204" pitchFamily="18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900" b="1" i="1" dirty="0" smtClean="0">
                <a:solidFill>
                  <a:srgbClr val="002060"/>
                </a:solidFill>
                <a:effectLst>
                  <a:glow rad="63500">
                    <a:srgbClr val="5ECCF3">
                      <a:satMod val="175000"/>
                      <a:alpha val="40000"/>
                    </a:srgbClr>
                  </a:glow>
                </a:effectLst>
                <a:latin typeface="Bookman Old Style" panose="02050604050505020204" pitchFamily="18" charset="0"/>
                <a:cs typeface="Arial" pitchFamily="34" charset="0"/>
              </a:rPr>
              <a:t>НА </a:t>
            </a:r>
            <a:r>
              <a:rPr lang="ru-RU" sz="2900" b="1" i="1" dirty="0">
                <a:solidFill>
                  <a:srgbClr val="002060"/>
                </a:solidFill>
                <a:effectLst>
                  <a:glow rad="63500">
                    <a:srgbClr val="5ECCF3">
                      <a:satMod val="175000"/>
                      <a:alpha val="40000"/>
                    </a:srgbClr>
                  </a:glow>
                </a:effectLst>
                <a:latin typeface="Bookman Old Style" panose="02050604050505020204" pitchFamily="18" charset="0"/>
                <a:cs typeface="Arial" pitchFamily="34" charset="0"/>
              </a:rPr>
              <a:t>СОВОКУПНЫЙ ДОХОД В БЮДЖЕТ </a:t>
            </a:r>
            <a:r>
              <a:rPr lang="ru-RU" sz="2900" b="1" i="1" dirty="0" smtClean="0">
                <a:solidFill>
                  <a:srgbClr val="002060"/>
                </a:solidFill>
                <a:effectLst>
                  <a:glow rad="63500">
                    <a:srgbClr val="5ECCF3">
                      <a:satMod val="175000"/>
                      <a:alpha val="40000"/>
                    </a:srgbClr>
                  </a:glow>
                </a:effectLst>
                <a:latin typeface="Bookman Old Style" panose="02050604050505020204" pitchFamily="18" charset="0"/>
                <a:cs typeface="Arial" pitchFamily="34" charset="0"/>
              </a:rPr>
              <a:t>ГОРОДА</a:t>
            </a:r>
            <a:endParaRPr lang="ru-RU" sz="2900" b="1" i="1" dirty="0">
              <a:solidFill>
                <a:srgbClr val="002060"/>
              </a:solidFill>
              <a:effectLst>
                <a:glow rad="63500">
                  <a:srgbClr val="5ECCF3">
                    <a:satMod val="175000"/>
                    <a:alpha val="40000"/>
                  </a:srgbClr>
                </a:glow>
              </a:effectLst>
              <a:latin typeface="Bookman Old Style" panose="02050604050505020204" pitchFamily="18" charset="0"/>
              <a:cs typeface="Arial" pitchFamily="34" charset="0"/>
            </a:endParaRPr>
          </a:p>
        </p:txBody>
      </p:sp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97205500"/>
              </p:ext>
            </p:extLst>
          </p:nvPr>
        </p:nvGraphicFramePr>
        <p:xfrm>
          <a:off x="733421" y="1455214"/>
          <a:ext cx="11047230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451434" y="2384201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345</a:t>
            </a:r>
            <a:endParaRPr lang="ru-RU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2835338" y="145521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442</a:t>
            </a:r>
            <a:endParaRPr lang="ru-RU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4125797" y="1933489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393</a:t>
            </a:r>
            <a:endParaRPr lang="ru-RU" b="1" dirty="0"/>
          </a:p>
        </p:txBody>
      </p:sp>
      <p:pic>
        <p:nvPicPr>
          <p:cNvPr id="18" name="Picture 4" descr="http://datlabs.co.zw/images/arrow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249625">
            <a:off x="2015033" y="1842053"/>
            <a:ext cx="540060" cy="360040"/>
          </a:xfrm>
          <a:prstGeom prst="rect">
            <a:avLst/>
          </a:prstGeom>
          <a:noFill/>
        </p:spPr>
      </p:pic>
      <p:pic>
        <p:nvPicPr>
          <p:cNvPr id="19" name="Picture 4" descr="http://datlabs.co.zw/images/arrow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815682">
            <a:off x="3761637" y="1644524"/>
            <a:ext cx="540060" cy="360040"/>
          </a:xfrm>
          <a:prstGeom prst="rect">
            <a:avLst/>
          </a:prstGeom>
          <a:noFill/>
        </p:spPr>
      </p:pic>
      <p:pic>
        <p:nvPicPr>
          <p:cNvPr id="20" name="Picture 4" descr="http://datlabs.co.zw/images/arrow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800604">
            <a:off x="6126514" y="1697741"/>
            <a:ext cx="543830" cy="362553"/>
          </a:xfrm>
          <a:prstGeom prst="rect">
            <a:avLst/>
          </a:prstGeom>
          <a:noFill/>
        </p:spPr>
      </p:pic>
      <p:sp>
        <p:nvSpPr>
          <p:cNvPr id="21" name="TextBox 15"/>
          <p:cNvSpPr txBox="1"/>
          <p:nvPr/>
        </p:nvSpPr>
        <p:spPr>
          <a:xfrm rot="19849147">
            <a:off x="1798739" y="1725128"/>
            <a:ext cx="7455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i="1" dirty="0" smtClean="0">
                <a:solidFill>
                  <a:schemeClr val="accent1">
                    <a:lumMod val="50000"/>
                  </a:schemeClr>
                </a:solidFill>
                <a:cs typeface="Calibri" panose="020F0502020204030204" pitchFamily="34" charset="0"/>
              </a:rPr>
              <a:t>+ </a:t>
            </a:r>
            <a:r>
              <a:rPr lang="ru-RU" sz="1400" b="1" i="1" dirty="0" smtClean="0">
                <a:solidFill>
                  <a:prstClr val="black"/>
                </a:solidFill>
                <a:cs typeface="Calibri" panose="020F0502020204030204" pitchFamily="34" charset="0"/>
              </a:rPr>
              <a:t>97</a:t>
            </a:r>
            <a:endParaRPr lang="ru-RU" sz="1400" b="1" i="1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sp>
        <p:nvSpPr>
          <p:cNvPr id="22" name="TextBox 15"/>
          <p:cNvSpPr txBox="1"/>
          <p:nvPr/>
        </p:nvSpPr>
        <p:spPr>
          <a:xfrm rot="21192058">
            <a:off x="4845115" y="1643132"/>
            <a:ext cx="7455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i="1" dirty="0" smtClean="0">
                <a:solidFill>
                  <a:schemeClr val="accent1">
                    <a:lumMod val="50000"/>
                  </a:schemeClr>
                </a:solidFill>
                <a:cs typeface="Calibri" panose="020F0502020204030204" pitchFamily="34" charset="0"/>
              </a:rPr>
              <a:t>+ </a:t>
            </a:r>
            <a:r>
              <a:rPr lang="ru-RU" sz="1400" b="1" i="1" dirty="0" smtClean="0">
                <a:solidFill>
                  <a:prstClr val="black"/>
                </a:solidFill>
                <a:cs typeface="Calibri" panose="020F0502020204030204" pitchFamily="34" charset="0"/>
              </a:rPr>
              <a:t>11</a:t>
            </a:r>
            <a:endParaRPr lang="ru-RU" sz="1400" b="1" i="1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sp>
        <p:nvSpPr>
          <p:cNvPr id="23" name="TextBox 15"/>
          <p:cNvSpPr txBox="1"/>
          <p:nvPr/>
        </p:nvSpPr>
        <p:spPr>
          <a:xfrm rot="21192058">
            <a:off x="6107615" y="1478947"/>
            <a:ext cx="7455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i="1" dirty="0" smtClean="0">
                <a:solidFill>
                  <a:schemeClr val="accent1">
                    <a:lumMod val="50000"/>
                  </a:schemeClr>
                </a:solidFill>
                <a:cs typeface="Calibri" panose="020F0502020204030204" pitchFamily="34" charset="0"/>
              </a:rPr>
              <a:t>+ </a:t>
            </a:r>
            <a:r>
              <a:rPr lang="ru-RU" sz="1400" b="1" i="1" dirty="0" smtClean="0">
                <a:solidFill>
                  <a:prstClr val="black"/>
                </a:solidFill>
                <a:cs typeface="Calibri" panose="020F0502020204030204" pitchFamily="34" charset="0"/>
              </a:rPr>
              <a:t>11</a:t>
            </a:r>
            <a:endParaRPr lang="ru-RU" sz="1400" b="1" i="1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1687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9188778" y="-80975"/>
            <a:ext cx="1167652" cy="375594"/>
          </a:xfrm>
          <a:prstGeom prst="rect">
            <a:avLst/>
          </a:prstGeom>
        </p:spPr>
        <p:txBody>
          <a:bodyPr wrap="none" lIns="112883" tIns="56441" rIns="112883" bIns="56441">
            <a:spAutoFit/>
          </a:bodyPr>
          <a:lstStyle/>
          <a:p>
            <a:r>
              <a:rPr lang="ru-RU" sz="17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ru-RU" sz="17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лн </a:t>
            </a:r>
            <a:r>
              <a:rPr lang="ru-RU" sz="17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056" y="299841"/>
            <a:ext cx="10383837" cy="1037308"/>
          </a:xfrm>
          <a:prstGeom prst="rect">
            <a:avLst/>
          </a:prstGeom>
        </p:spPr>
        <p:txBody>
          <a:bodyPr wrap="square" lIns="112877" tIns="56438" rIns="112877" bIns="56438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900" b="1" i="1" dirty="0" smtClean="0">
                <a:solidFill>
                  <a:srgbClr val="002060"/>
                </a:solidFill>
                <a:effectLst>
                  <a:glow rad="63500">
                    <a:srgbClr val="5ECCF3">
                      <a:satMod val="175000"/>
                      <a:alpha val="40000"/>
                    </a:srgbClr>
                  </a:glow>
                </a:effectLst>
                <a:latin typeface="Bookman Old Style" panose="02050604050505020204" pitchFamily="18" charset="0"/>
                <a:cs typeface="Arial" pitchFamily="34" charset="0"/>
              </a:rPr>
              <a:t>ДИНАМИКА </a:t>
            </a:r>
            <a:r>
              <a:rPr lang="ru-RU" sz="2900" b="1" i="1" dirty="0">
                <a:solidFill>
                  <a:srgbClr val="002060"/>
                </a:solidFill>
                <a:effectLst>
                  <a:glow rad="63500">
                    <a:srgbClr val="5ECCF3">
                      <a:satMod val="175000"/>
                      <a:alpha val="40000"/>
                    </a:srgbClr>
                  </a:glow>
                </a:effectLst>
                <a:latin typeface="Bookman Old Style" panose="02050604050505020204" pitchFamily="18" charset="0"/>
                <a:cs typeface="Arial" pitchFamily="34" charset="0"/>
              </a:rPr>
              <a:t>ПОСТУПЛЕНИЙ </a:t>
            </a:r>
            <a:endParaRPr lang="ru-RU" sz="2900" b="1" i="1" dirty="0" smtClean="0">
              <a:solidFill>
                <a:srgbClr val="002060"/>
              </a:solidFill>
              <a:effectLst>
                <a:glow rad="63500">
                  <a:srgbClr val="5ECCF3">
                    <a:satMod val="175000"/>
                    <a:alpha val="40000"/>
                  </a:srgbClr>
                </a:glow>
              </a:effectLst>
              <a:latin typeface="Bookman Old Style" panose="02050604050505020204" pitchFamily="18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900" b="1" i="1" dirty="0" smtClean="0">
                <a:solidFill>
                  <a:srgbClr val="002060"/>
                </a:solidFill>
                <a:effectLst>
                  <a:glow rad="63500">
                    <a:srgbClr val="5ECCF3">
                      <a:satMod val="175000"/>
                      <a:alpha val="40000"/>
                    </a:srgbClr>
                  </a:glow>
                </a:effectLst>
                <a:latin typeface="Bookman Old Style" panose="02050604050505020204" pitchFamily="18" charset="0"/>
                <a:cs typeface="Arial" pitchFamily="34" charset="0"/>
              </a:rPr>
              <a:t>ИМУЩЕСТВЕННЫХ НАЛОГОВ В БЮДЖЕТ ГОРОДА </a:t>
            </a:r>
          </a:p>
        </p:txBody>
      </p:sp>
      <p:graphicFrame>
        <p:nvGraphicFramePr>
          <p:cNvPr id="14" name="Диаграмма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2869448"/>
              </p:ext>
            </p:extLst>
          </p:nvPr>
        </p:nvGraphicFramePr>
        <p:xfrm>
          <a:off x="166217" y="1481324"/>
          <a:ext cx="10053514" cy="5616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956098" y="3120153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278</a:t>
            </a:r>
            <a:endParaRPr lang="ru-RU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2320503" y="2884197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298</a:t>
            </a:r>
            <a:endParaRPr lang="ru-RU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3607743" y="1968841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391</a:t>
            </a:r>
            <a:endParaRPr lang="ru-RU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5017146" y="1784175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408</a:t>
            </a:r>
            <a:endParaRPr lang="ru-RU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6368765" y="1769774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413</a:t>
            </a:r>
            <a:endParaRPr lang="ru-RU" b="1" dirty="0"/>
          </a:p>
        </p:txBody>
      </p:sp>
      <p:pic>
        <p:nvPicPr>
          <p:cNvPr id="24" name="Picture 4" descr="http://datlabs.co.zw/images/arrow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249625">
            <a:off x="1718231" y="3015248"/>
            <a:ext cx="540060" cy="360040"/>
          </a:xfrm>
          <a:prstGeom prst="rect">
            <a:avLst/>
          </a:prstGeom>
          <a:noFill/>
        </p:spPr>
      </p:pic>
      <p:sp>
        <p:nvSpPr>
          <p:cNvPr id="25" name="TextBox 15"/>
          <p:cNvSpPr txBox="1"/>
          <p:nvPr/>
        </p:nvSpPr>
        <p:spPr>
          <a:xfrm rot="19849147">
            <a:off x="1508998" y="2865671"/>
            <a:ext cx="7455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i="1" dirty="0" smtClean="0">
                <a:cs typeface="Calibri" panose="020F0502020204030204" pitchFamily="34" charset="0"/>
              </a:rPr>
              <a:t>+ </a:t>
            </a:r>
            <a:r>
              <a:rPr lang="ru-RU" sz="1400" b="1" i="1" dirty="0" smtClean="0">
                <a:solidFill>
                  <a:prstClr val="black"/>
                </a:solidFill>
                <a:cs typeface="Calibri" panose="020F0502020204030204" pitchFamily="34" charset="0"/>
              </a:rPr>
              <a:t>20</a:t>
            </a:r>
            <a:endParaRPr lang="ru-RU" sz="1400" b="1" i="1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pic>
        <p:nvPicPr>
          <p:cNvPr id="26" name="Picture 4" descr="http://datlabs.co.zw/images/arrow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249625">
            <a:off x="2820828" y="2391191"/>
            <a:ext cx="540060" cy="360040"/>
          </a:xfrm>
          <a:prstGeom prst="rect">
            <a:avLst/>
          </a:prstGeom>
          <a:noFill/>
        </p:spPr>
      </p:pic>
      <p:sp>
        <p:nvSpPr>
          <p:cNvPr id="28" name="TextBox 15"/>
          <p:cNvSpPr txBox="1"/>
          <p:nvPr/>
        </p:nvSpPr>
        <p:spPr>
          <a:xfrm rot="20262844">
            <a:off x="4241082" y="1661727"/>
            <a:ext cx="7455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i="1" dirty="0" smtClean="0">
                <a:cs typeface="Calibri" panose="020F0502020204030204" pitchFamily="34" charset="0"/>
              </a:rPr>
              <a:t>+ 17</a:t>
            </a:r>
            <a:endParaRPr lang="ru-RU" sz="1400" b="1" i="1" dirty="0">
              <a:cs typeface="Calibri" panose="020F0502020204030204" pitchFamily="34" charset="0"/>
            </a:endParaRPr>
          </a:p>
        </p:txBody>
      </p:sp>
      <p:pic>
        <p:nvPicPr>
          <p:cNvPr id="29" name="Picture 4" descr="http://datlabs.co.zw/images/arrow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47849">
            <a:off x="5850747" y="1774483"/>
            <a:ext cx="540060" cy="360040"/>
          </a:xfrm>
          <a:prstGeom prst="rect">
            <a:avLst/>
          </a:prstGeom>
          <a:noFill/>
        </p:spPr>
      </p:pic>
      <p:sp>
        <p:nvSpPr>
          <p:cNvPr id="30" name="TextBox 15"/>
          <p:cNvSpPr txBox="1"/>
          <p:nvPr/>
        </p:nvSpPr>
        <p:spPr>
          <a:xfrm rot="19849147">
            <a:off x="2667807" y="2261600"/>
            <a:ext cx="7455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i="1" dirty="0" smtClean="0">
                <a:cs typeface="Calibri" panose="020F0502020204030204" pitchFamily="34" charset="0"/>
              </a:rPr>
              <a:t>+ </a:t>
            </a:r>
            <a:r>
              <a:rPr lang="ru-RU" sz="1400" b="1" i="1" dirty="0" smtClean="0">
                <a:solidFill>
                  <a:prstClr val="black"/>
                </a:solidFill>
                <a:cs typeface="Calibri" panose="020F0502020204030204" pitchFamily="34" charset="0"/>
              </a:rPr>
              <a:t>93</a:t>
            </a:r>
            <a:endParaRPr lang="ru-RU" sz="1400" b="1" i="1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sp>
        <p:nvSpPr>
          <p:cNvPr id="31" name="TextBox 15"/>
          <p:cNvSpPr txBox="1"/>
          <p:nvPr/>
        </p:nvSpPr>
        <p:spPr>
          <a:xfrm rot="20262844">
            <a:off x="5748003" y="1631482"/>
            <a:ext cx="7455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i="1" dirty="0" smtClean="0">
                <a:cs typeface="Calibri" panose="020F0502020204030204" pitchFamily="34" charset="0"/>
              </a:rPr>
              <a:t>+ 5</a:t>
            </a:r>
            <a:endParaRPr lang="ru-RU" sz="1400" b="1" i="1" dirty="0"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0009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9188778" y="-80975"/>
            <a:ext cx="1167652" cy="375594"/>
          </a:xfrm>
          <a:prstGeom prst="rect">
            <a:avLst/>
          </a:prstGeom>
        </p:spPr>
        <p:txBody>
          <a:bodyPr wrap="none" lIns="112883" tIns="56441" rIns="112883" bIns="56441">
            <a:spAutoFit/>
          </a:bodyPr>
          <a:lstStyle/>
          <a:p>
            <a:r>
              <a:rPr lang="ru-RU" sz="17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ru-RU" sz="17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лн </a:t>
            </a:r>
            <a:r>
              <a:rPr lang="ru-RU" sz="17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0" y="294619"/>
            <a:ext cx="10383837" cy="1452806"/>
          </a:xfrm>
          <a:prstGeom prst="rect">
            <a:avLst/>
          </a:prstGeom>
        </p:spPr>
        <p:txBody>
          <a:bodyPr wrap="square" lIns="112877" tIns="56438" rIns="112877" bIns="56438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900" b="1" i="1" dirty="0" smtClean="0">
                <a:solidFill>
                  <a:srgbClr val="002060"/>
                </a:solidFill>
                <a:effectLst>
                  <a:glow rad="63500">
                    <a:srgbClr val="5ECCF3">
                      <a:satMod val="175000"/>
                      <a:alpha val="40000"/>
                    </a:srgbClr>
                  </a:glow>
                </a:effectLst>
                <a:latin typeface="Bookman Old Style" panose="02050604050505020204" pitchFamily="18" charset="0"/>
                <a:cs typeface="Arial" pitchFamily="34" charset="0"/>
              </a:rPr>
              <a:t>ДИНАМИКА </a:t>
            </a:r>
            <a:r>
              <a:rPr lang="ru-RU" sz="2900" b="1" i="1" dirty="0">
                <a:solidFill>
                  <a:srgbClr val="002060"/>
                </a:solidFill>
                <a:effectLst>
                  <a:glow rad="63500">
                    <a:srgbClr val="5ECCF3">
                      <a:satMod val="175000"/>
                      <a:alpha val="40000"/>
                    </a:srgbClr>
                  </a:glow>
                </a:effectLst>
                <a:latin typeface="Bookman Old Style" panose="02050604050505020204" pitchFamily="18" charset="0"/>
                <a:cs typeface="Arial" pitchFamily="34" charset="0"/>
              </a:rPr>
              <a:t>ПОСТУПЛЕНИЙ </a:t>
            </a:r>
            <a:endParaRPr lang="ru-RU" sz="2900" b="1" i="1" dirty="0" smtClean="0">
              <a:solidFill>
                <a:srgbClr val="002060"/>
              </a:solidFill>
              <a:effectLst>
                <a:glow rad="63500">
                  <a:srgbClr val="5ECCF3">
                    <a:satMod val="175000"/>
                    <a:alpha val="40000"/>
                  </a:srgbClr>
                </a:glow>
              </a:effectLst>
              <a:latin typeface="Bookman Old Style" panose="02050604050505020204" pitchFamily="18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900" b="1" i="1" dirty="0" smtClean="0">
                <a:solidFill>
                  <a:srgbClr val="002060"/>
                </a:solidFill>
                <a:effectLst>
                  <a:glow rad="63500">
                    <a:srgbClr val="5ECCF3">
                      <a:satMod val="175000"/>
                      <a:alpha val="40000"/>
                    </a:srgbClr>
                  </a:glow>
                </a:effectLst>
                <a:latin typeface="Bookman Old Style" panose="02050604050505020204" pitchFamily="18" charset="0"/>
                <a:cs typeface="Arial" pitchFamily="34" charset="0"/>
              </a:rPr>
              <a:t>ГОСУДАРСТВЕННОЙ ПОШЛИНЫ В БЮДЖЕТ ГОРОДА</a:t>
            </a:r>
          </a:p>
        </p:txBody>
      </p:sp>
      <p:sp>
        <p:nvSpPr>
          <p:cNvPr id="19" name="TextBox 1"/>
          <p:cNvSpPr txBox="1"/>
          <p:nvPr/>
        </p:nvSpPr>
        <p:spPr>
          <a:xfrm>
            <a:off x="5659971" y="1859825"/>
            <a:ext cx="864096" cy="346987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ru-RU" sz="1800" b="1" dirty="0" smtClean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1" name="Диаграмма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37464190"/>
              </p:ext>
            </p:extLst>
          </p:nvPr>
        </p:nvGraphicFramePr>
        <p:xfrm>
          <a:off x="979451" y="1331927"/>
          <a:ext cx="8640960" cy="55766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2" name="Picture 4" descr="http://datlabs.co.zw/images/arrow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235357">
            <a:off x="2292635" y="3023194"/>
            <a:ext cx="1026636" cy="684424"/>
          </a:xfrm>
          <a:prstGeom prst="rect">
            <a:avLst/>
          </a:prstGeom>
          <a:noFill/>
        </p:spPr>
      </p:pic>
      <p:pic>
        <p:nvPicPr>
          <p:cNvPr id="23" name="Picture 4" descr="http://datlabs.co.zw/images/arrow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63827" y="2257825"/>
            <a:ext cx="540060" cy="308916"/>
          </a:xfrm>
          <a:prstGeom prst="rect">
            <a:avLst/>
          </a:prstGeom>
          <a:noFill/>
        </p:spPr>
      </p:pic>
      <p:pic>
        <p:nvPicPr>
          <p:cNvPr id="24" name="Picture 4" descr="http://datlabs.co.zw/images/arrow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978723">
            <a:off x="5836302" y="2151983"/>
            <a:ext cx="540060" cy="360040"/>
          </a:xfrm>
          <a:prstGeom prst="rect">
            <a:avLst/>
          </a:prstGeom>
          <a:noFill/>
        </p:spPr>
      </p:pic>
      <p:pic>
        <p:nvPicPr>
          <p:cNvPr id="25" name="Picture 4" descr="http://datlabs.co.zw/images/arrow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244111">
            <a:off x="7377921" y="2130431"/>
            <a:ext cx="540060" cy="360040"/>
          </a:xfrm>
          <a:prstGeom prst="rect">
            <a:avLst/>
          </a:prstGeom>
          <a:noFill/>
        </p:spPr>
      </p:pic>
      <p:sp>
        <p:nvSpPr>
          <p:cNvPr id="26" name="TextBox 2"/>
          <p:cNvSpPr txBox="1"/>
          <p:nvPr/>
        </p:nvSpPr>
        <p:spPr>
          <a:xfrm rot="19116748">
            <a:off x="2202616" y="2993683"/>
            <a:ext cx="1070010" cy="411362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solidFill>
                  <a:srgbClr val="00206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+</a:t>
            </a:r>
            <a:r>
              <a:rPr lang="ru-RU" sz="1400" b="1" dirty="0">
                <a:solidFill>
                  <a:srgbClr val="00206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smtClean="0">
                <a:solidFill>
                  <a:srgbClr val="00206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107</a:t>
            </a:r>
            <a:endParaRPr lang="ru-RU" sz="1400" b="1" dirty="0">
              <a:solidFill>
                <a:srgbClr val="00206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"/>
          <p:cNvSpPr txBox="1"/>
          <p:nvPr/>
        </p:nvSpPr>
        <p:spPr>
          <a:xfrm rot="20775609">
            <a:off x="4292636" y="2091760"/>
            <a:ext cx="643615" cy="411362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solidFill>
                  <a:srgbClr val="00206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+</a:t>
            </a:r>
            <a:r>
              <a:rPr lang="ru-RU" sz="1400" b="1" dirty="0">
                <a:solidFill>
                  <a:srgbClr val="00206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smtClean="0">
                <a:solidFill>
                  <a:srgbClr val="00206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7</a:t>
            </a:r>
            <a:endParaRPr lang="ru-RU" sz="1400" b="1" dirty="0">
              <a:solidFill>
                <a:srgbClr val="00206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"/>
          <p:cNvSpPr txBox="1"/>
          <p:nvPr/>
        </p:nvSpPr>
        <p:spPr>
          <a:xfrm rot="20775609">
            <a:off x="5804804" y="2005797"/>
            <a:ext cx="643615" cy="411362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solidFill>
                  <a:srgbClr val="00206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+</a:t>
            </a:r>
            <a:r>
              <a:rPr lang="ru-RU" sz="1400" b="1" dirty="0">
                <a:solidFill>
                  <a:srgbClr val="00206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smtClean="0">
                <a:solidFill>
                  <a:srgbClr val="00206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2</a:t>
            </a:r>
            <a:endParaRPr lang="ru-RU" sz="1400" b="1" dirty="0">
              <a:solidFill>
                <a:srgbClr val="00206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"/>
          <p:cNvSpPr txBox="1"/>
          <p:nvPr/>
        </p:nvSpPr>
        <p:spPr>
          <a:xfrm rot="21305926">
            <a:off x="7368556" y="1961992"/>
            <a:ext cx="643615" cy="411362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solidFill>
                  <a:srgbClr val="00206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+</a:t>
            </a:r>
            <a:r>
              <a:rPr lang="ru-RU" sz="1400" b="1" dirty="0">
                <a:solidFill>
                  <a:srgbClr val="00206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smtClean="0">
                <a:solidFill>
                  <a:srgbClr val="00206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2</a:t>
            </a:r>
            <a:endParaRPr lang="ru-RU" sz="1400" b="1" dirty="0">
              <a:solidFill>
                <a:srgbClr val="00206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2880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5782" y="867891"/>
            <a:ext cx="9850216" cy="421761"/>
          </a:xfrm>
          <a:prstGeom prst="rect">
            <a:avLst/>
          </a:prstGeom>
          <a:effectLst/>
        </p:spPr>
        <p:txBody>
          <a:bodyPr wrap="square" lIns="112883" tIns="56441" rIns="112883" bIns="56441">
            <a:spAutoFit/>
          </a:bodyPr>
          <a:lstStyle/>
          <a:p>
            <a:pPr algn="ctr" defTabSz="1064060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sz="2500" b="1" i="1" kern="0" dirty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Уважаемые жители города Комсомольска-на-Амуре!</a:t>
            </a:r>
            <a:r>
              <a:rPr lang="ru-RU" sz="2500" b="1" kern="0" dirty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2593F66A-F29C-4F6F-BC86-62F7E915148E}"/>
              </a:ext>
            </a:extLst>
          </p:cNvPr>
          <p:cNvSpPr/>
          <p:nvPr/>
        </p:nvSpPr>
        <p:spPr>
          <a:xfrm>
            <a:off x="250715" y="1312824"/>
            <a:ext cx="9978331" cy="2453086"/>
          </a:xfrm>
          <a:prstGeom prst="rect">
            <a:avLst/>
          </a:prstGeom>
        </p:spPr>
        <p:txBody>
          <a:bodyPr wrap="square" lIns="112883" tIns="56441" rIns="112883" bIns="56441">
            <a:spAutoFit/>
          </a:bodyPr>
          <a:lstStyle/>
          <a:p>
            <a:pPr indent="554636" algn="just"/>
            <a:r>
              <a:rPr lang="ru-RU" sz="1900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  <a:ea typeface="Cambria Math" panose="02040503050406030204" pitchFamily="18" charset="0"/>
                <a:cs typeface="Segoe UI Semilight" panose="020B0402040204020203" pitchFamily="34" charset="0"/>
              </a:rPr>
              <a:t>Брошюра «Бюджет для граждан»  - упрощенная версия бюджета города Комсомольска-на-Амуре, объясняющая гражданам планы и деятельность органов местного самоуправления. </a:t>
            </a:r>
            <a:endParaRPr lang="en-US" sz="1900" dirty="0">
              <a:solidFill>
                <a:schemeClr val="accent1">
                  <a:lumMod val="50000"/>
                </a:schemeClr>
              </a:solidFill>
              <a:latin typeface="Bookman Old Style" panose="02050604050505020204" pitchFamily="18" charset="0"/>
              <a:ea typeface="Cambria Math" panose="02040503050406030204" pitchFamily="18" charset="0"/>
              <a:cs typeface="Segoe UI Semilight" panose="020B0402040204020203" pitchFamily="34" charset="0"/>
            </a:endParaRPr>
          </a:p>
          <a:p>
            <a:pPr indent="554636" algn="just"/>
            <a:r>
              <a:rPr lang="ru-RU" sz="1900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  <a:ea typeface="Cambria Math" panose="02040503050406030204" pitchFamily="18" charset="0"/>
                <a:cs typeface="Segoe UI Semilight" panose="020B0402040204020203" pitchFamily="34" charset="0"/>
              </a:rPr>
              <a:t>В брошюре «Бюджет для граждан» в доступной форме представлено описание доходов, расходов бюджета города и их структура, приоритетные направления бюджетной и налоговой политики, динамика основных параметров бюджета города,  показатели муниципальных программ города и другие вопросы.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E15E6BD-5E1F-4CAD-B355-BBAE1C4479BC}"/>
              </a:ext>
            </a:extLst>
          </p:cNvPr>
          <p:cNvSpPr txBox="1"/>
          <p:nvPr/>
        </p:nvSpPr>
        <p:spPr>
          <a:xfrm>
            <a:off x="326509" y="3784958"/>
            <a:ext cx="9954858" cy="2176087"/>
          </a:xfrm>
          <a:prstGeom prst="rect">
            <a:avLst/>
          </a:prstGeom>
          <a:noFill/>
        </p:spPr>
        <p:txBody>
          <a:bodyPr wrap="square" lIns="112883" tIns="56441" rIns="112883" bIns="56441" rtlCol="0">
            <a:spAutoFit/>
          </a:bodyPr>
          <a:lstStyle/>
          <a:p>
            <a:pPr marL="352771" indent="-352771" algn="just">
              <a:buFont typeface="Wingdings" panose="05000000000000000000" pitchFamily="2" charset="2"/>
              <a:buChar char="Ø"/>
            </a:pPr>
            <a:r>
              <a:rPr lang="ru-RU" sz="1900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  <a:ea typeface="Cambria Math" panose="02040503050406030204" pitchFamily="18" charset="0"/>
                <a:cs typeface="Segoe UI Semilight" panose="020B0402040204020203" pitchFamily="34" charset="0"/>
              </a:rPr>
              <a:t>Брошюра «Бюджет для граждан» публикуется на сайтах:</a:t>
            </a:r>
          </a:p>
          <a:p>
            <a:pPr algn="just"/>
            <a:r>
              <a:rPr lang="ru-RU" sz="1900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  <a:ea typeface="Cambria Math" panose="02040503050406030204" pitchFamily="18" charset="0"/>
                <a:cs typeface="Segoe UI Semilight" panose="020B0402040204020203" pitchFamily="34" charset="0"/>
              </a:rPr>
              <a:t>      портал «Открытый бюджет города Комсомольска-на-Амуре» </a:t>
            </a:r>
            <a:r>
              <a:rPr lang="en-US" sz="1900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  <a:ea typeface="Cambria Math" panose="02040503050406030204" pitchFamily="18" charset="0"/>
                <a:cs typeface="Segoe UI Semilight" panose="020B0402040204020203" pitchFamily="34" charset="0"/>
                <a:hlinkClick r:id="rId3"/>
              </a:rPr>
              <a:t>http://budget.kmscity.ru/portal/Menu/Page/371</a:t>
            </a:r>
            <a:r>
              <a:rPr lang="ru-RU" sz="1900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  <a:ea typeface="Cambria Math" panose="02040503050406030204" pitchFamily="18" charset="0"/>
                <a:cs typeface="Segoe UI Semilight" panose="020B0402040204020203" pitchFamily="34" charset="0"/>
              </a:rPr>
              <a:t>;</a:t>
            </a:r>
          </a:p>
          <a:p>
            <a:pPr algn="just"/>
            <a:r>
              <a:rPr lang="ru-RU" sz="1900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  <a:ea typeface="Cambria Math" panose="02040503050406030204" pitchFamily="18" charset="0"/>
                <a:cs typeface="Segoe UI Semilight" panose="020B0402040204020203" pitchFamily="34" charset="0"/>
              </a:rPr>
              <a:t>      официальный сайт органов местного самоуправления города Комсомольска-на-Амуре в разделе сайта: Финансовая деятельность.</a:t>
            </a:r>
          </a:p>
          <a:p>
            <a:pPr marL="352771" indent="-352771" algn="just">
              <a:buFont typeface="Wingdings" panose="05000000000000000000" pitchFamily="2" charset="2"/>
              <a:buChar char="Ø"/>
            </a:pPr>
            <a:r>
              <a:rPr lang="ru-RU" sz="1900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  <a:ea typeface="Cambria Math" panose="02040503050406030204" pitchFamily="18" charset="0"/>
                <a:cs typeface="Segoe UI Semilight" panose="020B0402040204020203" pitchFamily="34" charset="0"/>
              </a:rPr>
              <a:t>Разработчиком брошюры «Бюджет для граждан» является Финансовое управление администрации города Комсомольска-на-Амуре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  <a:ea typeface="Cambria Math" panose="02040503050406030204" pitchFamily="18" charset="0"/>
                <a:cs typeface="Segoe UI Semilight" panose="020B0402040204020203" pitchFamily="34" charset="0"/>
              </a:rPr>
              <a:t>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D4798EC0-18D7-4C67-B47E-0324FA9ED69D}"/>
              </a:ext>
            </a:extLst>
          </p:cNvPr>
          <p:cNvSpPr txBox="1"/>
          <p:nvPr/>
        </p:nvSpPr>
        <p:spPr>
          <a:xfrm>
            <a:off x="212558" y="5935108"/>
            <a:ext cx="10068809" cy="991148"/>
          </a:xfrm>
          <a:prstGeom prst="rect">
            <a:avLst/>
          </a:prstGeom>
          <a:noFill/>
        </p:spPr>
        <p:txBody>
          <a:bodyPr wrap="square" lIns="112883" tIns="56441" rIns="112883" bIns="56441">
            <a:spAutoFit/>
          </a:bodyPr>
          <a:lstStyle/>
          <a:p>
            <a:pPr indent="446827" algn="just"/>
            <a:r>
              <a:rPr lang="ru-RU" sz="1900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ea typeface="Cambria Math" panose="02040503050406030204" pitchFamily="18" charset="0"/>
                <a:cs typeface="Segoe UI Semilight" panose="020B0402040204020203" pitchFamily="34" charset="0"/>
              </a:rPr>
              <a:t> </a:t>
            </a:r>
            <a:r>
              <a:rPr lang="ru-RU" sz="1900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  <a:ea typeface="Cambria Math" panose="02040503050406030204" pitchFamily="18" charset="0"/>
                <a:cs typeface="Segoe UI Semilight" panose="020B0402040204020203" pitchFamily="34" charset="0"/>
              </a:rPr>
              <a:t>Результатом публикации брошюры «Бюджет для граждан» является информированность граждан о бюджете города, приоритетных расходах бюджета, а также </a:t>
            </a:r>
            <a:r>
              <a:rPr lang="ru-RU" sz="1900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  <a:ea typeface="Cambria Math" panose="02040503050406030204" pitchFamily="18" charset="0"/>
                <a:cs typeface="Segoe UI Semilight" panose="020B0402040204020203" pitchFamily="34" charset="0"/>
              </a:rPr>
              <a:t>использование брошюры в </a:t>
            </a:r>
            <a:r>
              <a:rPr lang="ru-RU" sz="1900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  <a:ea typeface="Cambria Math" panose="02040503050406030204" pitchFamily="18" charset="0"/>
                <a:cs typeface="Segoe UI Semilight" panose="020B0402040204020203" pitchFamily="34" charset="0"/>
              </a:rPr>
              <a:t>учебных целях.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2B3751BD-73B8-4748-95D3-E366822FD4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4247" y="63041"/>
            <a:ext cx="2137120" cy="804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865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9188778" y="-80975"/>
            <a:ext cx="1167652" cy="375594"/>
          </a:xfrm>
          <a:prstGeom prst="rect">
            <a:avLst/>
          </a:prstGeom>
        </p:spPr>
        <p:txBody>
          <a:bodyPr wrap="none" lIns="112883" tIns="56441" rIns="112883" bIns="56441">
            <a:spAutoFit/>
          </a:bodyPr>
          <a:lstStyle/>
          <a:p>
            <a:r>
              <a:rPr lang="ru-RU" sz="17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ru-RU" sz="17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лн </a:t>
            </a:r>
            <a:r>
              <a:rPr lang="ru-RU" sz="17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760" y="270522"/>
            <a:ext cx="10383837" cy="1452806"/>
          </a:xfrm>
          <a:prstGeom prst="rect">
            <a:avLst/>
          </a:prstGeom>
        </p:spPr>
        <p:txBody>
          <a:bodyPr wrap="square" lIns="112877" tIns="56438" rIns="112877" bIns="56438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900" b="1" i="1" dirty="0" smtClean="0">
                <a:solidFill>
                  <a:srgbClr val="002060"/>
                </a:solidFill>
                <a:effectLst>
                  <a:glow rad="63500">
                    <a:srgbClr val="5ECCF3">
                      <a:satMod val="175000"/>
                      <a:alpha val="40000"/>
                    </a:srgbClr>
                  </a:glow>
                </a:effectLst>
                <a:latin typeface="Bookman Old Style" panose="02050604050505020204" pitchFamily="18" charset="0"/>
                <a:cs typeface="Arial" pitchFamily="34" charset="0"/>
              </a:rPr>
              <a:t>ДИНАМИКА </a:t>
            </a:r>
            <a:r>
              <a:rPr lang="ru-RU" sz="2900" b="1" i="1" dirty="0">
                <a:solidFill>
                  <a:srgbClr val="002060"/>
                </a:solidFill>
                <a:effectLst>
                  <a:glow rad="63500">
                    <a:srgbClr val="5ECCF3">
                      <a:satMod val="175000"/>
                      <a:alpha val="40000"/>
                    </a:srgbClr>
                  </a:glow>
                </a:effectLst>
                <a:latin typeface="Bookman Old Style" panose="02050604050505020204" pitchFamily="18" charset="0"/>
                <a:cs typeface="Arial" pitchFamily="34" charset="0"/>
              </a:rPr>
              <a:t>ПОСТУПЛЕНИЙ </a:t>
            </a:r>
            <a:endParaRPr lang="ru-RU" sz="2900" b="1" i="1" dirty="0" smtClean="0">
              <a:solidFill>
                <a:srgbClr val="002060"/>
              </a:solidFill>
              <a:effectLst>
                <a:glow rad="63500">
                  <a:srgbClr val="5ECCF3">
                    <a:satMod val="175000"/>
                    <a:alpha val="40000"/>
                  </a:srgbClr>
                </a:glow>
              </a:effectLst>
              <a:latin typeface="Bookman Old Style" panose="02050604050505020204" pitchFamily="18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900" b="1" i="1" dirty="0" smtClean="0">
                <a:solidFill>
                  <a:srgbClr val="002060"/>
                </a:solidFill>
                <a:effectLst>
                  <a:glow rad="63500">
                    <a:srgbClr val="5ECCF3">
                      <a:satMod val="175000"/>
                      <a:alpha val="40000"/>
                    </a:srgbClr>
                  </a:glow>
                </a:effectLst>
                <a:latin typeface="Bookman Old Style" panose="02050604050505020204" pitchFamily="18" charset="0"/>
                <a:cs typeface="Arial" pitchFamily="34" charset="0"/>
              </a:rPr>
              <a:t>ДОХОДОВ </a:t>
            </a:r>
            <a:r>
              <a:rPr lang="ru-RU" sz="2900" b="1" i="1" dirty="0">
                <a:solidFill>
                  <a:srgbClr val="002060"/>
                </a:solidFill>
                <a:effectLst>
                  <a:glow rad="63500">
                    <a:srgbClr val="5ECCF3">
                      <a:satMod val="175000"/>
                      <a:alpha val="40000"/>
                    </a:srgbClr>
                  </a:glow>
                </a:effectLst>
                <a:latin typeface="Bookman Old Style" panose="02050604050505020204" pitchFamily="18" charset="0"/>
                <a:cs typeface="Arial" pitchFamily="34" charset="0"/>
              </a:rPr>
              <a:t>ОТ ИСПОЛЬЗОВАНИЯ </a:t>
            </a:r>
            <a:r>
              <a:rPr lang="ru-RU" sz="2900" b="1" i="1" dirty="0" smtClean="0">
                <a:solidFill>
                  <a:srgbClr val="002060"/>
                </a:solidFill>
                <a:effectLst>
                  <a:glow rad="63500">
                    <a:srgbClr val="5ECCF3">
                      <a:satMod val="175000"/>
                      <a:alpha val="40000"/>
                    </a:srgbClr>
                  </a:glow>
                </a:effectLst>
                <a:latin typeface="Bookman Old Style" panose="02050604050505020204" pitchFamily="18" charset="0"/>
                <a:cs typeface="Arial" pitchFamily="34" charset="0"/>
              </a:rPr>
              <a:t>ИМУЩЕСТВА В БЮДЖЕТ ГОРОДА </a:t>
            </a:r>
          </a:p>
        </p:txBody>
      </p:sp>
      <p:graphicFrame>
        <p:nvGraphicFramePr>
          <p:cNvPr id="14" name="Диаграмма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4663887"/>
              </p:ext>
            </p:extLst>
          </p:nvPr>
        </p:nvGraphicFramePr>
        <p:xfrm>
          <a:off x="518395" y="1803869"/>
          <a:ext cx="10686192" cy="52073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" name="TextBox 1"/>
          <p:cNvSpPr txBox="1"/>
          <p:nvPr/>
        </p:nvSpPr>
        <p:spPr>
          <a:xfrm>
            <a:off x="1361011" y="2441027"/>
            <a:ext cx="745682" cy="346987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b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660</a:t>
            </a:r>
          </a:p>
        </p:txBody>
      </p:sp>
      <p:sp>
        <p:nvSpPr>
          <p:cNvPr id="20" name="TextBox 1"/>
          <p:cNvSpPr txBox="1"/>
          <p:nvPr/>
        </p:nvSpPr>
        <p:spPr>
          <a:xfrm>
            <a:off x="2618075" y="2441027"/>
            <a:ext cx="745682" cy="346987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b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661</a:t>
            </a:r>
          </a:p>
        </p:txBody>
      </p:sp>
      <p:sp>
        <p:nvSpPr>
          <p:cNvPr id="21" name="TextBox 1"/>
          <p:cNvSpPr txBox="1"/>
          <p:nvPr/>
        </p:nvSpPr>
        <p:spPr>
          <a:xfrm>
            <a:off x="3988655" y="2377894"/>
            <a:ext cx="745682" cy="346987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b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674</a:t>
            </a:r>
          </a:p>
        </p:txBody>
      </p:sp>
      <p:sp>
        <p:nvSpPr>
          <p:cNvPr id="22" name="TextBox 1"/>
          <p:cNvSpPr txBox="1"/>
          <p:nvPr/>
        </p:nvSpPr>
        <p:spPr>
          <a:xfrm>
            <a:off x="5299931" y="2288758"/>
            <a:ext cx="745682" cy="346987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b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692</a:t>
            </a:r>
          </a:p>
        </p:txBody>
      </p:sp>
      <p:sp>
        <p:nvSpPr>
          <p:cNvPr id="23" name="TextBox 1"/>
          <p:cNvSpPr txBox="1"/>
          <p:nvPr/>
        </p:nvSpPr>
        <p:spPr>
          <a:xfrm>
            <a:off x="6596075" y="2182833"/>
            <a:ext cx="745682" cy="346987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b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711</a:t>
            </a:r>
          </a:p>
        </p:txBody>
      </p:sp>
      <p:pic>
        <p:nvPicPr>
          <p:cNvPr id="24" name="Picture 4" descr="http://datlabs.co.zw/images/arrow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343609">
            <a:off x="3377821" y="2345996"/>
            <a:ext cx="540060" cy="308916"/>
          </a:xfrm>
          <a:prstGeom prst="rect">
            <a:avLst/>
          </a:prstGeom>
          <a:noFill/>
        </p:spPr>
      </p:pic>
      <p:pic>
        <p:nvPicPr>
          <p:cNvPr id="25" name="Picture 4" descr="http://datlabs.co.zw/images/arrow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378582">
            <a:off x="4668449" y="2292079"/>
            <a:ext cx="540060" cy="308916"/>
          </a:xfrm>
          <a:prstGeom prst="rect">
            <a:avLst/>
          </a:prstGeom>
          <a:noFill/>
        </p:spPr>
      </p:pic>
      <p:pic>
        <p:nvPicPr>
          <p:cNvPr id="26" name="Picture 4" descr="http://datlabs.co.zw/images/arrow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45921">
            <a:off x="5967635" y="2154423"/>
            <a:ext cx="540060" cy="308916"/>
          </a:xfrm>
          <a:prstGeom prst="rect">
            <a:avLst/>
          </a:prstGeom>
          <a:noFill/>
        </p:spPr>
      </p:pic>
      <p:sp>
        <p:nvSpPr>
          <p:cNvPr id="27" name="TextBox 2"/>
          <p:cNvSpPr txBox="1"/>
          <p:nvPr/>
        </p:nvSpPr>
        <p:spPr>
          <a:xfrm rot="20775609">
            <a:off x="3266968" y="2156442"/>
            <a:ext cx="643615" cy="411362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solidFill>
                  <a:srgbClr val="00206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+</a:t>
            </a:r>
            <a:r>
              <a:rPr lang="ru-RU" sz="1400" b="1" dirty="0">
                <a:solidFill>
                  <a:srgbClr val="00206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smtClean="0">
                <a:solidFill>
                  <a:srgbClr val="00206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13</a:t>
            </a:r>
            <a:endParaRPr lang="ru-RU" sz="1400" b="1" dirty="0">
              <a:solidFill>
                <a:srgbClr val="00206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"/>
          <p:cNvSpPr txBox="1"/>
          <p:nvPr/>
        </p:nvSpPr>
        <p:spPr>
          <a:xfrm rot="20775609">
            <a:off x="4616672" y="2113809"/>
            <a:ext cx="643615" cy="411362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solidFill>
                  <a:srgbClr val="00206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+</a:t>
            </a:r>
            <a:r>
              <a:rPr lang="ru-RU" sz="1400" b="1" dirty="0">
                <a:solidFill>
                  <a:srgbClr val="00206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smtClean="0">
                <a:solidFill>
                  <a:srgbClr val="00206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18</a:t>
            </a:r>
            <a:endParaRPr lang="ru-RU" sz="1400" b="1" dirty="0">
              <a:solidFill>
                <a:srgbClr val="00206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"/>
          <p:cNvSpPr txBox="1"/>
          <p:nvPr/>
        </p:nvSpPr>
        <p:spPr>
          <a:xfrm rot="20775609">
            <a:off x="5842942" y="2023350"/>
            <a:ext cx="643615" cy="411362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solidFill>
                  <a:srgbClr val="00206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+</a:t>
            </a:r>
            <a:r>
              <a:rPr lang="ru-RU" sz="1400" b="1" dirty="0">
                <a:solidFill>
                  <a:srgbClr val="00206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smtClean="0">
                <a:solidFill>
                  <a:srgbClr val="00206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19</a:t>
            </a:r>
            <a:endParaRPr lang="ru-RU" sz="1400" b="1" dirty="0">
              <a:solidFill>
                <a:srgbClr val="00206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4" descr="http://datlabs.co.zw/images/arrow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343609">
            <a:off x="2042445" y="2464254"/>
            <a:ext cx="540060" cy="308916"/>
          </a:xfrm>
          <a:prstGeom prst="rect">
            <a:avLst/>
          </a:prstGeom>
          <a:noFill/>
        </p:spPr>
      </p:pic>
      <p:sp>
        <p:nvSpPr>
          <p:cNvPr id="18" name="TextBox 2"/>
          <p:cNvSpPr txBox="1"/>
          <p:nvPr/>
        </p:nvSpPr>
        <p:spPr>
          <a:xfrm rot="20775609">
            <a:off x="1990667" y="2294773"/>
            <a:ext cx="643615" cy="411362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solidFill>
                  <a:srgbClr val="00206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+</a:t>
            </a:r>
            <a:r>
              <a:rPr lang="ru-RU" sz="1400" b="1" dirty="0">
                <a:solidFill>
                  <a:srgbClr val="00206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smtClean="0">
                <a:solidFill>
                  <a:srgbClr val="00206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1</a:t>
            </a:r>
            <a:endParaRPr lang="ru-RU" sz="1400" b="1" dirty="0">
              <a:solidFill>
                <a:srgbClr val="00206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50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1564" y="292932"/>
            <a:ext cx="10383837" cy="1452806"/>
          </a:xfrm>
          <a:prstGeom prst="rect">
            <a:avLst/>
          </a:prstGeom>
        </p:spPr>
        <p:txBody>
          <a:bodyPr wrap="square" lIns="112877" tIns="56438" rIns="112877" bIns="56438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900" b="1" i="1" dirty="0" smtClean="0">
                <a:solidFill>
                  <a:srgbClr val="002060"/>
                </a:solidFill>
                <a:effectLst>
                  <a:glow rad="63500">
                    <a:srgbClr val="5ECCF3">
                      <a:satMod val="175000"/>
                      <a:alpha val="40000"/>
                    </a:srgbClr>
                  </a:glow>
                </a:effectLst>
                <a:latin typeface="Bookman Old Style" panose="02050604050505020204" pitchFamily="18" charset="0"/>
                <a:cs typeface="Arial" pitchFamily="34" charset="0"/>
              </a:rPr>
              <a:t>ДИНАМИКА ПОСТУПЛЕНИЙ </a:t>
            </a:r>
            <a:r>
              <a:rPr lang="ru-RU" sz="2900" b="1" i="1" dirty="0">
                <a:solidFill>
                  <a:srgbClr val="002060"/>
                </a:solidFill>
                <a:effectLst>
                  <a:glow rad="63500">
                    <a:srgbClr val="5ECCF3">
                      <a:satMod val="175000"/>
                      <a:alpha val="40000"/>
                    </a:srgbClr>
                  </a:glow>
                </a:effectLst>
                <a:latin typeface="Bookman Old Style" panose="02050604050505020204" pitchFamily="18" charset="0"/>
                <a:cs typeface="Arial" pitchFamily="34" charset="0"/>
              </a:rPr>
              <a:t>ДОХОДОВ </a:t>
            </a:r>
            <a:r>
              <a:rPr lang="ru-RU" sz="2900" b="1" i="1" dirty="0" smtClean="0">
                <a:solidFill>
                  <a:srgbClr val="002060"/>
                </a:solidFill>
                <a:effectLst>
                  <a:glow rad="63500">
                    <a:srgbClr val="5ECCF3">
                      <a:satMod val="175000"/>
                      <a:alpha val="40000"/>
                    </a:srgbClr>
                  </a:glow>
                </a:effectLst>
                <a:latin typeface="Bookman Old Style" panose="02050604050505020204" pitchFamily="18" charset="0"/>
                <a:cs typeface="Arial" pitchFamily="34" charset="0"/>
              </a:rPr>
              <a:t>ОТ </a:t>
            </a:r>
            <a:r>
              <a:rPr lang="ru-RU" sz="2900" b="1" i="1" dirty="0">
                <a:solidFill>
                  <a:srgbClr val="002060"/>
                </a:solidFill>
                <a:effectLst>
                  <a:glow rad="63500">
                    <a:srgbClr val="5ECCF3">
                      <a:satMod val="175000"/>
                      <a:alpha val="40000"/>
                    </a:srgbClr>
                  </a:glow>
                </a:effectLst>
                <a:latin typeface="Bookman Old Style" panose="02050604050505020204" pitchFamily="18" charset="0"/>
                <a:cs typeface="Arial" pitchFamily="34" charset="0"/>
              </a:rPr>
              <a:t>ПРОДАЖИ МАТЕРИАЛЬНЫХ И НЕМАТЕРИАЛЬНЫХ </a:t>
            </a:r>
            <a:endParaRPr lang="ru-RU" sz="2900" b="1" i="1" dirty="0" smtClean="0">
              <a:solidFill>
                <a:srgbClr val="002060"/>
              </a:solidFill>
              <a:effectLst>
                <a:glow rad="63500">
                  <a:srgbClr val="5ECCF3">
                    <a:satMod val="175000"/>
                    <a:alpha val="40000"/>
                  </a:srgbClr>
                </a:glow>
              </a:effectLst>
              <a:latin typeface="Bookman Old Style" panose="02050604050505020204" pitchFamily="18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900" b="1" i="1" dirty="0" smtClean="0">
                <a:solidFill>
                  <a:srgbClr val="002060"/>
                </a:solidFill>
                <a:effectLst>
                  <a:glow rad="63500">
                    <a:srgbClr val="5ECCF3">
                      <a:satMod val="175000"/>
                      <a:alpha val="40000"/>
                    </a:srgbClr>
                  </a:glow>
                </a:effectLst>
                <a:latin typeface="Bookman Old Style" panose="02050604050505020204" pitchFamily="18" charset="0"/>
                <a:cs typeface="Arial" pitchFamily="34" charset="0"/>
              </a:rPr>
              <a:t>АКТИВОВ В БЮДЖЕТ ГОРОДА </a:t>
            </a:r>
            <a:endParaRPr lang="en-US" sz="2900" b="1" i="1" dirty="0" smtClean="0">
              <a:solidFill>
                <a:srgbClr val="002060"/>
              </a:solidFill>
              <a:effectLst>
                <a:glow rad="63500">
                  <a:srgbClr val="5ECCF3">
                    <a:satMod val="175000"/>
                    <a:alpha val="40000"/>
                  </a:srgbClr>
                </a:glow>
              </a:effectLst>
              <a:latin typeface="Bookman Old Style" panose="02050604050505020204" pitchFamily="18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9188778" y="-80975"/>
            <a:ext cx="1167652" cy="375594"/>
          </a:xfrm>
          <a:prstGeom prst="rect">
            <a:avLst/>
          </a:prstGeom>
        </p:spPr>
        <p:txBody>
          <a:bodyPr wrap="none" lIns="112883" tIns="56441" rIns="112883" bIns="56441">
            <a:spAutoFit/>
          </a:bodyPr>
          <a:lstStyle/>
          <a:p>
            <a:r>
              <a:rPr lang="ru-RU" sz="17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ru-RU" sz="17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лн </a:t>
            </a:r>
            <a:r>
              <a:rPr lang="ru-RU" sz="17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руб.</a:t>
            </a:r>
          </a:p>
        </p:txBody>
      </p:sp>
      <p:graphicFrame>
        <p:nvGraphicFramePr>
          <p:cNvPr id="14" name="Диаграмма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18955625"/>
              </p:ext>
            </p:extLst>
          </p:nvPr>
        </p:nvGraphicFramePr>
        <p:xfrm>
          <a:off x="439391" y="1969934"/>
          <a:ext cx="10452630" cy="48960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9" name="Picture 4" descr="http://datlabs.co.zw/images/arrow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81029" y="3779656"/>
            <a:ext cx="540060" cy="308916"/>
          </a:xfrm>
          <a:prstGeom prst="rect">
            <a:avLst/>
          </a:prstGeom>
          <a:noFill/>
        </p:spPr>
      </p:pic>
      <p:pic>
        <p:nvPicPr>
          <p:cNvPr id="20" name="Picture 4" descr="http://datlabs.co.zw/images/arrow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4260" y="2562158"/>
            <a:ext cx="540060" cy="1188132"/>
          </a:xfrm>
          <a:prstGeom prst="rect">
            <a:avLst/>
          </a:prstGeom>
          <a:noFill/>
        </p:spPr>
      </p:pic>
      <p:pic>
        <p:nvPicPr>
          <p:cNvPr id="21" name="Picture 4" descr="http://datlabs.co.zw/images/arrow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533573">
            <a:off x="4421788" y="2993513"/>
            <a:ext cx="900762" cy="532080"/>
          </a:xfrm>
          <a:prstGeom prst="rect">
            <a:avLst/>
          </a:prstGeom>
          <a:noFill/>
        </p:spPr>
      </p:pic>
      <p:pic>
        <p:nvPicPr>
          <p:cNvPr id="22" name="Picture 4" descr="http://datlabs.co.zw/images/arrow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980445">
            <a:off x="5754449" y="4390455"/>
            <a:ext cx="540060" cy="308916"/>
          </a:xfrm>
          <a:prstGeom prst="rect">
            <a:avLst/>
          </a:prstGeom>
          <a:noFill/>
        </p:spPr>
      </p:pic>
      <p:sp>
        <p:nvSpPr>
          <p:cNvPr id="23" name="TextBox 1"/>
          <p:cNvSpPr txBox="1"/>
          <p:nvPr/>
        </p:nvSpPr>
        <p:spPr>
          <a:xfrm>
            <a:off x="2368608" y="3677506"/>
            <a:ext cx="745682" cy="346987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b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163</a:t>
            </a:r>
          </a:p>
        </p:txBody>
      </p:sp>
      <p:sp>
        <p:nvSpPr>
          <p:cNvPr id="10" name="TextBox 1"/>
          <p:cNvSpPr txBox="1"/>
          <p:nvPr/>
        </p:nvSpPr>
        <p:spPr>
          <a:xfrm>
            <a:off x="1211580" y="4178693"/>
            <a:ext cx="745682" cy="346987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b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131</a:t>
            </a:r>
          </a:p>
        </p:txBody>
      </p:sp>
      <p:sp>
        <p:nvSpPr>
          <p:cNvPr id="11" name="TextBox 1"/>
          <p:cNvSpPr txBox="1"/>
          <p:nvPr/>
        </p:nvSpPr>
        <p:spPr>
          <a:xfrm>
            <a:off x="3607743" y="2284811"/>
            <a:ext cx="745682" cy="346987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b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271</a:t>
            </a:r>
          </a:p>
        </p:txBody>
      </p:sp>
      <p:sp>
        <p:nvSpPr>
          <p:cNvPr id="13" name="TextBox 1"/>
          <p:cNvSpPr txBox="1"/>
          <p:nvPr/>
        </p:nvSpPr>
        <p:spPr>
          <a:xfrm>
            <a:off x="4886632" y="4070965"/>
            <a:ext cx="745682" cy="346987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b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131</a:t>
            </a:r>
          </a:p>
        </p:txBody>
      </p:sp>
      <p:sp>
        <p:nvSpPr>
          <p:cNvPr id="15" name="TextBox 2"/>
          <p:cNvSpPr txBox="1"/>
          <p:nvPr/>
        </p:nvSpPr>
        <p:spPr>
          <a:xfrm rot="20054594">
            <a:off x="1609687" y="3633740"/>
            <a:ext cx="767777" cy="291829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solidFill>
                  <a:srgbClr val="00206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+</a:t>
            </a:r>
            <a:r>
              <a:rPr lang="ru-RU" sz="1400" b="1" dirty="0">
                <a:solidFill>
                  <a:srgbClr val="00206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smtClean="0">
                <a:solidFill>
                  <a:srgbClr val="00206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32</a:t>
            </a:r>
            <a:endParaRPr lang="ru-RU" sz="1400" b="1" dirty="0">
              <a:solidFill>
                <a:srgbClr val="00206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2"/>
          <p:cNvSpPr txBox="1"/>
          <p:nvPr/>
        </p:nvSpPr>
        <p:spPr>
          <a:xfrm rot="18079280">
            <a:off x="2460371" y="2820038"/>
            <a:ext cx="767777" cy="291829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solidFill>
                  <a:srgbClr val="00206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+</a:t>
            </a:r>
            <a:r>
              <a:rPr lang="ru-RU" sz="1400" b="1" dirty="0">
                <a:solidFill>
                  <a:srgbClr val="00206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smtClean="0">
                <a:solidFill>
                  <a:srgbClr val="00206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108</a:t>
            </a:r>
            <a:endParaRPr lang="ru-RU" sz="1400" b="1" dirty="0">
              <a:solidFill>
                <a:srgbClr val="00206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2"/>
          <p:cNvSpPr txBox="1"/>
          <p:nvPr/>
        </p:nvSpPr>
        <p:spPr>
          <a:xfrm rot="3067408">
            <a:off x="4622510" y="2950407"/>
            <a:ext cx="767777" cy="291829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solidFill>
                  <a:srgbClr val="00206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- 140</a:t>
            </a:r>
            <a:endParaRPr lang="ru-RU" sz="1400" b="1" dirty="0">
              <a:solidFill>
                <a:srgbClr val="00206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9415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5911" y="243061"/>
            <a:ext cx="9812591" cy="1452812"/>
          </a:xfrm>
          <a:prstGeom prst="rect">
            <a:avLst/>
          </a:prstGeom>
        </p:spPr>
        <p:txBody>
          <a:bodyPr wrap="square" lIns="112883" tIns="56441" rIns="112883" bIns="5644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900" b="1" i="1" dirty="0" smtClean="0">
                <a:solidFill>
                  <a:srgbClr val="002060"/>
                </a:solidFill>
                <a:effectLst>
                  <a:glow rad="63500">
                    <a:srgbClr val="5ECCF3">
                      <a:satMod val="175000"/>
                      <a:alpha val="40000"/>
                    </a:srgbClr>
                  </a:glow>
                </a:effectLst>
                <a:latin typeface="Bookman Old Style" panose="02050604050505020204" pitchFamily="18" charset="0"/>
                <a:cs typeface="Arial" pitchFamily="34" charset="0"/>
              </a:rPr>
              <a:t>ОБЩИЙ ОБЪЁМ И СТРУКТУРА ПОСТУПЛЕНИЙ МЕЖБЮДЖЕТНЫХ ТРАНСФЕРТОВ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900" b="1" i="1" dirty="0" smtClean="0">
                <a:solidFill>
                  <a:srgbClr val="002060"/>
                </a:solidFill>
                <a:effectLst>
                  <a:glow rad="63500">
                    <a:srgbClr val="5ECCF3">
                      <a:satMod val="175000"/>
                      <a:alpha val="40000"/>
                    </a:srgbClr>
                  </a:glow>
                </a:effectLst>
                <a:latin typeface="Bookman Old Style" panose="02050604050505020204" pitchFamily="18" charset="0"/>
                <a:cs typeface="Arial" pitchFamily="34" charset="0"/>
              </a:rPr>
              <a:t>ИЗ </a:t>
            </a:r>
            <a:r>
              <a:rPr lang="ru-RU" sz="2900" b="1" i="1" dirty="0">
                <a:solidFill>
                  <a:srgbClr val="002060"/>
                </a:solidFill>
                <a:effectLst>
                  <a:glow rad="63500">
                    <a:srgbClr val="5ECCF3">
                      <a:satMod val="175000"/>
                      <a:alpha val="40000"/>
                    </a:srgbClr>
                  </a:glow>
                </a:effectLst>
                <a:latin typeface="Bookman Old Style" panose="02050604050505020204" pitchFamily="18" charset="0"/>
                <a:cs typeface="Arial" pitchFamily="34" charset="0"/>
              </a:rPr>
              <a:t>КРАЕВОГО </a:t>
            </a:r>
            <a:r>
              <a:rPr lang="ru-RU" sz="2900" b="1" i="1" dirty="0" smtClean="0">
                <a:solidFill>
                  <a:srgbClr val="002060"/>
                </a:solidFill>
                <a:effectLst>
                  <a:glow rad="63500">
                    <a:srgbClr val="5ECCF3">
                      <a:satMod val="175000"/>
                      <a:alpha val="40000"/>
                    </a:srgbClr>
                  </a:glow>
                </a:effectLst>
                <a:latin typeface="Bookman Old Style" panose="02050604050505020204" pitchFamily="18" charset="0"/>
                <a:cs typeface="Arial" pitchFamily="34" charset="0"/>
              </a:rPr>
              <a:t>БЮДЖЕТА</a:t>
            </a: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2467854137"/>
              </p:ext>
            </p:extLst>
          </p:nvPr>
        </p:nvGraphicFramePr>
        <p:xfrm>
          <a:off x="-1216793" y="1431193"/>
          <a:ext cx="4824536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2250398855"/>
              </p:ext>
            </p:extLst>
          </p:nvPr>
        </p:nvGraphicFramePr>
        <p:xfrm>
          <a:off x="2095575" y="1359185"/>
          <a:ext cx="4824536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3433196072"/>
              </p:ext>
            </p:extLst>
          </p:nvPr>
        </p:nvGraphicFramePr>
        <p:xfrm>
          <a:off x="5371939" y="1359185"/>
          <a:ext cx="4824536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5520072"/>
              </p:ext>
            </p:extLst>
          </p:nvPr>
        </p:nvGraphicFramePr>
        <p:xfrm>
          <a:off x="1159471" y="5819485"/>
          <a:ext cx="8098737" cy="1264336"/>
        </p:xfrm>
        <a:graphic>
          <a:graphicData uri="http://schemas.openxmlformats.org/drawingml/2006/table">
            <a:tbl>
              <a:tblPr>
                <a:tableStyleId>{C4B1156A-380E-4F78-BDF5-A606A8083BF9}</a:tableStyleId>
              </a:tblPr>
              <a:tblGrid>
                <a:gridCol w="1366306"/>
                <a:gridCol w="1727875"/>
                <a:gridCol w="1800200"/>
                <a:gridCol w="1548172"/>
                <a:gridCol w="1656184"/>
              </a:tblGrid>
              <a:tr h="31517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 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tint val="2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ВСЕГО</a:t>
                      </a:r>
                      <a:endParaRPr lang="ru-RU" sz="1600" b="1" i="0" u="none" strike="noStrike" baseline="0" dirty="0" smtClean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tint val="2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Субвенции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tint val="2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Субсидии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tint val="2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Иная дотация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tint val="20000"/>
                        <a:alpha val="70000"/>
                      </a:schemeClr>
                    </a:solidFill>
                  </a:tcPr>
                </a:tc>
              </a:tr>
              <a:tr h="32961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2026 год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tint val="2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8 398,5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tint val="2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5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922,2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tint val="2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1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118,1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tint val="2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1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358,2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tint val="20000"/>
                        <a:alpha val="70000"/>
                      </a:schemeClr>
                    </a:solidFill>
                  </a:tcPr>
                </a:tc>
              </a:tr>
              <a:tr h="32961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2027 год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tint val="2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9 328,2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tint val="2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6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176,5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tint val="2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1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841,3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tint val="2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1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310,4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tint val="20000"/>
                        <a:alpha val="70000"/>
                      </a:schemeClr>
                    </a:solidFill>
                  </a:tcPr>
                </a:tc>
              </a:tr>
              <a:tr h="2899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2028 год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tint val="2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8 394,4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tint val="2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6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537,8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tint val="2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592,8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tint val="2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1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263,8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tint val="20000"/>
                        <a:alpha val="7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1" name="Скругленный прямоугольник 20"/>
          <p:cNvSpPr/>
          <p:nvPr/>
        </p:nvSpPr>
        <p:spPr>
          <a:xfrm>
            <a:off x="2347603" y="5260410"/>
            <a:ext cx="265136" cy="271647"/>
          </a:xfrm>
          <a:prstGeom prst="roundRect">
            <a:avLst/>
          </a:prstGeom>
          <a:solidFill>
            <a:srgbClr val="628C38"/>
          </a:solidFill>
          <a:ln>
            <a:noFill/>
          </a:ln>
          <a:scene3d>
            <a:camera prst="orthographicFront"/>
            <a:lightRig rig="threePt" dir="t"/>
          </a:scene3d>
          <a:sp3d prstMaterial="dkEdge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507843" y="5276618"/>
            <a:ext cx="265136" cy="272906"/>
          </a:xfrm>
          <a:prstGeom prst="roundRect">
            <a:avLst/>
          </a:prstGeom>
          <a:solidFill>
            <a:srgbClr val="33CCCC"/>
          </a:solidFill>
          <a:ln>
            <a:noFill/>
          </a:ln>
          <a:scene3d>
            <a:camera prst="orthographicFront"/>
            <a:lightRig rig="threePt" dir="t"/>
          </a:scene3d>
          <a:sp3d prstMaterial="dkEdge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15"/>
          <p:cNvSpPr txBox="1"/>
          <p:nvPr/>
        </p:nvSpPr>
        <p:spPr>
          <a:xfrm>
            <a:off x="2612739" y="5216130"/>
            <a:ext cx="1584176" cy="360206"/>
          </a:xfrm>
          <a:prstGeom prst="rect">
            <a:avLst/>
          </a:prstGeom>
          <a:noFill/>
        </p:spPr>
        <p:txBody>
          <a:bodyPr wrap="square" lIns="112883" tIns="56441" rIns="112883" bIns="56441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fontAlgn="b"/>
            <a:r>
              <a:rPr lang="ru-RU" sz="1600" b="1" dirty="0">
                <a:solidFill>
                  <a:srgbClr val="000000"/>
                </a:solidFill>
                <a:latin typeface="Arial Black" panose="020B0A04020102020204" pitchFamily="34" charset="0"/>
              </a:rPr>
              <a:t>Субвенции</a:t>
            </a:r>
          </a:p>
        </p:txBody>
      </p:sp>
      <p:sp>
        <p:nvSpPr>
          <p:cNvPr id="25" name="TextBox 15"/>
          <p:cNvSpPr txBox="1"/>
          <p:nvPr/>
        </p:nvSpPr>
        <p:spPr>
          <a:xfrm>
            <a:off x="4759871" y="5232968"/>
            <a:ext cx="2448272" cy="360206"/>
          </a:xfrm>
          <a:prstGeom prst="rect">
            <a:avLst/>
          </a:prstGeom>
          <a:noFill/>
        </p:spPr>
        <p:txBody>
          <a:bodyPr wrap="square" lIns="112883" tIns="56441" rIns="112883" bIns="56441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fontAlgn="b"/>
            <a:r>
              <a:rPr lang="ru-RU" sz="1600" b="1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Субсидии</a:t>
            </a:r>
            <a:endParaRPr lang="ru-RU" sz="1600" b="1" dirty="0">
              <a:solidFill>
                <a:srgbClr val="000000"/>
              </a:solidFill>
              <a:latin typeface="Arial Black" panose="020B0A04020102020204" pitchFamily="34" charset="0"/>
            </a:endParaRPr>
          </a:p>
        </p:txBody>
      </p:sp>
      <p:sp>
        <p:nvSpPr>
          <p:cNvPr id="26" name="TextBox 15"/>
          <p:cNvSpPr txBox="1"/>
          <p:nvPr/>
        </p:nvSpPr>
        <p:spPr>
          <a:xfrm>
            <a:off x="6838315" y="5212283"/>
            <a:ext cx="2448272" cy="360206"/>
          </a:xfrm>
          <a:prstGeom prst="rect">
            <a:avLst/>
          </a:prstGeom>
          <a:noFill/>
        </p:spPr>
        <p:txBody>
          <a:bodyPr wrap="square" lIns="112883" tIns="56441" rIns="112883" bIns="56441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fontAlgn="b"/>
            <a:r>
              <a:rPr lang="ru-RU" sz="1600" b="1" dirty="0">
                <a:solidFill>
                  <a:srgbClr val="000000"/>
                </a:solidFill>
                <a:latin typeface="Arial Black" panose="020B0A04020102020204" pitchFamily="34" charset="0"/>
              </a:rPr>
              <a:t>Иная дотация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6596075" y="5247617"/>
            <a:ext cx="265136" cy="272906"/>
          </a:xfrm>
          <a:prstGeom prst="roundRect">
            <a:avLst/>
          </a:prstGeom>
          <a:ln>
            <a:noFill/>
          </a:ln>
          <a:scene3d>
            <a:camera prst="orthographicFront"/>
            <a:lightRig rig="threePt" dir="t"/>
          </a:scene3d>
          <a:sp3d prstMaterial="dkEdge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5"/>
          <p:cNvSpPr txBox="1"/>
          <p:nvPr/>
        </p:nvSpPr>
        <p:spPr>
          <a:xfrm>
            <a:off x="1039715" y="1782101"/>
            <a:ext cx="1921632" cy="360206"/>
          </a:xfrm>
          <a:prstGeom prst="rect">
            <a:avLst/>
          </a:prstGeom>
          <a:noFill/>
        </p:spPr>
        <p:txBody>
          <a:bodyPr wrap="square" lIns="112883" tIns="56441" rIns="112883" bIns="56441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2026 </a:t>
            </a:r>
            <a:r>
              <a:rPr lang="ru-RU" sz="1600" b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год</a:t>
            </a:r>
            <a:endParaRPr lang="ru-RU" sz="1600" b="1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91819" y="1791067"/>
            <a:ext cx="1921632" cy="360206"/>
          </a:xfrm>
          <a:prstGeom prst="rect">
            <a:avLst/>
          </a:prstGeom>
          <a:noFill/>
        </p:spPr>
        <p:txBody>
          <a:bodyPr wrap="square" lIns="112883" tIns="56441" rIns="112883" bIns="56441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b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202</a:t>
            </a:r>
            <a:r>
              <a:rPr lang="en-US" sz="1600" b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7</a:t>
            </a:r>
            <a:r>
              <a:rPr lang="ru-RU" sz="1600" b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 год</a:t>
            </a:r>
            <a:endParaRPr lang="ru-RU" sz="1600" b="1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5"/>
          <p:cNvSpPr txBox="1"/>
          <p:nvPr/>
        </p:nvSpPr>
        <p:spPr>
          <a:xfrm>
            <a:off x="7640191" y="1791067"/>
            <a:ext cx="1749640" cy="360206"/>
          </a:xfrm>
          <a:prstGeom prst="rect">
            <a:avLst/>
          </a:prstGeom>
          <a:noFill/>
        </p:spPr>
        <p:txBody>
          <a:bodyPr wrap="square" lIns="112883" tIns="56441" rIns="112883" bIns="56441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b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202</a:t>
            </a:r>
            <a:r>
              <a:rPr lang="en-US" sz="1600" b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8</a:t>
            </a:r>
            <a:r>
              <a:rPr lang="ru-RU" sz="1600" b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>
                <a:latin typeface="Arial Black" panose="020B0A04020102020204" pitchFamily="34" charset="0"/>
                <a:cs typeface="Arial" panose="020B0604020202020204" pitchFamily="34" charset="0"/>
              </a:rPr>
              <a:t>год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9188778" y="-7425"/>
            <a:ext cx="1167652" cy="375594"/>
          </a:xfrm>
          <a:prstGeom prst="rect">
            <a:avLst/>
          </a:prstGeom>
        </p:spPr>
        <p:txBody>
          <a:bodyPr wrap="none" lIns="112883" tIns="56441" rIns="112883" bIns="56441">
            <a:spAutoFit/>
          </a:bodyPr>
          <a:lstStyle/>
          <a:p>
            <a:r>
              <a:rPr lang="ru-RU" sz="17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ru-RU" sz="17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лн </a:t>
            </a:r>
            <a:r>
              <a:rPr lang="ru-RU" sz="17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руб.</a:t>
            </a:r>
          </a:p>
        </p:txBody>
      </p:sp>
    </p:spTree>
    <p:extLst>
      <p:ext uri="{BB962C8B-B14F-4D97-AF65-F5344CB8AC3E}">
        <p14:creationId xmlns:p14="http://schemas.microsoft.com/office/powerpoint/2010/main" val="3953863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9188778" y="-7425"/>
            <a:ext cx="1167652" cy="375594"/>
          </a:xfrm>
          <a:prstGeom prst="rect">
            <a:avLst/>
          </a:prstGeom>
        </p:spPr>
        <p:txBody>
          <a:bodyPr wrap="none" lIns="112883" tIns="56441" rIns="112883" bIns="56441">
            <a:spAutoFit/>
          </a:bodyPr>
          <a:lstStyle/>
          <a:p>
            <a:r>
              <a:rPr lang="ru-RU" sz="17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ru-RU" sz="17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лн </a:t>
            </a:r>
            <a:r>
              <a:rPr lang="ru-RU" sz="17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руб.</a:t>
            </a:r>
          </a:p>
        </p:txBody>
      </p:sp>
      <p:graphicFrame>
        <p:nvGraphicFramePr>
          <p:cNvPr id="15" name="Диаграмма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46521668"/>
              </p:ext>
            </p:extLst>
          </p:nvPr>
        </p:nvGraphicFramePr>
        <p:xfrm>
          <a:off x="187363" y="495089"/>
          <a:ext cx="10196475" cy="8885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6" name="Прямоугольник 35"/>
          <p:cNvSpPr/>
          <p:nvPr/>
        </p:nvSpPr>
        <p:spPr>
          <a:xfrm>
            <a:off x="907442" y="35006"/>
            <a:ext cx="8496945" cy="1021919"/>
          </a:xfrm>
          <a:prstGeom prst="rect">
            <a:avLst/>
          </a:prstGeom>
        </p:spPr>
        <p:txBody>
          <a:bodyPr wrap="square" lIns="112877" tIns="56438" rIns="112877" bIns="56438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i="1" dirty="0" smtClean="0">
                <a:solidFill>
                  <a:srgbClr val="002060"/>
                </a:solidFill>
                <a:effectLst>
                  <a:glow rad="63500">
                    <a:srgbClr val="5ECCF3">
                      <a:satMod val="175000"/>
                      <a:alpha val="40000"/>
                    </a:srgbClr>
                  </a:glow>
                </a:effectLst>
                <a:latin typeface="Bookman Old Style" panose="02050604050505020204" pitchFamily="18" charset="0"/>
                <a:cs typeface="Arial" pitchFamily="34" charset="0"/>
              </a:rPr>
              <a:t> </a:t>
            </a:r>
            <a:r>
              <a:rPr lang="ru-RU" sz="2900" b="1" i="1" dirty="0">
                <a:solidFill>
                  <a:srgbClr val="002060"/>
                </a:solidFill>
                <a:effectLst>
                  <a:glow rad="63500">
                    <a:srgbClr val="5ECCF3">
                      <a:satMod val="175000"/>
                      <a:alpha val="40000"/>
                    </a:srgbClr>
                  </a:glow>
                </a:effectLst>
                <a:latin typeface="Bookman Old Style" panose="02050604050505020204" pitchFamily="18" charset="0"/>
                <a:cs typeface="Arial" pitchFamily="34" charset="0"/>
              </a:rPr>
              <a:t>РАСХОДЫ </a:t>
            </a:r>
            <a:r>
              <a:rPr lang="ru-RU" sz="2900" b="1" i="1" dirty="0" smtClean="0">
                <a:solidFill>
                  <a:srgbClr val="002060"/>
                </a:solidFill>
                <a:effectLst>
                  <a:glow rad="63500">
                    <a:srgbClr val="5ECCF3">
                      <a:satMod val="175000"/>
                      <a:alpha val="40000"/>
                    </a:srgbClr>
                  </a:glow>
                </a:effectLst>
                <a:latin typeface="Bookman Old Style" panose="02050604050505020204" pitchFamily="18" charset="0"/>
                <a:cs typeface="Arial" pitchFamily="34" charset="0"/>
              </a:rPr>
              <a:t>БЮДЖЕТА </a:t>
            </a:r>
            <a:r>
              <a:rPr lang="ru-RU" sz="2900" b="1" i="1" dirty="0">
                <a:solidFill>
                  <a:srgbClr val="002060"/>
                </a:solidFill>
                <a:effectLst>
                  <a:glow rad="63500">
                    <a:srgbClr val="5ECCF3">
                      <a:satMod val="175000"/>
                      <a:alpha val="40000"/>
                    </a:srgbClr>
                  </a:glow>
                </a:effectLst>
                <a:latin typeface="Bookman Old Style" panose="02050604050505020204" pitchFamily="18" charset="0"/>
                <a:cs typeface="Arial" pitchFamily="34" charset="0"/>
              </a:rPr>
              <a:t>ГОРОДА </a:t>
            </a:r>
            <a:endParaRPr lang="ru-RU" sz="2900" b="1" i="1" dirty="0" smtClean="0">
              <a:solidFill>
                <a:srgbClr val="002060"/>
              </a:solidFill>
              <a:effectLst>
                <a:glow rad="63500">
                  <a:srgbClr val="5ECCF3">
                    <a:satMod val="175000"/>
                    <a:alpha val="40000"/>
                  </a:srgbClr>
                </a:glow>
              </a:effectLst>
              <a:latin typeface="Bookman Old Style" panose="02050604050505020204" pitchFamily="18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900" b="1" i="1" dirty="0" smtClean="0">
                <a:solidFill>
                  <a:srgbClr val="002060"/>
                </a:solidFill>
                <a:effectLst>
                  <a:glow rad="63500">
                    <a:srgbClr val="5ECCF3">
                      <a:satMod val="175000"/>
                      <a:alpha val="40000"/>
                    </a:srgbClr>
                  </a:glow>
                </a:effectLst>
                <a:latin typeface="Bookman Old Style" panose="02050604050505020204" pitchFamily="18" charset="0"/>
                <a:cs typeface="Arial" pitchFamily="34" charset="0"/>
              </a:rPr>
              <a:t>КОМСОМОЛЬСКА-НА-АМУРЕ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75595" y="6680779"/>
            <a:ext cx="74970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Arial Black" panose="020B0A04020102020204" pitchFamily="34" charset="0"/>
              </a:rPr>
              <a:t>2024 год             2025 год            2026 год            2027 год            2028 год</a:t>
            </a:r>
          </a:p>
          <a:p>
            <a:r>
              <a:rPr lang="ru-RU" sz="1400" dirty="0" smtClean="0">
                <a:latin typeface="Arial Black" panose="020B0A04020102020204" pitchFamily="34" charset="0"/>
              </a:rPr>
              <a:t> (факт)                (оценка)              (план)                (план)                (план)</a:t>
            </a:r>
            <a:endParaRPr lang="ru-RU" sz="1400" dirty="0">
              <a:latin typeface="Arial Black" panose="020B0A040201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91619" y="2474635"/>
            <a:ext cx="10441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Arial Black" panose="020B0A04020102020204" pitchFamily="34" charset="0"/>
              </a:rPr>
              <a:t>11 703</a:t>
            </a:r>
            <a:endParaRPr lang="ru-RU" sz="16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2359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9276762" y="37152"/>
            <a:ext cx="1267460" cy="375594"/>
          </a:xfrm>
          <a:prstGeom prst="rect">
            <a:avLst/>
          </a:prstGeom>
        </p:spPr>
        <p:txBody>
          <a:bodyPr wrap="square" lIns="112883" tIns="56441" rIns="112883" bIns="56441">
            <a:spAutoFit/>
          </a:bodyPr>
          <a:lstStyle/>
          <a:p>
            <a:r>
              <a:rPr lang="ru-RU" sz="1700" b="1" dirty="0" smtClean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 </a:t>
            </a:r>
            <a:r>
              <a:rPr lang="ru-RU" sz="1700" b="1" dirty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49619" y="213859"/>
            <a:ext cx="9812591" cy="1037314"/>
          </a:xfrm>
          <a:prstGeom prst="rect">
            <a:avLst/>
          </a:prstGeom>
        </p:spPr>
        <p:txBody>
          <a:bodyPr wrap="square" lIns="112883" tIns="56441" rIns="112883" bIns="5644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900" b="1" i="1" dirty="0" smtClean="0">
                <a:solidFill>
                  <a:srgbClr val="002060"/>
                </a:solidFill>
                <a:effectLst>
                  <a:glow rad="63500">
                    <a:srgbClr val="5ECCF3">
                      <a:satMod val="175000"/>
                      <a:alpha val="40000"/>
                    </a:srgbClr>
                  </a:glow>
                </a:effectLst>
                <a:latin typeface="Bookman Old Style" panose="02050604050505020204" pitchFamily="18" charset="0"/>
                <a:cs typeface="Arial" pitchFamily="34" charset="0"/>
              </a:rPr>
              <a:t>ПРОГРАММНЫЕ </a:t>
            </a:r>
            <a:r>
              <a:rPr lang="ru-RU" sz="2900" b="1" i="1" dirty="0">
                <a:solidFill>
                  <a:srgbClr val="002060"/>
                </a:solidFill>
                <a:effectLst>
                  <a:glow rad="63500">
                    <a:srgbClr val="5ECCF3">
                      <a:satMod val="175000"/>
                      <a:alpha val="40000"/>
                    </a:srgbClr>
                  </a:glow>
                </a:effectLst>
                <a:latin typeface="Bookman Old Style" panose="02050604050505020204" pitchFamily="18" charset="0"/>
                <a:cs typeface="Arial" pitchFamily="34" charset="0"/>
              </a:rPr>
              <a:t>И НЕПРОГРАММНЫЕ НАПРАВЛЕНИЯ </a:t>
            </a:r>
            <a:r>
              <a:rPr lang="ru-RU" sz="2900" b="1" i="1" dirty="0" smtClean="0">
                <a:solidFill>
                  <a:srgbClr val="002060"/>
                </a:solidFill>
                <a:effectLst>
                  <a:glow rad="63500">
                    <a:srgbClr val="5ECCF3">
                      <a:satMod val="175000"/>
                      <a:alpha val="40000"/>
                    </a:srgbClr>
                  </a:glow>
                </a:effectLst>
                <a:latin typeface="Bookman Old Style" panose="02050604050505020204" pitchFamily="18" charset="0"/>
                <a:cs typeface="Arial" pitchFamily="34" charset="0"/>
              </a:rPr>
              <a:t>ДЕЯТЕЛЬНОСТИ </a:t>
            </a:r>
            <a:endParaRPr lang="ru-RU" sz="2900" b="1" i="1" dirty="0">
              <a:solidFill>
                <a:srgbClr val="002060"/>
              </a:solidFill>
              <a:effectLst>
                <a:glow rad="63500">
                  <a:srgbClr val="5ECCF3">
                    <a:satMod val="175000"/>
                    <a:alpha val="40000"/>
                  </a:srgbClr>
                </a:glow>
              </a:effectLst>
              <a:latin typeface="Bookman Old Style" panose="02050604050505020204" pitchFamily="18" charset="0"/>
              <a:cs typeface="Arial" pitchFamily="34" charset="0"/>
            </a:endParaRPr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3208862929"/>
              </p:ext>
            </p:extLst>
          </p:nvPr>
        </p:nvGraphicFramePr>
        <p:xfrm>
          <a:off x="4903887" y="666309"/>
          <a:ext cx="3528392" cy="40322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1792611266"/>
              </p:ext>
            </p:extLst>
          </p:nvPr>
        </p:nvGraphicFramePr>
        <p:xfrm>
          <a:off x="2851659" y="675275"/>
          <a:ext cx="3528392" cy="40322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2276262602"/>
              </p:ext>
            </p:extLst>
          </p:nvPr>
        </p:nvGraphicFramePr>
        <p:xfrm>
          <a:off x="6992119" y="666309"/>
          <a:ext cx="3528392" cy="40322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5744764"/>
              </p:ext>
            </p:extLst>
          </p:nvPr>
        </p:nvGraphicFramePr>
        <p:xfrm>
          <a:off x="560511" y="4851574"/>
          <a:ext cx="9383937" cy="2188361"/>
        </p:xfrm>
        <a:graphic>
          <a:graphicData uri="http://schemas.openxmlformats.org/drawingml/2006/table">
            <a:tbl>
              <a:tblPr>
                <a:tableStyleId>{C4B1156A-380E-4F78-BDF5-A606A8083BF9}</a:tableStyleId>
              </a:tblPr>
              <a:tblGrid>
                <a:gridCol w="2097168"/>
                <a:gridCol w="1528444"/>
                <a:gridCol w="1848351"/>
                <a:gridCol w="1990532"/>
                <a:gridCol w="1919442"/>
              </a:tblGrid>
              <a:tr h="62148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 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tint val="2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ВСЕГО</a:t>
                      </a:r>
                      <a:endParaRPr lang="ru-RU" sz="1400" b="1" i="0" u="none" strike="noStrike" baseline="0" dirty="0" smtClean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tint val="2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Программные расходы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tint val="2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Непрограммные расходы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tint val="2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Условно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утверждённые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расходы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tint val="20000"/>
                        <a:alpha val="70000"/>
                      </a:schemeClr>
                    </a:solidFill>
                  </a:tcPr>
                </a:tc>
              </a:tr>
              <a:tr h="31534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2024 (факт)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tint val="2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11 703,4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tint val="2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9 661,6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tint val="2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2 041,8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tint val="2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007662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Х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tint val="20000"/>
                        <a:alpha val="70000"/>
                      </a:schemeClr>
                    </a:solidFill>
                  </a:tcPr>
                </a:tc>
              </a:tr>
              <a:tr h="31534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2025 год (оценка)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tint val="2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16 124,6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tint val="2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13 522,5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tint val="2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2 602,1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tint val="2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007662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Х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tint val="20000"/>
                        <a:alpha val="70000"/>
                      </a:schemeClr>
                    </a:solidFill>
                  </a:tcPr>
                </a:tc>
              </a:tr>
              <a:tr h="31534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2026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год (план)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tint val="2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14 124,1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tint val="2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11 532,6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tint val="2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2 591,5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tint val="2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Х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tint val="20000"/>
                        <a:alpha val="70000"/>
                      </a:schemeClr>
                    </a:solidFill>
                  </a:tcPr>
                </a:tc>
              </a:tr>
              <a:tr h="31534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2027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год (план)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tint val="2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14 621,7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tint val="2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11 993,0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tint val="2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2 452,5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tint val="2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007662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176,2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tint val="20000"/>
                        <a:alpha val="70000"/>
                      </a:schemeClr>
                    </a:solidFill>
                  </a:tcPr>
                </a:tc>
              </a:tr>
              <a:tr h="277388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2028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год (план)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tint val="2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13 862,1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tint val="2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11 086,8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tint val="2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2 438,7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tint val="2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007662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336,6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tint val="20000"/>
                        <a:alpha val="7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1" name="Скругленный прямоугольник 20"/>
          <p:cNvSpPr/>
          <p:nvPr/>
        </p:nvSpPr>
        <p:spPr>
          <a:xfrm>
            <a:off x="7244146" y="4282820"/>
            <a:ext cx="265136" cy="271647"/>
          </a:xfrm>
          <a:prstGeom prst="roundRect">
            <a:avLst/>
          </a:prstGeom>
          <a:solidFill>
            <a:srgbClr val="88A945"/>
          </a:solidFill>
          <a:ln>
            <a:noFill/>
          </a:ln>
          <a:scene3d>
            <a:camera prst="orthographicFront"/>
            <a:lightRig rig="threePt" dir="t"/>
          </a:scene3d>
          <a:sp3d prstMaterial="dkEdge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679751" y="4299028"/>
            <a:ext cx="265136" cy="272906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 prstMaterial="dkEdge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4" name="TextBox 15"/>
          <p:cNvSpPr txBox="1"/>
          <p:nvPr/>
        </p:nvSpPr>
        <p:spPr>
          <a:xfrm>
            <a:off x="7509283" y="4126681"/>
            <a:ext cx="2939220" cy="544872"/>
          </a:xfrm>
          <a:prstGeom prst="rect">
            <a:avLst/>
          </a:prstGeom>
          <a:noFill/>
        </p:spPr>
        <p:txBody>
          <a:bodyPr wrap="square" lIns="112883" tIns="56441" rIns="112883" bIns="56441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fontAlgn="b"/>
            <a:r>
              <a:rPr lang="ru-RU" sz="1400" b="1" dirty="0">
                <a:solidFill>
                  <a:srgbClr val="000000"/>
                </a:solidFill>
                <a:latin typeface="Arial Black" panose="020B0A04020102020204" pitchFamily="34" charset="0"/>
              </a:rPr>
              <a:t>Условно </a:t>
            </a:r>
            <a:r>
              <a:rPr lang="ru-RU" sz="1400" b="1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утверждённые </a:t>
            </a:r>
          </a:p>
          <a:p>
            <a:pPr fontAlgn="b"/>
            <a:r>
              <a:rPr lang="ru-RU" sz="1400" b="1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расходы</a:t>
            </a:r>
            <a:endParaRPr lang="ru-RU" sz="1400" b="1" dirty="0">
              <a:solidFill>
                <a:srgbClr val="000000"/>
              </a:solidFill>
              <a:latin typeface="Arial Black" panose="020B0A04020102020204" pitchFamily="34" charset="0"/>
            </a:endParaRPr>
          </a:p>
        </p:txBody>
      </p:sp>
      <p:sp>
        <p:nvSpPr>
          <p:cNvPr id="25" name="TextBox 15"/>
          <p:cNvSpPr txBox="1"/>
          <p:nvPr/>
        </p:nvSpPr>
        <p:spPr>
          <a:xfrm>
            <a:off x="3931779" y="4255378"/>
            <a:ext cx="3276364" cy="329428"/>
          </a:xfrm>
          <a:prstGeom prst="rect">
            <a:avLst/>
          </a:prstGeom>
          <a:noFill/>
        </p:spPr>
        <p:txBody>
          <a:bodyPr wrap="square" lIns="112883" tIns="56441" rIns="112883" bIns="56441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fontAlgn="b"/>
            <a:r>
              <a:rPr lang="ru-RU" sz="1400" b="1" dirty="0">
                <a:solidFill>
                  <a:srgbClr val="000000"/>
                </a:solidFill>
                <a:latin typeface="Arial Black" panose="020B0A04020102020204" pitchFamily="34" charset="0"/>
              </a:rPr>
              <a:t>Непрограммные расходы</a:t>
            </a:r>
          </a:p>
        </p:txBody>
      </p:sp>
      <p:sp>
        <p:nvSpPr>
          <p:cNvPr id="26" name="TextBox 15"/>
          <p:cNvSpPr txBox="1"/>
          <p:nvPr/>
        </p:nvSpPr>
        <p:spPr>
          <a:xfrm>
            <a:off x="537615" y="4270531"/>
            <a:ext cx="3070128" cy="329428"/>
          </a:xfrm>
          <a:prstGeom prst="rect">
            <a:avLst/>
          </a:prstGeom>
          <a:noFill/>
        </p:spPr>
        <p:txBody>
          <a:bodyPr wrap="square" lIns="112883" tIns="56441" rIns="112883" bIns="56441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fontAlgn="b"/>
            <a:r>
              <a:rPr lang="ru-RU" sz="1400" b="1" dirty="0">
                <a:solidFill>
                  <a:srgbClr val="000000"/>
                </a:solidFill>
                <a:latin typeface="Arial Black" panose="020B0A04020102020204" pitchFamily="34" charset="0"/>
              </a:rPr>
              <a:t>Программные расходы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295375" y="4305865"/>
            <a:ext cx="265136" cy="272906"/>
          </a:xfrm>
          <a:prstGeom prst="roundRect">
            <a:avLst/>
          </a:prstGeom>
          <a:ln>
            <a:noFill/>
          </a:ln>
          <a:scene3d>
            <a:camera prst="orthographicFront"/>
            <a:lightRig rig="threePt" dir="t"/>
          </a:scene3d>
          <a:sp3d prstMaterial="dkEdge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4651860" y="3519591"/>
            <a:ext cx="1116123" cy="544872"/>
          </a:xfrm>
          <a:prstGeom prst="rect">
            <a:avLst/>
          </a:prstGeom>
          <a:noFill/>
        </p:spPr>
        <p:txBody>
          <a:bodyPr wrap="square" lIns="112883" tIns="56441" rIns="112883" bIns="56441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 smtClean="0">
                <a:solidFill>
                  <a:prstClr val="black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2026 </a:t>
            </a:r>
            <a:r>
              <a:rPr lang="ru-RU" sz="1400" b="1" dirty="0" smtClean="0">
                <a:solidFill>
                  <a:prstClr val="black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год</a:t>
            </a:r>
          </a:p>
          <a:p>
            <a:pPr algn="ctr"/>
            <a:r>
              <a:rPr lang="ru-RU" sz="1400" b="1" dirty="0" smtClean="0">
                <a:solidFill>
                  <a:prstClr val="black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(план)</a:t>
            </a:r>
            <a:endParaRPr lang="ru-RU" sz="1400" b="1" dirty="0">
              <a:solidFill>
                <a:prstClr val="black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762675" y="3519591"/>
            <a:ext cx="1093540" cy="544872"/>
          </a:xfrm>
          <a:prstGeom prst="rect">
            <a:avLst/>
          </a:prstGeom>
          <a:noFill/>
        </p:spPr>
        <p:txBody>
          <a:bodyPr wrap="square" lIns="112883" tIns="56441" rIns="112883" bIns="56441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 smtClean="0">
                <a:solidFill>
                  <a:prstClr val="black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202</a:t>
            </a:r>
            <a:r>
              <a:rPr lang="en-US" sz="1400" b="1" dirty="0" smtClean="0">
                <a:solidFill>
                  <a:prstClr val="black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7</a:t>
            </a:r>
            <a:r>
              <a:rPr lang="ru-RU" sz="1400" b="1" dirty="0" smtClean="0">
                <a:solidFill>
                  <a:prstClr val="black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год</a:t>
            </a:r>
          </a:p>
          <a:p>
            <a:pPr algn="ctr"/>
            <a:r>
              <a:rPr lang="ru-RU" sz="1400" b="1" dirty="0" smtClean="0">
                <a:solidFill>
                  <a:prstClr val="black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(план)</a:t>
            </a:r>
            <a:endParaRPr lang="ru-RU" sz="1400" b="1" dirty="0">
              <a:solidFill>
                <a:prstClr val="black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5"/>
          <p:cNvSpPr txBox="1"/>
          <p:nvPr/>
        </p:nvSpPr>
        <p:spPr>
          <a:xfrm>
            <a:off x="8756315" y="3519591"/>
            <a:ext cx="1188132" cy="544872"/>
          </a:xfrm>
          <a:prstGeom prst="rect">
            <a:avLst/>
          </a:prstGeom>
          <a:noFill/>
        </p:spPr>
        <p:txBody>
          <a:bodyPr wrap="square" lIns="112883" tIns="56441" rIns="112883" bIns="56441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 smtClean="0">
                <a:solidFill>
                  <a:prstClr val="black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202</a:t>
            </a:r>
            <a:r>
              <a:rPr lang="en-US" sz="1400" b="1" dirty="0" smtClean="0">
                <a:solidFill>
                  <a:prstClr val="black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8</a:t>
            </a:r>
            <a:r>
              <a:rPr lang="ru-RU" sz="1400" b="1" dirty="0" smtClean="0">
                <a:solidFill>
                  <a:prstClr val="black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год</a:t>
            </a:r>
          </a:p>
          <a:p>
            <a:pPr algn="ctr"/>
            <a:r>
              <a:rPr lang="ru-RU" sz="1400" b="1" dirty="0" smtClean="0">
                <a:solidFill>
                  <a:prstClr val="black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(план)</a:t>
            </a:r>
            <a:endParaRPr lang="ru-RU" sz="1400" b="1" dirty="0">
              <a:solidFill>
                <a:prstClr val="black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5"/>
          <p:cNvSpPr txBox="1"/>
          <p:nvPr/>
        </p:nvSpPr>
        <p:spPr>
          <a:xfrm>
            <a:off x="7064127" y="3025532"/>
            <a:ext cx="1050358" cy="314039"/>
          </a:xfrm>
          <a:prstGeom prst="rect">
            <a:avLst/>
          </a:prstGeom>
          <a:noFill/>
        </p:spPr>
        <p:txBody>
          <a:bodyPr wrap="square" lIns="112883" tIns="56441" rIns="112883" bIns="56441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fontAlgn="b"/>
            <a:r>
              <a:rPr lang="ru-RU" sz="1300" b="1" dirty="0" smtClean="0">
                <a:solidFill>
                  <a:prstClr val="white"/>
                </a:solidFill>
                <a:latin typeface="Arial Black" panose="020B0A04020102020204" pitchFamily="34" charset="0"/>
              </a:rPr>
              <a:t>11 993</a:t>
            </a:r>
            <a:endParaRPr lang="ru-RU" sz="1300" b="1" dirty="0">
              <a:solidFill>
                <a:prstClr val="white"/>
              </a:solidFill>
              <a:latin typeface="Arial Black" panose="020B0A04020102020204" pitchFamily="34" charset="0"/>
            </a:endParaRPr>
          </a:p>
        </p:txBody>
      </p:sp>
      <p:sp>
        <p:nvSpPr>
          <p:cNvPr id="19" name="TextBox 15"/>
          <p:cNvSpPr txBox="1"/>
          <p:nvPr/>
        </p:nvSpPr>
        <p:spPr>
          <a:xfrm>
            <a:off x="6380051" y="1745994"/>
            <a:ext cx="864096" cy="329428"/>
          </a:xfrm>
          <a:prstGeom prst="rect">
            <a:avLst/>
          </a:prstGeom>
          <a:noFill/>
        </p:spPr>
        <p:txBody>
          <a:bodyPr wrap="square" lIns="112883" tIns="56441" rIns="112883" bIns="56441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fontAlgn="b"/>
            <a:r>
              <a:rPr lang="ru-RU" sz="1400" b="1" dirty="0" smtClean="0">
                <a:solidFill>
                  <a:prstClr val="white"/>
                </a:solidFill>
                <a:latin typeface="Arial Black" panose="020B0A04020102020204" pitchFamily="34" charset="0"/>
              </a:rPr>
              <a:t>2 453</a:t>
            </a:r>
            <a:endParaRPr lang="ru-RU" sz="1400" b="1" dirty="0">
              <a:solidFill>
                <a:prstClr val="white"/>
              </a:solidFill>
              <a:latin typeface="Arial Black" panose="020B0A04020102020204" pitchFamily="34" charset="0"/>
            </a:endParaRPr>
          </a:p>
        </p:txBody>
      </p:sp>
      <p:sp>
        <p:nvSpPr>
          <p:cNvPr id="20" name="TextBox 15"/>
          <p:cNvSpPr txBox="1"/>
          <p:nvPr/>
        </p:nvSpPr>
        <p:spPr>
          <a:xfrm>
            <a:off x="7280151" y="1209943"/>
            <a:ext cx="864096" cy="329428"/>
          </a:xfrm>
          <a:prstGeom prst="rect">
            <a:avLst/>
          </a:prstGeom>
          <a:noFill/>
        </p:spPr>
        <p:txBody>
          <a:bodyPr wrap="square" lIns="112883" tIns="56441" rIns="112883" bIns="56441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fontAlgn="b"/>
            <a:r>
              <a:rPr lang="ru-RU" sz="1400" b="1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176</a:t>
            </a:r>
            <a:endParaRPr lang="ru-RU" sz="1400" b="1" dirty="0">
              <a:solidFill>
                <a:prstClr val="black"/>
              </a:solidFill>
              <a:latin typeface="Arial Black" panose="020B0A04020102020204" pitchFamily="34" charset="0"/>
            </a:endParaRPr>
          </a:p>
        </p:txBody>
      </p:sp>
      <p:sp>
        <p:nvSpPr>
          <p:cNvPr id="30" name="TextBox 15"/>
          <p:cNvSpPr txBox="1"/>
          <p:nvPr/>
        </p:nvSpPr>
        <p:spPr>
          <a:xfrm>
            <a:off x="9152359" y="3025532"/>
            <a:ext cx="1050358" cy="314039"/>
          </a:xfrm>
          <a:prstGeom prst="rect">
            <a:avLst/>
          </a:prstGeom>
          <a:noFill/>
        </p:spPr>
        <p:txBody>
          <a:bodyPr wrap="square" lIns="112883" tIns="56441" rIns="112883" bIns="56441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fontAlgn="b"/>
            <a:r>
              <a:rPr lang="ru-RU" sz="1300" b="1" dirty="0" smtClean="0">
                <a:solidFill>
                  <a:prstClr val="white"/>
                </a:solidFill>
                <a:latin typeface="Arial Black" panose="020B0A04020102020204" pitchFamily="34" charset="0"/>
              </a:rPr>
              <a:t>11 087</a:t>
            </a:r>
            <a:endParaRPr lang="ru-RU" sz="1300" b="1" dirty="0">
              <a:solidFill>
                <a:prstClr val="white"/>
              </a:solidFill>
              <a:latin typeface="Arial Black" panose="020B0A04020102020204" pitchFamily="34" charset="0"/>
            </a:endParaRPr>
          </a:p>
        </p:txBody>
      </p:sp>
      <p:sp>
        <p:nvSpPr>
          <p:cNvPr id="31" name="TextBox 15"/>
          <p:cNvSpPr txBox="1"/>
          <p:nvPr/>
        </p:nvSpPr>
        <p:spPr>
          <a:xfrm>
            <a:off x="8396275" y="1806705"/>
            <a:ext cx="864096" cy="329428"/>
          </a:xfrm>
          <a:prstGeom prst="rect">
            <a:avLst/>
          </a:prstGeom>
          <a:noFill/>
        </p:spPr>
        <p:txBody>
          <a:bodyPr wrap="square" lIns="112883" tIns="56441" rIns="112883" bIns="56441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fontAlgn="b"/>
            <a:r>
              <a:rPr lang="ru-RU" sz="1400" b="1" dirty="0" smtClean="0">
                <a:solidFill>
                  <a:prstClr val="white"/>
                </a:solidFill>
                <a:latin typeface="Arial Black" panose="020B0A04020102020204" pitchFamily="34" charset="0"/>
              </a:rPr>
              <a:t>2 438</a:t>
            </a:r>
            <a:endParaRPr lang="ru-RU" sz="1400" b="1" dirty="0">
              <a:solidFill>
                <a:prstClr val="white"/>
              </a:solidFill>
              <a:latin typeface="Arial Black" panose="020B0A04020102020204" pitchFamily="34" charset="0"/>
            </a:endParaRPr>
          </a:p>
        </p:txBody>
      </p:sp>
      <p:sp>
        <p:nvSpPr>
          <p:cNvPr id="32" name="TextBox 15"/>
          <p:cNvSpPr txBox="1"/>
          <p:nvPr/>
        </p:nvSpPr>
        <p:spPr>
          <a:xfrm>
            <a:off x="9368383" y="1209943"/>
            <a:ext cx="864096" cy="329428"/>
          </a:xfrm>
          <a:prstGeom prst="rect">
            <a:avLst/>
          </a:prstGeom>
          <a:noFill/>
        </p:spPr>
        <p:txBody>
          <a:bodyPr wrap="square" lIns="112883" tIns="56441" rIns="112883" bIns="56441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fontAlgn="b"/>
            <a:r>
              <a:rPr lang="ru-RU" sz="1400" b="1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337</a:t>
            </a:r>
            <a:endParaRPr lang="ru-RU" sz="1400" b="1" dirty="0">
              <a:solidFill>
                <a:prstClr val="black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7162007" y="1353959"/>
            <a:ext cx="20231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V="1">
            <a:off x="7162007" y="1353959"/>
            <a:ext cx="0" cy="10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9166069" y="1353959"/>
            <a:ext cx="27432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flipV="1">
            <a:off x="9166069" y="1353959"/>
            <a:ext cx="0" cy="10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8" name="Диаграмма 27"/>
          <p:cNvGraphicFramePr/>
          <p:nvPr>
            <p:extLst>
              <p:ext uri="{D42A27DB-BD31-4B8C-83A1-F6EECF244321}">
                <p14:modId xmlns:p14="http://schemas.microsoft.com/office/powerpoint/2010/main" val="4224206857"/>
              </p:ext>
            </p:extLst>
          </p:nvPr>
        </p:nvGraphicFramePr>
        <p:xfrm>
          <a:off x="799431" y="675275"/>
          <a:ext cx="3528392" cy="40322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9" name="TextBox 15"/>
          <p:cNvSpPr txBox="1"/>
          <p:nvPr/>
        </p:nvSpPr>
        <p:spPr>
          <a:xfrm>
            <a:off x="2527623" y="3519591"/>
            <a:ext cx="1188132" cy="544872"/>
          </a:xfrm>
          <a:prstGeom prst="rect">
            <a:avLst/>
          </a:prstGeom>
          <a:noFill/>
        </p:spPr>
        <p:txBody>
          <a:bodyPr wrap="square" lIns="112883" tIns="56441" rIns="112883" bIns="56441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 smtClean="0">
                <a:solidFill>
                  <a:prstClr val="black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202</a:t>
            </a:r>
            <a:r>
              <a:rPr lang="ru-RU" sz="1400" b="1" dirty="0" smtClean="0">
                <a:solidFill>
                  <a:prstClr val="black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5</a:t>
            </a:r>
            <a:r>
              <a:rPr lang="en-US" sz="1400" b="1" dirty="0" smtClean="0">
                <a:solidFill>
                  <a:prstClr val="black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smtClean="0">
                <a:solidFill>
                  <a:prstClr val="black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год</a:t>
            </a:r>
          </a:p>
          <a:p>
            <a:pPr algn="ctr"/>
            <a:r>
              <a:rPr lang="ru-RU" sz="1400" b="1" dirty="0" smtClean="0">
                <a:solidFill>
                  <a:prstClr val="black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(оценка)</a:t>
            </a:r>
            <a:endParaRPr lang="ru-RU" sz="1400" b="1" dirty="0">
              <a:solidFill>
                <a:prstClr val="black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4" name="Диаграмма 33"/>
          <p:cNvGraphicFramePr/>
          <p:nvPr>
            <p:extLst>
              <p:ext uri="{D42A27DB-BD31-4B8C-83A1-F6EECF244321}">
                <p14:modId xmlns:p14="http://schemas.microsoft.com/office/powerpoint/2010/main" val="727484557"/>
              </p:ext>
            </p:extLst>
          </p:nvPr>
        </p:nvGraphicFramePr>
        <p:xfrm>
          <a:off x="-1252797" y="675275"/>
          <a:ext cx="3528392" cy="40322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37" name="TextBox 15"/>
          <p:cNvSpPr txBox="1"/>
          <p:nvPr/>
        </p:nvSpPr>
        <p:spPr>
          <a:xfrm>
            <a:off x="439391" y="3519591"/>
            <a:ext cx="1188132" cy="544872"/>
          </a:xfrm>
          <a:prstGeom prst="rect">
            <a:avLst/>
          </a:prstGeom>
          <a:noFill/>
        </p:spPr>
        <p:txBody>
          <a:bodyPr wrap="square" lIns="112883" tIns="56441" rIns="112883" bIns="56441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 smtClean="0">
                <a:solidFill>
                  <a:prstClr val="black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202</a:t>
            </a:r>
            <a:r>
              <a:rPr lang="ru-RU" sz="1400" b="1" dirty="0" smtClean="0">
                <a:solidFill>
                  <a:prstClr val="black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4</a:t>
            </a:r>
            <a:r>
              <a:rPr lang="en-US" sz="1400" b="1" dirty="0" smtClean="0">
                <a:solidFill>
                  <a:prstClr val="black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smtClean="0">
                <a:solidFill>
                  <a:prstClr val="black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год</a:t>
            </a:r>
          </a:p>
          <a:p>
            <a:pPr algn="ctr"/>
            <a:r>
              <a:rPr lang="ru-RU" sz="1400" b="1" dirty="0" smtClean="0">
                <a:solidFill>
                  <a:prstClr val="black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(факт)</a:t>
            </a:r>
            <a:endParaRPr lang="ru-RU" sz="1400" b="1" dirty="0">
              <a:solidFill>
                <a:prstClr val="black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3249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63;p13"/>
          <p:cNvSpPr txBox="1">
            <a:spLocks/>
          </p:cNvSpPr>
          <p:nvPr/>
        </p:nvSpPr>
        <p:spPr>
          <a:xfrm>
            <a:off x="1051458" y="0"/>
            <a:ext cx="8591339" cy="958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2365" tIns="112365" rIns="112365" bIns="11236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algn="ctr" defTabSz="1128870">
              <a:spcBef>
                <a:spcPct val="0"/>
              </a:spcBef>
              <a:spcAft>
                <a:spcPct val="0"/>
              </a:spcAft>
              <a:buClr>
                <a:prstClr val="white"/>
              </a:buClr>
              <a:defRPr/>
            </a:pPr>
            <a:r>
              <a:rPr lang="ru-RU" altLang="ru-RU" sz="2900" i="1" dirty="0" smtClean="0">
                <a:solidFill>
                  <a:srgbClr val="002060"/>
                </a:solidFill>
                <a:effectLst>
                  <a:glow rad="63500">
                    <a:srgbClr val="5ECCF3">
                      <a:satMod val="175000"/>
                      <a:alpha val="40000"/>
                    </a:srgbClr>
                  </a:glow>
                </a:effectLst>
                <a:latin typeface="Bookman Old Style" panose="02050604050505020204" pitchFamily="18" charset="0"/>
                <a:ea typeface="+mn-ea"/>
                <a:cs typeface="Arial" pitchFamily="34" charset="0"/>
              </a:rPr>
              <a:t>ПРОГРАММНАЯ СТРУКТУРА РАСХОДОВ</a:t>
            </a:r>
            <a:endParaRPr lang="ru-RU" altLang="ru-RU" sz="2900" i="1" dirty="0">
              <a:solidFill>
                <a:srgbClr val="002060"/>
              </a:solidFill>
              <a:effectLst>
                <a:glow rad="63500">
                  <a:srgbClr val="5ECCF3">
                    <a:satMod val="175000"/>
                    <a:alpha val="40000"/>
                  </a:srgbClr>
                </a:glow>
              </a:effectLst>
              <a:latin typeface="Bookman Old Style" panose="02050604050505020204" pitchFamily="18" charset="0"/>
              <a:ea typeface="+mn-ea"/>
              <a:cs typeface="Arial" pitchFamily="34" charset="0"/>
            </a:endParaRPr>
          </a:p>
        </p:txBody>
      </p:sp>
      <p:graphicFrame>
        <p:nvGraphicFramePr>
          <p:cNvPr id="6" name="Group 126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9843224"/>
              </p:ext>
            </p:extLst>
          </p:nvPr>
        </p:nvGraphicFramePr>
        <p:xfrm>
          <a:off x="133699" y="1863241"/>
          <a:ext cx="10124386" cy="5077829"/>
        </p:xfrm>
        <a:graphic>
          <a:graphicData uri="http://schemas.openxmlformats.org/drawingml/2006/table">
            <a:tbl>
              <a:tblPr/>
              <a:tblGrid>
                <a:gridCol w="569589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43447"/>
                <a:gridCol w="864096"/>
                <a:gridCol w="9001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5675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6409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468052"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</a:t>
                      </a: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муниципальной программы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2024 год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(факт)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 (оценка)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anose="02020603050405020304" pitchFamily="18" charset="0"/>
                        </a:rPr>
                        <a:t>2026 год (план)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anose="02020603050405020304" pitchFamily="18" charset="0"/>
                        </a:rPr>
                        <a:t>2027 год (план)</a:t>
                      </a:r>
                      <a:endParaRPr kumimoji="0" lang="ru-RU" alt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2028 год (план)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33684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ПРОГРАММНЫЕ РАСХОДЫ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9 661,6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13 522,5</a:t>
                      </a: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11 532,6</a:t>
                      </a: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11 993,0</a:t>
                      </a: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11 086,8</a:t>
                      </a: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7112">
                <a:tc>
                  <a:txBody>
                    <a:bodyPr/>
                    <a:lstStyle>
                      <a:lvl1pPr marL="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846138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254125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62113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701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273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845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417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989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1. Обеспечение качества и доступности образования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6 832,4</a:t>
                      </a:r>
                      <a:endParaRPr kumimoji="0" lang="ru-RU" alt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8 933,3</a:t>
                      </a:r>
                      <a:endParaRPr kumimoji="0" lang="ru-RU" alt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9 030,1</a:t>
                      </a:r>
                      <a:endParaRPr kumimoji="0" lang="ru-RU" alt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9 778,9</a:t>
                      </a:r>
                      <a:endParaRPr kumimoji="0" lang="ru-RU" alt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8 908,2</a:t>
                      </a:r>
                      <a:endParaRPr kumimoji="0" lang="ru-RU" alt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69688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Развитие  физической   культуры  и  спорта  в  городе Комсомольске-на-Амуре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535,1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1 068,7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440,5</a:t>
                      </a:r>
                      <a:endParaRPr kumimoji="0" lang="ru-RU" alt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410,5</a:t>
                      </a:r>
                      <a:endParaRPr kumimoji="0" lang="ru-RU" alt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431,7</a:t>
                      </a:r>
                      <a:endParaRPr kumimoji="0" lang="ru-RU" alt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3684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 </a:t>
                      </a:r>
                      <a:r>
                        <a:rPr kumimoji="0" lang="ru-RU" alt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Развитие    дорожной    сети,   благоустройство     города Комсомольска-на-Амуре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904,9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756,8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703,2</a:t>
                      </a:r>
                      <a:endParaRPr kumimoji="0" lang="ru-RU" alt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582,3</a:t>
                      </a:r>
                      <a:endParaRPr kumimoji="0" lang="ru-RU" alt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568,4</a:t>
                      </a:r>
                      <a:endParaRPr kumimoji="0" lang="ru-RU" alt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8052">
                <a:tc>
                  <a:txBody>
                    <a:bodyPr/>
                    <a:lstStyle>
                      <a:lvl1pPr marL="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846138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254125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62113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701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273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845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417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989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4. </a:t>
                      </a:r>
                      <a:r>
                        <a:rPr kumimoji="0" lang="ru-RU" sz="12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Содействие  развитию  малого и среднего предпринимательства в городе Комсомольске-на-Амуре</a:t>
                      </a:r>
                      <a:endParaRPr kumimoji="0" lang="ru-RU" altLang="ru-RU" sz="12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1,5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2,2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0,7</a:t>
                      </a:r>
                      <a:endParaRPr kumimoji="0" lang="ru-RU" alt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0,7</a:t>
                      </a:r>
                      <a:endParaRPr kumimoji="0" lang="ru-RU" alt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0,7</a:t>
                      </a:r>
                      <a:endParaRPr kumimoji="0" lang="ru-RU" alt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9604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 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Развитие  сельского  хозяйства  на  территории  города Комсомольска-на-Амуре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879" marR="77879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1,0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1,0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0,3</a:t>
                      </a:r>
                      <a:endParaRPr kumimoji="0" lang="ru-RU" alt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0,3</a:t>
                      </a:r>
                      <a:endParaRPr kumimoji="0" lang="ru-RU" alt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0,3</a:t>
                      </a:r>
                      <a:endParaRPr kumimoji="0" lang="ru-RU" alt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155136770"/>
                  </a:ext>
                </a:extLst>
              </a:tr>
              <a:tr h="33368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 Обеспечение  качественным  жильём</a:t>
                      </a:r>
                    </a:p>
                  </a:txBody>
                  <a:tcPr marL="77879" marR="77879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58,8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84,7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19,4</a:t>
                      </a:r>
                      <a:endParaRPr kumimoji="0" lang="ru-RU" alt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20,0</a:t>
                      </a:r>
                      <a:endParaRPr kumimoji="0" lang="ru-RU" alt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19,5</a:t>
                      </a:r>
                      <a:endParaRPr kumimoji="0" lang="ru-RU" alt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0912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 </a:t>
                      </a: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Развитие  технологий   цифрового   муниципалитета   и инфраструктуры связи в городе Комсомольске-на-Амуре</a:t>
                      </a:r>
                      <a:endParaRPr kumimoji="0" lang="ru-RU" altLang="ru-RU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7879" marR="77879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6,0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7,2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7,4</a:t>
                      </a:r>
                      <a:endParaRPr kumimoji="0" lang="ru-RU" alt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5,4</a:t>
                      </a:r>
                      <a:endParaRPr kumimoji="0" lang="ru-RU" alt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4,8</a:t>
                      </a:r>
                      <a:endParaRPr kumimoji="0" lang="ru-RU" alt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78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8. Обеспечение  общественной  безопасности  и   противодействие преступности на территории города Комсомольска-на-Амуре</a:t>
                      </a:r>
                    </a:p>
                  </a:txBody>
                  <a:tcPr marL="77879" marR="77879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11,6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8,3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8,8</a:t>
                      </a:r>
                      <a:endParaRPr kumimoji="0" lang="ru-RU" alt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6,7</a:t>
                      </a:r>
                      <a:endParaRPr kumimoji="0" lang="ru-RU" alt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6,3</a:t>
                      </a:r>
                      <a:endParaRPr kumimoji="0" lang="ru-RU" alt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9. Развитие муниципальной службы в городе Комсомольске-на-Амуре</a:t>
                      </a:r>
                    </a:p>
                  </a:txBody>
                  <a:tcPr marL="77879" marR="77879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22,9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27,2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37,7</a:t>
                      </a:r>
                      <a:endParaRPr kumimoji="0" lang="ru-RU" alt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18,4</a:t>
                      </a:r>
                      <a:endParaRPr kumimoji="0" lang="ru-RU" alt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16,8</a:t>
                      </a:r>
                      <a:endParaRPr kumimoji="0" lang="ru-RU" alt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4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 Содействие  развитию и поддержка общественных объединений, некоммерческих организаций и инициатив гражданского общества в городе Комсомольске-на-Амуре </a:t>
                      </a: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26,7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22,6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1,0</a:t>
                      </a:r>
                      <a:endParaRPr kumimoji="0" lang="ru-RU" alt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1,0</a:t>
                      </a:r>
                      <a:endParaRPr kumimoji="0" lang="ru-RU" alt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1,0</a:t>
                      </a: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445FCC87-75F6-498C-8BA6-E51B941800FB}"/>
              </a:ext>
            </a:extLst>
          </p:cNvPr>
          <p:cNvSpPr/>
          <p:nvPr/>
        </p:nvSpPr>
        <p:spPr>
          <a:xfrm>
            <a:off x="401702" y="1467197"/>
            <a:ext cx="9548960" cy="406083"/>
          </a:xfrm>
          <a:prstGeom prst="rect">
            <a:avLst/>
          </a:prstGeom>
        </p:spPr>
        <p:txBody>
          <a:bodyPr wrap="square" lIns="112591" tIns="56298" rIns="112591" bIns="56298">
            <a:spAutoFit/>
          </a:bodyPr>
          <a:lstStyle/>
          <a:p>
            <a:pPr algn="just" defTabSz="1125902"/>
            <a:endParaRPr lang="ru-RU" sz="1900" b="1" kern="0" dirty="0">
              <a:solidFill>
                <a:srgbClr val="000000"/>
              </a:solidFill>
              <a:cs typeface="Aharoni" panose="02010803020104030203" pitchFamily="2" charset="-79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23367" y="1035149"/>
            <a:ext cx="1003471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solidFill>
                  <a:srgbClr val="002060"/>
                </a:solidFill>
                <a:effectLst>
                  <a:glow rad="63500">
                    <a:srgbClr val="5ECCF3">
                      <a:satMod val="175000"/>
                      <a:alpha val="40000"/>
                    </a:srgbClr>
                  </a:glow>
                </a:effectLst>
                <a:latin typeface="Bookman Old Style" panose="02050604050505020204" pitchFamily="18" charset="0"/>
                <a:cs typeface="Arial" pitchFamily="34" charset="0"/>
                <a:sym typeface="Raleway"/>
              </a:rPr>
              <a:t>В 2026-2028 годах </a:t>
            </a:r>
            <a:r>
              <a:rPr lang="ru-RU" sz="2000" b="1" i="1" dirty="0" smtClean="0">
                <a:solidFill>
                  <a:srgbClr val="002060"/>
                </a:solidFill>
                <a:effectLst>
                  <a:glow rad="63500">
                    <a:srgbClr val="5ECCF3">
                      <a:satMod val="175000"/>
                      <a:alpha val="40000"/>
                    </a:srgbClr>
                  </a:glow>
                </a:effectLst>
                <a:latin typeface="Bookman Old Style" panose="02050604050505020204" pitchFamily="18" charset="0"/>
                <a:cs typeface="Arial" pitchFamily="34" charset="0"/>
                <a:sym typeface="Raleway"/>
              </a:rPr>
              <a:t>на территории города Комсомольска-на-Амуре </a:t>
            </a:r>
            <a:r>
              <a:rPr lang="ru-RU" sz="2000" b="1" i="1" dirty="0">
                <a:solidFill>
                  <a:srgbClr val="002060"/>
                </a:solidFill>
                <a:effectLst>
                  <a:glow rad="63500">
                    <a:srgbClr val="5ECCF3">
                      <a:satMod val="175000"/>
                      <a:alpha val="40000"/>
                    </a:srgbClr>
                  </a:glow>
                </a:effectLst>
                <a:latin typeface="Bookman Old Style" panose="02050604050505020204" pitchFamily="18" charset="0"/>
                <a:cs typeface="Arial" pitchFamily="34" charset="0"/>
                <a:sym typeface="Raleway"/>
              </a:rPr>
              <a:t>планируется  реализация </a:t>
            </a:r>
            <a:r>
              <a:rPr lang="ru-RU" sz="2000" b="1" i="1" dirty="0" smtClean="0">
                <a:solidFill>
                  <a:srgbClr val="002060"/>
                </a:solidFill>
                <a:effectLst>
                  <a:glow rad="63500">
                    <a:srgbClr val="5ECCF3">
                      <a:satMod val="175000"/>
                      <a:alpha val="40000"/>
                    </a:srgbClr>
                  </a:glow>
                </a:effectLst>
                <a:latin typeface="Bookman Old Style" panose="02050604050505020204" pitchFamily="18" charset="0"/>
                <a:cs typeface="Arial" pitchFamily="34" charset="0"/>
                <a:sym typeface="Raleway"/>
              </a:rPr>
              <a:t>21 </a:t>
            </a:r>
            <a:r>
              <a:rPr lang="ru-RU" sz="2000" b="1" i="1" dirty="0">
                <a:solidFill>
                  <a:srgbClr val="002060"/>
                </a:solidFill>
                <a:effectLst>
                  <a:glow rad="63500">
                    <a:srgbClr val="5ECCF3">
                      <a:satMod val="175000"/>
                      <a:alpha val="40000"/>
                    </a:srgbClr>
                  </a:glow>
                </a:effectLst>
                <a:latin typeface="Bookman Old Style" panose="02050604050505020204" pitchFamily="18" charset="0"/>
                <a:cs typeface="Arial" pitchFamily="34" charset="0"/>
                <a:sym typeface="Raleway"/>
              </a:rPr>
              <a:t>муниципальной программы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9188778" y="-7425"/>
            <a:ext cx="1167652" cy="375594"/>
          </a:xfrm>
          <a:prstGeom prst="rect">
            <a:avLst/>
          </a:prstGeom>
        </p:spPr>
        <p:txBody>
          <a:bodyPr wrap="none" lIns="112883" tIns="56441" rIns="112883" bIns="56441">
            <a:spAutoFit/>
          </a:bodyPr>
          <a:lstStyle/>
          <a:p>
            <a:r>
              <a:rPr lang="ru-RU" sz="17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ru-RU" sz="17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лн </a:t>
            </a:r>
            <a:r>
              <a:rPr lang="ru-RU" sz="17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руб.</a:t>
            </a:r>
          </a:p>
        </p:txBody>
      </p:sp>
    </p:spTree>
    <p:extLst>
      <p:ext uri="{BB962C8B-B14F-4D97-AF65-F5344CB8AC3E}">
        <p14:creationId xmlns:p14="http://schemas.microsoft.com/office/powerpoint/2010/main" val="1760126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63;p13"/>
          <p:cNvSpPr txBox="1">
            <a:spLocks/>
          </p:cNvSpPr>
          <p:nvPr/>
        </p:nvSpPr>
        <p:spPr>
          <a:xfrm>
            <a:off x="871439" y="180372"/>
            <a:ext cx="8532948" cy="915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2365" tIns="112365" rIns="112365" bIns="11236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algn="ctr" defTabSz="1128870">
              <a:spcBef>
                <a:spcPct val="0"/>
              </a:spcBef>
              <a:spcAft>
                <a:spcPct val="0"/>
              </a:spcAft>
              <a:buClr>
                <a:prstClr val="white"/>
              </a:buClr>
              <a:defRPr/>
            </a:pPr>
            <a:r>
              <a:rPr lang="ru-RU" altLang="ru-RU" sz="2900" i="1" dirty="0">
                <a:solidFill>
                  <a:srgbClr val="002060"/>
                </a:solidFill>
                <a:effectLst>
                  <a:glow rad="63500">
                    <a:srgbClr val="5ECCF3">
                      <a:satMod val="175000"/>
                      <a:alpha val="40000"/>
                    </a:srgbClr>
                  </a:glow>
                </a:effectLst>
                <a:latin typeface="Bookman Old Style" panose="02050604050505020204" pitchFamily="18" charset="0"/>
                <a:ea typeface="+mn-ea"/>
                <a:cs typeface="Arial" pitchFamily="34" charset="0"/>
              </a:rPr>
              <a:t>ПРОГРАММНАЯ СТРУКТУРА РАСХОДОВ</a:t>
            </a:r>
          </a:p>
        </p:txBody>
      </p:sp>
      <p:graphicFrame>
        <p:nvGraphicFramePr>
          <p:cNvPr id="6" name="Group 126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5072951"/>
              </p:ext>
            </p:extLst>
          </p:nvPr>
        </p:nvGraphicFramePr>
        <p:xfrm>
          <a:off x="133325" y="1179165"/>
          <a:ext cx="10085714" cy="5868652"/>
        </p:xfrm>
        <a:graphic>
          <a:graphicData uri="http://schemas.openxmlformats.org/drawingml/2006/table">
            <a:tbl>
              <a:tblPr/>
              <a:tblGrid>
                <a:gridCol w="499809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31120"/>
                <a:gridCol w="1031120"/>
                <a:gridCol w="103112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0247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9178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76064"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</a:t>
                      </a: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2024 год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(факт)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 (оценка)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anose="02020603050405020304" pitchFamily="18" charset="0"/>
                        </a:rPr>
                        <a:t>2026 год (план)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anose="02020603050405020304" pitchFamily="18" charset="0"/>
                        </a:rPr>
                        <a:t>2027 год (план)</a:t>
                      </a:r>
                      <a:endParaRPr kumimoji="0" lang="ru-RU" alt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2028 год (план)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97369">
                <a:tc>
                  <a:txBody>
                    <a:bodyPr/>
                    <a:lstStyle>
                      <a:lvl1pPr marL="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846138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254125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62113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701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273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845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417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989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11. Управление муниципальными финансами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14,6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0,8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13,0</a:t>
                      </a:r>
                      <a:endParaRPr kumimoji="0" lang="ru-RU" alt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16,0</a:t>
                      </a:r>
                      <a:endParaRPr kumimoji="0" lang="ru-RU" alt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6,6</a:t>
                      </a:r>
                      <a:endParaRPr kumimoji="0" lang="ru-RU" alt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6726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12. Развитие культуры в городе Комсомольске-на-Амуре</a:t>
                      </a: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631,6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711,3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833,5</a:t>
                      </a:r>
                      <a:endParaRPr kumimoji="0" lang="ru-RU" alt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798,8</a:t>
                      </a:r>
                      <a:endParaRPr kumimoji="0" lang="ru-RU" alt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820,9</a:t>
                      </a:r>
                      <a:endParaRPr kumimoji="0" lang="ru-RU" alt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13. Развитие молодёжной политики в городе Комсомольске-на-Амуре</a:t>
                      </a: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118,4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137,7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173,2</a:t>
                      </a:r>
                      <a:endParaRPr kumimoji="0" lang="ru-RU" alt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148,0</a:t>
                      </a:r>
                      <a:endParaRPr kumimoji="0" lang="ru-RU" alt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152,5</a:t>
                      </a:r>
                      <a:endParaRPr kumimoji="0" lang="ru-RU" alt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155136770"/>
                  </a:ext>
                </a:extLst>
              </a:tr>
              <a:tr h="540060">
                <a:tc>
                  <a:txBody>
                    <a:bodyPr/>
                    <a:lstStyle>
                      <a:lvl1pPr marL="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846138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254125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62113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701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273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845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417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989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14. Формирование   современной   городской  среды   на территории города Комсомольска-на-Амуре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349,3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139,8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12,1</a:t>
                      </a:r>
                      <a:endParaRPr kumimoji="0" lang="ru-RU" alt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9,3</a:t>
                      </a:r>
                      <a:endParaRPr kumimoji="0" lang="ru-RU" alt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8,7</a:t>
                      </a:r>
                      <a:endParaRPr kumimoji="0" lang="ru-RU" alt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15. Управление и распоряжение муниципальным имуществом</a:t>
                      </a:r>
                    </a:p>
                  </a:txBody>
                  <a:tcPr marL="77879" marR="77879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29,5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33,7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35,1</a:t>
                      </a:r>
                      <a:endParaRPr kumimoji="0" lang="ru-RU" alt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26,7</a:t>
                      </a:r>
                      <a:endParaRPr kumimoji="0" lang="ru-RU" alt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25,2</a:t>
                      </a:r>
                      <a:endParaRPr kumimoji="0" lang="ru-RU" alt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16. Развитие  международных  связей  и  туризма  в  городе Комсомольске-на-Амуре </a:t>
                      </a:r>
                    </a:p>
                  </a:txBody>
                  <a:tcPr marL="77879" marR="77879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0,3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1,2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0,7</a:t>
                      </a:r>
                      <a:endParaRPr kumimoji="0" lang="ru-RU" alt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0,7</a:t>
                      </a:r>
                      <a:endParaRPr kumimoji="0" lang="ru-RU" alt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0,7</a:t>
                      </a:r>
                      <a:endParaRPr kumimoji="0" lang="ru-RU" alt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17. Повышение          качества         жилищно-коммунального обслуживания населения города Комсомольска-на-Амуре</a:t>
                      </a:r>
                    </a:p>
                  </a:txBody>
                  <a:tcPr marL="77879" marR="77879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90,3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1 557,9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166,9</a:t>
                      </a:r>
                      <a:endParaRPr kumimoji="0" lang="ru-RU" alt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132,0</a:t>
                      </a:r>
                      <a:endParaRPr kumimoji="0" lang="ru-RU" alt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78,3</a:t>
                      </a:r>
                      <a:endParaRPr kumimoji="0" lang="ru-RU" alt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407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18. Защита  населения  и территории города Комсомольска-на-Амуре от чрезвычайных ситуаций, обеспечение пожарной безопасности и безопасности людей на водных объектах</a:t>
                      </a:r>
                    </a:p>
                  </a:txBody>
                  <a:tcPr marL="77879" marR="77879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13,6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19,8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20,3</a:t>
                      </a:r>
                      <a:endParaRPr kumimoji="0" lang="ru-RU" alt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14,6</a:t>
                      </a:r>
                      <a:endParaRPr kumimoji="0" lang="ru-RU" alt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13,9</a:t>
                      </a:r>
                      <a:endParaRPr kumimoji="0" lang="ru-RU" alt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4057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19. Энергосбережение    и    повышение     энергетической эффективности в городе Комсомольске-на-Амуре</a:t>
                      </a:r>
                    </a:p>
                  </a:txBody>
                  <a:tcPr marL="77879" marR="77879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13,1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7,9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6,4</a:t>
                      </a:r>
                      <a:endParaRPr kumimoji="0" lang="ru-RU" alt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5,1</a:t>
                      </a:r>
                      <a:endParaRPr kumimoji="0" lang="ru-RU" alt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5,0</a:t>
                      </a:r>
                      <a:endParaRPr kumimoji="0" lang="ru-RU" alt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8052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20. Укрепление  общественного  здоровья  населения города Комсомольска-на-Амуре</a:t>
                      </a:r>
                    </a:p>
                  </a:txBody>
                  <a:tcPr marL="77879" marR="77879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х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0,2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0,2</a:t>
                      </a:r>
                      <a:endParaRPr kumimoji="0" lang="ru-RU" alt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0,2</a:t>
                      </a:r>
                      <a:endParaRPr kumimoji="0" lang="ru-RU" alt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0,1</a:t>
                      </a:r>
                      <a:endParaRPr kumimoji="0" lang="ru-RU" alt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21. Улучшение  демографической   ситуации   в   городе Комсомольске-на-Амуре</a:t>
                      </a:r>
                    </a:p>
                  </a:txBody>
                  <a:tcPr marL="77879" marR="77879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х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х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22,2</a:t>
                      </a:r>
                      <a:endParaRPr kumimoji="0" lang="ru-RU" alt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17,5</a:t>
                      </a:r>
                      <a:endParaRPr kumimoji="0" lang="ru-RU" alt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17,1</a:t>
                      </a:r>
                      <a:endParaRPr kumimoji="0" lang="ru-RU" alt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445FCC87-75F6-498C-8BA6-E51B941800FB}"/>
              </a:ext>
            </a:extLst>
          </p:cNvPr>
          <p:cNvSpPr/>
          <p:nvPr/>
        </p:nvSpPr>
        <p:spPr>
          <a:xfrm>
            <a:off x="401702" y="1359185"/>
            <a:ext cx="9548960" cy="406083"/>
          </a:xfrm>
          <a:prstGeom prst="rect">
            <a:avLst/>
          </a:prstGeom>
        </p:spPr>
        <p:txBody>
          <a:bodyPr wrap="square" lIns="112591" tIns="56298" rIns="112591" bIns="56298">
            <a:spAutoFit/>
          </a:bodyPr>
          <a:lstStyle/>
          <a:p>
            <a:pPr algn="just" defTabSz="1125902"/>
            <a:endParaRPr lang="ru-RU" sz="1900" b="1" kern="0" dirty="0">
              <a:solidFill>
                <a:srgbClr val="000000"/>
              </a:solidFill>
              <a:cs typeface="Aharoni" panose="02010803020104030203" pitchFamily="2" charset="-79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9188778" y="-7425"/>
            <a:ext cx="1167652" cy="375594"/>
          </a:xfrm>
          <a:prstGeom prst="rect">
            <a:avLst/>
          </a:prstGeom>
        </p:spPr>
        <p:txBody>
          <a:bodyPr wrap="none" lIns="112883" tIns="56441" rIns="112883" bIns="56441">
            <a:spAutoFit/>
          </a:bodyPr>
          <a:lstStyle/>
          <a:p>
            <a:r>
              <a:rPr lang="ru-RU" sz="17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ru-RU" sz="17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лн </a:t>
            </a:r>
            <a:r>
              <a:rPr lang="ru-RU" sz="17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руб.</a:t>
            </a:r>
          </a:p>
        </p:txBody>
      </p:sp>
    </p:spTree>
    <p:extLst>
      <p:ext uri="{BB962C8B-B14F-4D97-AF65-F5344CB8AC3E}">
        <p14:creationId xmlns:p14="http://schemas.microsoft.com/office/powerpoint/2010/main" val="1730809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63;p13"/>
          <p:cNvSpPr txBox="1">
            <a:spLocks/>
          </p:cNvSpPr>
          <p:nvPr/>
        </p:nvSpPr>
        <p:spPr>
          <a:xfrm>
            <a:off x="871439" y="180372"/>
            <a:ext cx="8532948" cy="1466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2365" tIns="112365" rIns="112365" bIns="11236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algn="ctr" defTabSz="1128870">
              <a:spcBef>
                <a:spcPct val="0"/>
              </a:spcBef>
              <a:spcAft>
                <a:spcPct val="0"/>
              </a:spcAft>
              <a:buClr>
                <a:prstClr val="white"/>
              </a:buClr>
              <a:defRPr/>
            </a:pPr>
            <a:r>
              <a:rPr lang="ru-RU" altLang="ru-RU" sz="2900" i="1" dirty="0">
                <a:solidFill>
                  <a:srgbClr val="002060"/>
                </a:solidFill>
                <a:effectLst>
                  <a:glow rad="63500">
                    <a:srgbClr val="5ECCF3">
                      <a:satMod val="175000"/>
                      <a:alpha val="40000"/>
                    </a:srgbClr>
                  </a:glow>
                </a:effectLst>
                <a:latin typeface="Bookman Old Style" panose="02050604050505020204" pitchFamily="18" charset="0"/>
                <a:ea typeface="+mn-ea"/>
                <a:cs typeface="Arial" pitchFamily="34" charset="0"/>
              </a:rPr>
              <a:t>МУНИЦИПАЛЬНАЯ ПРОГРАММА</a:t>
            </a:r>
          </a:p>
          <a:p>
            <a:pPr algn="ctr" defTabSz="1128870">
              <a:spcBef>
                <a:spcPct val="0"/>
              </a:spcBef>
              <a:spcAft>
                <a:spcPct val="0"/>
              </a:spcAft>
              <a:buClr>
                <a:prstClr val="white"/>
              </a:buClr>
              <a:defRPr/>
            </a:pPr>
            <a:r>
              <a:rPr lang="ru-RU" altLang="ru-RU" sz="2900" i="1" dirty="0">
                <a:solidFill>
                  <a:srgbClr val="002060"/>
                </a:solidFill>
                <a:effectLst>
                  <a:glow rad="63500">
                    <a:srgbClr val="5ECCF3">
                      <a:satMod val="175000"/>
                      <a:alpha val="40000"/>
                    </a:srgbClr>
                  </a:glow>
                </a:effectLst>
                <a:latin typeface="Bookman Old Style" panose="02050604050505020204" pitchFamily="18" charset="0"/>
                <a:ea typeface="+mn-ea"/>
                <a:cs typeface="Arial" pitchFamily="34" charset="0"/>
              </a:rPr>
              <a:t>«ОБЕСПЕЧЕНИЕ КАЧЕСТВА И ДОСТУПНОСТИ ОБРАЗОВАНИЯ»</a:t>
            </a:r>
          </a:p>
        </p:txBody>
      </p:sp>
      <p:graphicFrame>
        <p:nvGraphicFramePr>
          <p:cNvPr id="6" name="Group 126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6150703"/>
              </p:ext>
            </p:extLst>
          </p:nvPr>
        </p:nvGraphicFramePr>
        <p:xfrm>
          <a:off x="133325" y="3231393"/>
          <a:ext cx="10085714" cy="3657506"/>
        </p:xfrm>
        <a:graphic>
          <a:graphicData uri="http://schemas.openxmlformats.org/drawingml/2006/table">
            <a:tbl>
              <a:tblPr/>
              <a:tblGrid>
                <a:gridCol w="499809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31120"/>
                <a:gridCol w="1031120"/>
                <a:gridCol w="103112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0247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9178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76064"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основных направлений расходов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2024 год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(факт)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 (оценка)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anose="02020603050405020304" pitchFamily="18" charset="0"/>
                        </a:rPr>
                        <a:t>2026 год (план)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anose="02020603050405020304" pitchFamily="18" charset="0"/>
                        </a:rPr>
                        <a:t>2027 год (план)</a:t>
                      </a:r>
                      <a:endParaRPr kumimoji="0" lang="ru-RU" alt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2028 год (план)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97369">
                <a:tc>
                  <a:txBody>
                    <a:bodyPr/>
                    <a:lstStyle>
                      <a:lvl1pPr marL="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846138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254125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62113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701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273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845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417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989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Развитие системы дошкольного образования в системе дошкольного воспитания в городе Комсомольске-на- Амуре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2 841,4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3 398,3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3 288,6</a:t>
                      </a:r>
                      <a:endParaRPr kumimoji="0" lang="ru-RU" alt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3 251,3 </a:t>
                      </a:r>
                      <a:endParaRPr kumimoji="0" lang="ru-RU" alt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3 392,3</a:t>
                      </a:r>
                      <a:endParaRPr kumimoji="0" lang="ru-RU" alt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6726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Развитие системы общего образования в городе Комсомольске-на-Амуре</a:t>
                      </a: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3 657,7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4 925,6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5 094,9</a:t>
                      </a:r>
                      <a:endParaRPr kumimoji="0" lang="ru-RU" alt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5 916,5</a:t>
                      </a:r>
                      <a:endParaRPr kumimoji="0" lang="ru-RU" alt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4 899,4</a:t>
                      </a:r>
                      <a:endParaRPr kumimoji="0" lang="ru-RU" alt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Развитие системы дополнительного образования в городе Комсомольске-на-Амуре</a:t>
                      </a: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213,9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237,3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326,3</a:t>
                      </a:r>
                      <a:endParaRPr kumimoji="0" lang="ru-RU" alt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297,1</a:t>
                      </a:r>
                      <a:endParaRPr kumimoji="0" lang="ru-RU" alt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303,2</a:t>
                      </a:r>
                      <a:endParaRPr kumimoji="0" lang="ru-RU" alt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155136770"/>
                  </a:ext>
                </a:extLst>
              </a:tr>
              <a:tr h="540060">
                <a:tc>
                  <a:txBody>
                    <a:bodyPr/>
                    <a:lstStyle>
                      <a:lvl1pPr marL="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846138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254125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62113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701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273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845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417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989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Отдельные мероприятия в области образования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105,4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112,4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128,4</a:t>
                      </a:r>
                      <a:endParaRPr kumimoji="0" lang="ru-RU" alt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121,2</a:t>
                      </a:r>
                      <a:endParaRPr kumimoji="0" lang="ru-RU" alt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120,4</a:t>
                      </a:r>
                      <a:endParaRPr kumimoji="0" lang="ru-RU" alt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Мероприятия в рамках регионального проекта «Патриотическое воспитание граждан Российской Федерации (Хабаровский край)»</a:t>
                      </a:r>
                    </a:p>
                  </a:txBody>
                  <a:tcPr marL="77879" marR="77879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14,0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kumimoji="0" lang="ru-RU" alt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kumimoji="0" lang="ru-RU" alt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kumimoji="0" lang="ru-RU" alt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Мероприятия в рамках регионального проекта «Педагоги и наставники»</a:t>
                      </a:r>
                    </a:p>
                  </a:txBody>
                  <a:tcPr marL="77879" marR="77879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212,6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191,9</a:t>
                      </a:r>
                      <a:endParaRPr kumimoji="0" lang="ru-RU" alt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192,8</a:t>
                      </a:r>
                      <a:endParaRPr kumimoji="0" lang="ru-RU" alt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192,8</a:t>
                      </a:r>
                      <a:endParaRPr kumimoji="0" lang="ru-RU" alt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Мероприятия в рамках регионального проекта «Поддержка семьи»</a:t>
                      </a:r>
                    </a:p>
                  </a:txBody>
                  <a:tcPr marL="77879" marR="77879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46,9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kumimoji="0" lang="ru-RU" alt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kumimoji="0" lang="ru-RU" alt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kumimoji="0" lang="ru-RU" alt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445FCC87-75F6-498C-8BA6-E51B941800FB}"/>
              </a:ext>
            </a:extLst>
          </p:cNvPr>
          <p:cNvSpPr/>
          <p:nvPr/>
        </p:nvSpPr>
        <p:spPr>
          <a:xfrm>
            <a:off x="401702" y="1359185"/>
            <a:ext cx="9548960" cy="406083"/>
          </a:xfrm>
          <a:prstGeom prst="rect">
            <a:avLst/>
          </a:prstGeom>
        </p:spPr>
        <p:txBody>
          <a:bodyPr wrap="square" lIns="112591" tIns="56298" rIns="112591" bIns="56298">
            <a:spAutoFit/>
          </a:bodyPr>
          <a:lstStyle/>
          <a:p>
            <a:pPr algn="just" defTabSz="1125902"/>
            <a:endParaRPr lang="ru-RU" sz="1900" b="1" kern="0" dirty="0">
              <a:solidFill>
                <a:srgbClr val="000000"/>
              </a:solidFill>
              <a:cs typeface="Aharoni" panose="02010803020104030203" pitchFamily="2" charset="-79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9188778" y="-7425"/>
            <a:ext cx="1167652" cy="375594"/>
          </a:xfrm>
          <a:prstGeom prst="rect">
            <a:avLst/>
          </a:prstGeom>
        </p:spPr>
        <p:txBody>
          <a:bodyPr wrap="none" lIns="112883" tIns="56441" rIns="112883" bIns="56441">
            <a:spAutoFit/>
          </a:bodyPr>
          <a:lstStyle/>
          <a:p>
            <a:r>
              <a:rPr lang="ru-RU" sz="17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ru-RU" sz="17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лн </a:t>
            </a:r>
            <a:r>
              <a:rPr lang="ru-RU" sz="17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23367" y="2056035"/>
            <a:ext cx="100347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u="sng" dirty="0">
                <a:solidFill>
                  <a:srgbClr val="002060"/>
                </a:solidFill>
                <a:effectLst>
                  <a:glow rad="63500">
                    <a:srgbClr val="5ECCF3">
                      <a:satMod val="175000"/>
                      <a:alpha val="40000"/>
                    </a:srgbClr>
                  </a:glow>
                </a:effectLst>
                <a:latin typeface="Bookman Old Style" panose="02050604050505020204" pitchFamily="18" charset="0"/>
                <a:cs typeface="Arial" pitchFamily="34" charset="0"/>
                <a:sym typeface="Raleway"/>
              </a:rPr>
              <a:t>Цель муниципальной программы </a:t>
            </a:r>
            <a:r>
              <a:rPr lang="ru-RU" b="1" i="1" dirty="0">
                <a:solidFill>
                  <a:srgbClr val="002060"/>
                </a:solidFill>
                <a:effectLst>
                  <a:glow rad="63500">
                    <a:srgbClr val="5ECCF3">
                      <a:satMod val="175000"/>
                      <a:alpha val="40000"/>
                    </a:srgbClr>
                  </a:glow>
                </a:effectLst>
                <a:latin typeface="Bookman Old Style" panose="02050604050505020204" pitchFamily="18" charset="0"/>
                <a:cs typeface="Arial" pitchFamily="34" charset="0"/>
                <a:sym typeface="Raleway"/>
              </a:rPr>
              <a:t>- обеспечение доступности и качества образования, отвечающего социальным потребностям жителей города Комсомольска-на-Амуре</a:t>
            </a:r>
          </a:p>
        </p:txBody>
      </p:sp>
    </p:spTree>
    <p:extLst>
      <p:ext uri="{BB962C8B-B14F-4D97-AF65-F5344CB8AC3E}">
        <p14:creationId xmlns:p14="http://schemas.microsoft.com/office/powerpoint/2010/main" val="273170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63;p13"/>
          <p:cNvSpPr txBox="1">
            <a:spLocks/>
          </p:cNvSpPr>
          <p:nvPr/>
        </p:nvSpPr>
        <p:spPr>
          <a:xfrm>
            <a:off x="871439" y="63041"/>
            <a:ext cx="8532948" cy="1466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2365" tIns="112365" rIns="112365" bIns="11236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algn="ctr" defTabSz="1128870">
              <a:spcBef>
                <a:spcPct val="0"/>
              </a:spcBef>
              <a:spcAft>
                <a:spcPct val="0"/>
              </a:spcAft>
              <a:buClr>
                <a:prstClr val="white"/>
              </a:buClr>
              <a:defRPr/>
            </a:pPr>
            <a:r>
              <a:rPr lang="ru-RU" altLang="ru-RU" sz="2900" i="1" dirty="0">
                <a:solidFill>
                  <a:srgbClr val="002060"/>
                </a:solidFill>
                <a:effectLst>
                  <a:glow rad="63500">
                    <a:srgbClr val="5ECCF3">
                      <a:satMod val="175000"/>
                      <a:alpha val="40000"/>
                    </a:srgbClr>
                  </a:glow>
                </a:effectLst>
                <a:latin typeface="Bookman Old Style" panose="02050604050505020204" pitchFamily="18" charset="0"/>
                <a:ea typeface="+mn-ea"/>
                <a:cs typeface="Arial" pitchFamily="34" charset="0"/>
              </a:rPr>
              <a:t>МУНИЦИПАЛЬНАЯ ПРОГРАММА</a:t>
            </a:r>
          </a:p>
          <a:p>
            <a:pPr algn="ctr" defTabSz="1128870">
              <a:spcBef>
                <a:spcPct val="0"/>
              </a:spcBef>
              <a:spcAft>
                <a:spcPct val="0"/>
              </a:spcAft>
              <a:buClr>
                <a:prstClr val="white"/>
              </a:buClr>
              <a:defRPr/>
            </a:pPr>
            <a:r>
              <a:rPr lang="ru-RU" altLang="ru-RU" sz="2900" i="1" dirty="0">
                <a:solidFill>
                  <a:srgbClr val="002060"/>
                </a:solidFill>
                <a:effectLst>
                  <a:glow rad="63500">
                    <a:srgbClr val="5ECCF3">
                      <a:satMod val="175000"/>
                      <a:alpha val="40000"/>
                    </a:srgbClr>
                  </a:glow>
                </a:effectLst>
                <a:latin typeface="Bookman Old Style" panose="02050604050505020204" pitchFamily="18" charset="0"/>
                <a:ea typeface="+mn-ea"/>
                <a:cs typeface="Arial" pitchFamily="34" charset="0"/>
              </a:rPr>
              <a:t>«ОБЕСПЕЧЕНИЕ КАЧЕСТВА И ДОСТУПНОСТИ ОБРАЗОВАНИЯ»</a:t>
            </a:r>
          </a:p>
        </p:txBody>
      </p:sp>
      <p:graphicFrame>
        <p:nvGraphicFramePr>
          <p:cNvPr id="6" name="Group 126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6975759"/>
              </p:ext>
            </p:extLst>
          </p:nvPr>
        </p:nvGraphicFramePr>
        <p:xfrm>
          <a:off x="223367" y="1575209"/>
          <a:ext cx="9829092" cy="5556800"/>
        </p:xfrm>
        <a:graphic>
          <a:graphicData uri="http://schemas.openxmlformats.org/drawingml/2006/table">
            <a:tbl>
              <a:tblPr/>
              <a:tblGrid>
                <a:gridCol w="352839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08112"/>
                <a:gridCol w="1008112"/>
                <a:gridCol w="1080120"/>
                <a:gridCol w="104411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4411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1612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746470"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Перечень основных показателей муниципальной программы</a:t>
                      </a: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Ед. изм.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2024 год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(факт)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 (оценка)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anose="02020603050405020304" pitchFamily="18" charset="0"/>
                        </a:rPr>
                        <a:t>2026 год (план)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anose="02020603050405020304" pitchFamily="18" charset="0"/>
                        </a:rPr>
                        <a:t>2027 год (план)</a:t>
                      </a:r>
                      <a:endParaRPr kumimoji="0" lang="ru-RU" alt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2028 год (план)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13422">
                <a:tc>
                  <a:txBody>
                    <a:bodyPr/>
                    <a:lstStyle/>
                    <a:p>
                      <a:pPr marL="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Удовлетворённость </a:t>
                      </a:r>
                      <a:r>
                        <a:rPr kumimoji="0" lang="ru-RU" alt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родителей качеством дошкольного образования</a:t>
                      </a:r>
                    </a:p>
                  </a:txBody>
                  <a:tcPr marL="106300" marR="106300" marT="54035" marB="54035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%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95,3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95,3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95,4</a:t>
                      </a:r>
                      <a:endParaRPr kumimoji="0" lang="ru-RU" alt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95,5</a:t>
                      </a:r>
                      <a:endParaRPr kumimoji="0" lang="ru-RU" alt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95,5</a:t>
                      </a:r>
                      <a:endParaRPr kumimoji="0" lang="ru-RU" alt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3422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Удовлетворённость </a:t>
                      </a: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родителей качеством общего образования</a:t>
                      </a:r>
                    </a:p>
                  </a:txBody>
                  <a:tcPr marL="106300" marR="106300" marT="54035" marB="54035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97,0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97,0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97,0</a:t>
                      </a:r>
                      <a:endParaRPr kumimoji="0" lang="ru-RU" alt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97,0</a:t>
                      </a:r>
                      <a:endParaRPr kumimoji="0" lang="ru-RU" alt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97,0</a:t>
                      </a:r>
                      <a:endParaRPr kumimoji="0" lang="ru-RU" alt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1342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827088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235075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43063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Удовлетворённость </a:t>
                      </a: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родителей качеством дополнительного образования</a:t>
                      </a:r>
                    </a:p>
                  </a:txBody>
                  <a:tcPr marL="106300" marR="106300" marT="54035" marB="54035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96,8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96,8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96,8</a:t>
                      </a:r>
                      <a:endParaRPr kumimoji="0" lang="ru-RU" alt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96,8</a:t>
                      </a:r>
                      <a:endParaRPr kumimoji="0" lang="ru-RU" alt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96,8</a:t>
                      </a:r>
                      <a:endParaRPr kumimoji="0" lang="ru-RU" alt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155136770"/>
                  </a:ext>
                </a:extLst>
              </a:tr>
              <a:tr h="513422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детей в возрасте от 6 до 18 лет, охваченных отдыхом и оздоровлением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6300" marR="106300" marT="54035" marB="54035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81,0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82,0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83,0</a:t>
                      </a:r>
                      <a:endParaRPr kumimoji="0" lang="ru-RU" alt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84,0</a:t>
                      </a:r>
                      <a:endParaRPr kumimoji="0" lang="ru-RU" alt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84,2</a:t>
                      </a:r>
                      <a:endParaRPr kumimoji="0" lang="ru-RU" alt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23091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Среднемесячная номинальная начисленная заработная плата работников муниципальных дошкольных образовательных учреждений 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6300" marR="106300" marT="54035" marB="54035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рублей</a:t>
                      </a: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53 901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66 495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68 091</a:t>
                      </a:r>
                      <a:endParaRPr kumimoji="0" lang="ru-RU" alt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70 746</a:t>
                      </a:r>
                      <a:endParaRPr kumimoji="0" lang="ru-RU" alt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73 010</a:t>
                      </a:r>
                      <a:endParaRPr kumimoji="0" lang="ru-RU" alt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23091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Среднемесячная номинальная начисленная заработная плата работников муниципальных общеобразовательных учреждений 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6300" marR="106300" marT="54035" marB="54035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рублей</a:t>
                      </a: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67 019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72 193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73 926</a:t>
                      </a:r>
                      <a:endParaRPr kumimoji="0" lang="ru-RU" alt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76 809</a:t>
                      </a:r>
                      <a:endParaRPr kumimoji="0" lang="ru-RU" alt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79 267</a:t>
                      </a:r>
                      <a:endParaRPr kumimoji="0" lang="ru-RU" alt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8256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Среднемесячная номинальная начисленная заработная плата работников учреждений дополнительного образования</a:t>
                      </a:r>
                    </a:p>
                  </a:txBody>
                  <a:tcPr marL="106300" marR="106300" marT="54035" marB="54035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рублей</a:t>
                      </a: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59 225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73 673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75 441</a:t>
                      </a:r>
                      <a:endParaRPr kumimoji="0" lang="ru-RU" alt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78 383</a:t>
                      </a:r>
                      <a:endParaRPr kumimoji="0" lang="ru-RU" alt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80 892</a:t>
                      </a:r>
                      <a:endParaRPr kumimoji="0" lang="ru-RU" alt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5228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63;p13"/>
          <p:cNvSpPr txBox="1">
            <a:spLocks/>
          </p:cNvSpPr>
          <p:nvPr/>
        </p:nvSpPr>
        <p:spPr>
          <a:xfrm>
            <a:off x="295376" y="279065"/>
            <a:ext cx="9937103" cy="1548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2365" tIns="112365" rIns="112365" bIns="11236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algn="ctr" defTabSz="1128870">
              <a:spcBef>
                <a:spcPct val="0"/>
              </a:spcBef>
              <a:spcAft>
                <a:spcPct val="0"/>
              </a:spcAft>
              <a:buClr>
                <a:prstClr val="white"/>
              </a:buClr>
              <a:defRPr/>
            </a:pPr>
            <a:r>
              <a:rPr lang="ru-RU" altLang="ru-RU" sz="2900" i="1" dirty="0">
                <a:solidFill>
                  <a:srgbClr val="002060"/>
                </a:solidFill>
                <a:effectLst>
                  <a:glow rad="63500">
                    <a:srgbClr val="5ECCF3">
                      <a:satMod val="175000"/>
                      <a:alpha val="40000"/>
                    </a:srgbClr>
                  </a:glow>
                </a:effectLst>
                <a:latin typeface="Bookman Old Style" panose="02050604050505020204" pitchFamily="18" charset="0"/>
                <a:ea typeface="+mn-ea"/>
                <a:cs typeface="Arial" pitchFamily="34" charset="0"/>
              </a:rPr>
              <a:t>МУНИЦИПАЛЬНАЯ ПРОГРАММА</a:t>
            </a:r>
          </a:p>
          <a:p>
            <a:pPr algn="ctr" defTabSz="1128870">
              <a:spcBef>
                <a:spcPct val="0"/>
              </a:spcBef>
              <a:spcAft>
                <a:spcPct val="0"/>
              </a:spcAft>
              <a:buClr>
                <a:prstClr val="white"/>
              </a:buClr>
              <a:defRPr/>
            </a:pPr>
            <a:r>
              <a:rPr lang="ru-RU" altLang="ru-RU" sz="2900" i="1" dirty="0">
                <a:solidFill>
                  <a:srgbClr val="002060"/>
                </a:solidFill>
                <a:effectLst>
                  <a:glow rad="63500">
                    <a:srgbClr val="5ECCF3">
                      <a:satMod val="175000"/>
                      <a:alpha val="40000"/>
                    </a:srgbClr>
                  </a:glow>
                </a:effectLst>
                <a:latin typeface="Bookman Old Style" panose="02050604050505020204" pitchFamily="18" charset="0"/>
                <a:ea typeface="+mn-ea"/>
                <a:cs typeface="Arial" pitchFamily="34" charset="0"/>
              </a:rPr>
              <a:t>«РАЗВИТИЕ ФИЗИЧЕСКОЙ КУЛЬТУРЫ </a:t>
            </a:r>
            <a:r>
              <a:rPr lang="ru-RU" altLang="ru-RU" sz="2900" i="1" dirty="0" smtClean="0">
                <a:solidFill>
                  <a:srgbClr val="002060"/>
                </a:solidFill>
                <a:effectLst>
                  <a:glow rad="63500">
                    <a:srgbClr val="5ECCF3">
                      <a:satMod val="175000"/>
                      <a:alpha val="40000"/>
                    </a:srgbClr>
                  </a:glow>
                </a:effectLst>
                <a:latin typeface="Bookman Old Style" panose="02050604050505020204" pitchFamily="18" charset="0"/>
                <a:ea typeface="+mn-ea"/>
                <a:cs typeface="Arial" pitchFamily="34" charset="0"/>
              </a:rPr>
              <a:t>И СПОРТА </a:t>
            </a:r>
            <a:endParaRPr lang="ru-RU" altLang="ru-RU" sz="2900" i="1" dirty="0">
              <a:solidFill>
                <a:srgbClr val="002060"/>
              </a:solidFill>
              <a:effectLst>
                <a:glow rad="63500">
                  <a:srgbClr val="5ECCF3">
                    <a:satMod val="175000"/>
                    <a:alpha val="40000"/>
                  </a:srgbClr>
                </a:glow>
              </a:effectLst>
              <a:latin typeface="Bookman Old Style" panose="02050604050505020204" pitchFamily="18" charset="0"/>
              <a:ea typeface="+mn-ea"/>
              <a:cs typeface="Arial" pitchFamily="34" charset="0"/>
            </a:endParaRPr>
          </a:p>
          <a:p>
            <a:pPr algn="ctr" defTabSz="1128870">
              <a:spcBef>
                <a:spcPct val="0"/>
              </a:spcBef>
              <a:spcAft>
                <a:spcPct val="0"/>
              </a:spcAft>
              <a:buClr>
                <a:prstClr val="white"/>
              </a:buClr>
              <a:defRPr/>
            </a:pPr>
            <a:r>
              <a:rPr lang="ru-RU" altLang="ru-RU" sz="2900" i="1" dirty="0">
                <a:solidFill>
                  <a:srgbClr val="002060"/>
                </a:solidFill>
                <a:effectLst>
                  <a:glow rad="63500">
                    <a:srgbClr val="5ECCF3">
                      <a:satMod val="175000"/>
                      <a:alpha val="40000"/>
                    </a:srgbClr>
                  </a:glow>
                </a:effectLst>
                <a:latin typeface="Bookman Old Style" panose="02050604050505020204" pitchFamily="18" charset="0"/>
                <a:ea typeface="+mn-ea"/>
                <a:cs typeface="Arial" pitchFamily="34" charset="0"/>
              </a:rPr>
              <a:t>В ГОРОДЕ КОМСОМОЛЬСКЕ-НА-АМУРЕ</a:t>
            </a:r>
            <a:r>
              <a:rPr lang="ru-RU" altLang="ru-RU" sz="2900" i="1" dirty="0" smtClean="0">
                <a:solidFill>
                  <a:srgbClr val="002060"/>
                </a:solidFill>
                <a:effectLst>
                  <a:glow rad="63500">
                    <a:srgbClr val="5ECCF3">
                      <a:satMod val="175000"/>
                      <a:alpha val="40000"/>
                    </a:srgbClr>
                  </a:glow>
                </a:effectLst>
                <a:latin typeface="Bookman Old Style" panose="02050604050505020204" pitchFamily="18" charset="0"/>
                <a:ea typeface="+mn-ea"/>
                <a:cs typeface="Arial" pitchFamily="34" charset="0"/>
              </a:rPr>
              <a:t>»</a:t>
            </a:r>
            <a:endParaRPr lang="ru-RU" altLang="ru-RU" sz="2900" i="1" dirty="0">
              <a:solidFill>
                <a:srgbClr val="002060"/>
              </a:solidFill>
              <a:effectLst>
                <a:glow rad="63500">
                  <a:srgbClr val="5ECCF3">
                    <a:satMod val="175000"/>
                    <a:alpha val="40000"/>
                  </a:srgbClr>
                </a:glow>
              </a:effectLst>
              <a:latin typeface="Bookman Old Style" panose="02050604050505020204" pitchFamily="18" charset="0"/>
              <a:ea typeface="+mn-ea"/>
              <a:cs typeface="Arial" pitchFamily="34" charset="0"/>
            </a:endParaRPr>
          </a:p>
        </p:txBody>
      </p:sp>
      <p:graphicFrame>
        <p:nvGraphicFramePr>
          <p:cNvPr id="6" name="Group 126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2537433"/>
              </p:ext>
            </p:extLst>
          </p:nvPr>
        </p:nvGraphicFramePr>
        <p:xfrm>
          <a:off x="133325" y="3519425"/>
          <a:ext cx="10085714" cy="3051160"/>
        </p:xfrm>
        <a:graphic>
          <a:graphicData uri="http://schemas.openxmlformats.org/drawingml/2006/table">
            <a:tbl>
              <a:tblPr/>
              <a:tblGrid>
                <a:gridCol w="499809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31120"/>
                <a:gridCol w="1031120"/>
                <a:gridCol w="103112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0247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9178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76064"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основных направлений расходов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2024 год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(факт)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(оценка)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anose="02020603050405020304" pitchFamily="18" charset="0"/>
                        </a:rPr>
                        <a:t>2026 год (план)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anose="02020603050405020304" pitchFamily="18" charset="0"/>
                        </a:rPr>
                        <a:t>2027 год (план)</a:t>
                      </a:r>
                      <a:endParaRPr kumimoji="0" lang="ru-RU" alt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2028 год (план)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97369">
                <a:tc>
                  <a:txBody>
                    <a:bodyPr/>
                    <a:lstStyle>
                      <a:lvl1pPr marL="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846138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254125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62113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701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273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845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417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989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Организация предоставления услуг муниципальными спортивными школами олимпийского резерва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340,8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370,3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428,6</a:t>
                      </a:r>
                      <a:endParaRPr kumimoji="0" lang="ru-RU" alt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406,7</a:t>
                      </a:r>
                      <a:endParaRPr kumimoji="0" lang="ru-RU" alt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426,3</a:t>
                      </a:r>
                      <a:endParaRPr kumimoji="0" lang="ru-RU" alt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6726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Развитие современной инфраструктуры учреждений физической культуры и массового спорта</a:t>
                      </a: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2,5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695,4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8,3</a:t>
                      </a:r>
                      <a:endParaRPr kumimoji="0" lang="ru-RU" alt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1,1</a:t>
                      </a:r>
                      <a:endParaRPr kumimoji="0" lang="ru-RU" alt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2,8</a:t>
                      </a:r>
                      <a:endParaRPr kumimoji="0" lang="ru-RU" alt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Создание условий для вовлечения различных групп населения города к регулярным занятиям физической культурой и спортом</a:t>
                      </a: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2,9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3,1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3,6</a:t>
                      </a:r>
                      <a:endParaRPr kumimoji="0" lang="ru-RU" alt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2,7</a:t>
                      </a:r>
                      <a:endParaRPr kumimoji="0" lang="ru-RU" alt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2,5</a:t>
                      </a:r>
                      <a:endParaRPr kumimoji="0" lang="ru-RU" alt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155136770"/>
                  </a:ext>
                </a:extLst>
              </a:tr>
              <a:tr h="540060">
                <a:tc>
                  <a:txBody>
                    <a:bodyPr/>
                    <a:lstStyle>
                      <a:lvl1pPr marL="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846138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254125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62113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701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273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845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417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989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Реализация мероприятий в рамках регионального проекта «Спорт - норма жизни»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188,9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kumimoji="0" lang="ru-RU" alt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kumimoji="0" lang="ru-RU" alt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kumimoji="0" lang="ru-RU" alt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445FCC87-75F6-498C-8BA6-E51B941800FB}"/>
              </a:ext>
            </a:extLst>
          </p:cNvPr>
          <p:cNvSpPr/>
          <p:nvPr/>
        </p:nvSpPr>
        <p:spPr>
          <a:xfrm>
            <a:off x="401702" y="1359185"/>
            <a:ext cx="9548960" cy="406083"/>
          </a:xfrm>
          <a:prstGeom prst="rect">
            <a:avLst/>
          </a:prstGeom>
        </p:spPr>
        <p:txBody>
          <a:bodyPr wrap="square" lIns="112591" tIns="56298" rIns="112591" bIns="56298">
            <a:spAutoFit/>
          </a:bodyPr>
          <a:lstStyle/>
          <a:p>
            <a:pPr algn="just" defTabSz="1125902"/>
            <a:endParaRPr lang="ru-RU" sz="1900" b="1" kern="0" dirty="0">
              <a:solidFill>
                <a:srgbClr val="000000"/>
              </a:solidFill>
              <a:cs typeface="Aharoni" panose="02010803020104030203" pitchFamily="2" charset="-79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9188778" y="-7425"/>
            <a:ext cx="1167652" cy="375594"/>
          </a:xfrm>
          <a:prstGeom prst="rect">
            <a:avLst/>
          </a:prstGeom>
        </p:spPr>
        <p:txBody>
          <a:bodyPr wrap="none" lIns="112883" tIns="56441" rIns="112883" bIns="56441">
            <a:spAutoFit/>
          </a:bodyPr>
          <a:lstStyle/>
          <a:p>
            <a:r>
              <a:rPr lang="ru-RU" sz="17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ru-RU" sz="17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лн </a:t>
            </a:r>
            <a:r>
              <a:rPr lang="ru-RU" sz="17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23367" y="2031064"/>
            <a:ext cx="100347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u="sng" dirty="0">
                <a:solidFill>
                  <a:srgbClr val="002060"/>
                </a:solidFill>
                <a:effectLst>
                  <a:glow rad="63500">
                    <a:srgbClr val="5ECCF3">
                      <a:satMod val="175000"/>
                      <a:alpha val="40000"/>
                    </a:srgbClr>
                  </a:glow>
                </a:effectLst>
                <a:latin typeface="Bookman Old Style" panose="02050604050505020204" pitchFamily="18" charset="0"/>
                <a:cs typeface="Arial" pitchFamily="34" charset="0"/>
                <a:sym typeface="Raleway"/>
              </a:rPr>
              <a:t>Цель муниципальной программы </a:t>
            </a:r>
            <a:r>
              <a:rPr lang="ru-RU" b="1" i="1" dirty="0">
                <a:solidFill>
                  <a:srgbClr val="002060"/>
                </a:solidFill>
                <a:effectLst>
                  <a:glow rad="63500">
                    <a:srgbClr val="5ECCF3">
                      <a:satMod val="175000"/>
                      <a:alpha val="40000"/>
                    </a:srgbClr>
                  </a:glow>
                </a:effectLst>
                <a:latin typeface="Bookman Old Style" panose="02050604050505020204" pitchFamily="18" charset="0"/>
                <a:cs typeface="Arial" pitchFamily="34" charset="0"/>
                <a:sym typeface="Raleway"/>
              </a:rPr>
              <a:t>- создание условий для успешной социализации и эффективной самореализации подростков и молодежи, развитие и использование их потенциала в интересах развития города Комсомольска-на-Амуре</a:t>
            </a:r>
          </a:p>
        </p:txBody>
      </p:sp>
    </p:spTree>
    <p:extLst>
      <p:ext uri="{BB962C8B-B14F-4D97-AF65-F5344CB8AC3E}">
        <p14:creationId xmlns:p14="http://schemas.microsoft.com/office/powerpoint/2010/main" val="377476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6DC75785-F527-4627-B0FB-379405E54801}"/>
              </a:ext>
            </a:extLst>
          </p:cNvPr>
          <p:cNvSpPr txBox="1"/>
          <p:nvPr/>
        </p:nvSpPr>
        <p:spPr>
          <a:xfrm>
            <a:off x="1811299" y="777460"/>
            <a:ext cx="7305056" cy="742362"/>
          </a:xfrm>
          <a:prstGeom prst="rect">
            <a:avLst/>
          </a:prstGeom>
          <a:noFill/>
        </p:spPr>
        <p:txBody>
          <a:bodyPr wrap="square" lIns="112883" tIns="56441" rIns="112883" bIns="56441" rtlCol="0" anchor="ctr">
            <a:spAutoFit/>
          </a:bodyPr>
          <a:lstStyle/>
          <a:p>
            <a:pPr algn="ctr">
              <a:lnSpc>
                <a:spcPts val="4938"/>
              </a:lnSpc>
            </a:pPr>
            <a:r>
              <a:rPr lang="ru-RU" sz="3000" b="1" i="1" kern="0" dirty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ГЛОССАРИЙ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7363" y="1575209"/>
            <a:ext cx="10009112" cy="5243594"/>
          </a:xfrm>
          <a:prstGeom prst="rect">
            <a:avLst/>
          </a:prstGeom>
          <a:noFill/>
        </p:spPr>
        <p:txBody>
          <a:bodyPr wrap="square" lIns="112883" tIns="56441" rIns="112883" bIns="56441" rtlCol="0">
            <a:spAutoFit/>
          </a:bodyPr>
          <a:lstStyle/>
          <a:p>
            <a:pPr algn="just">
              <a:lnSpc>
                <a:spcPts val="2469"/>
              </a:lnSpc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ea typeface="Cambria Math" panose="02040503050406030204" pitchFamily="18" charset="0"/>
                <a:cs typeface="Segoe UI Semilight" panose="020B0402040204020203" pitchFamily="34" charset="0"/>
              </a:rPr>
              <a:t>Бюджет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ea typeface="Cambria Math" panose="02040503050406030204" pitchFamily="18" charset="0"/>
                <a:cs typeface="Segoe UI Semilight" panose="020B0402040204020203" pitchFamily="34" charset="0"/>
              </a:rPr>
              <a:t>муниципального образования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ea typeface="Cambria Math" panose="02040503050406030204" pitchFamily="18" charset="0"/>
                <a:cs typeface="Segoe UI Semilight" panose="020B0402040204020203" pitchFamily="34" charset="0"/>
              </a:rPr>
              <a:t>форма образования и расходования денежных средств, предназначенных для финансового обеспечения задач и функций местного самоуправления.</a:t>
            </a:r>
          </a:p>
          <a:p>
            <a:pPr algn="just">
              <a:lnSpc>
                <a:spcPts val="2469"/>
              </a:lnSpc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ea typeface="Cambria Math" panose="02040503050406030204" pitchFamily="18" charset="0"/>
                <a:cs typeface="Segoe UI Semilight" panose="020B0402040204020203" pitchFamily="34" charset="0"/>
              </a:rPr>
              <a:t>Доходы бюджета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ea typeface="Cambria Math" panose="02040503050406030204" pitchFamily="18" charset="0"/>
                <a:cs typeface="Segoe UI Semilight" panose="020B0402040204020203" pitchFamily="34" charset="0"/>
              </a:rPr>
              <a:t>- поступающие в бюджет денежные средства, за исключением средств, являющихся в соответствии с Бюджетным кодексом РФ источниками финансирования дефицита бюджета.</a:t>
            </a:r>
          </a:p>
          <a:p>
            <a:pPr algn="just">
              <a:lnSpc>
                <a:spcPts val="2469"/>
              </a:lnSpc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ea typeface="Cambria Math" panose="02040503050406030204" pitchFamily="18" charset="0"/>
                <a:cs typeface="Segoe UI Semilight" panose="020B0402040204020203" pitchFamily="34" charset="0"/>
              </a:rPr>
              <a:t>Расходы бюджета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ea typeface="Cambria Math" panose="02040503050406030204" pitchFamily="18" charset="0"/>
                <a:cs typeface="Segoe UI Semilight" panose="020B0402040204020203" pitchFamily="34" charset="0"/>
              </a:rPr>
              <a:t>- выплачиваемые из бюджета денежные средства, за исключением средств, являющихся в соответствии с Бюджетным кодексом РФ источниками финансирования дефицита бюджета.</a:t>
            </a:r>
          </a:p>
          <a:p>
            <a:pPr algn="just">
              <a:lnSpc>
                <a:spcPts val="2469"/>
              </a:lnSpc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ea typeface="Cambria Math" panose="02040503050406030204" pitchFamily="18" charset="0"/>
                <a:cs typeface="Segoe UI Semilight" panose="020B0402040204020203" pitchFamily="34" charset="0"/>
              </a:rPr>
              <a:t>Сбалансированный бюджет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ea typeface="Cambria Math" panose="02040503050406030204" pitchFamily="18" charset="0"/>
                <a:cs typeface="Segoe UI Semilight" panose="020B0402040204020203" pitchFamily="34" charset="0"/>
              </a:rPr>
              <a:t>– равенство доходов и расходов бюджета.</a:t>
            </a:r>
          </a:p>
          <a:p>
            <a:pPr algn="just">
              <a:lnSpc>
                <a:spcPts val="2469"/>
              </a:lnSpc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ea typeface="Cambria Math" panose="02040503050406030204" pitchFamily="18" charset="0"/>
                <a:cs typeface="Segoe UI Semilight" panose="020B0402040204020203" pitchFamily="34" charset="0"/>
              </a:rPr>
              <a:t>Дефицит бюджета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ea typeface="Cambria Math" panose="02040503050406030204" pitchFamily="18" charset="0"/>
                <a:cs typeface="Segoe UI Semilight" panose="020B0402040204020203" pitchFamily="34" charset="0"/>
              </a:rPr>
              <a:t>- превышение расходов бюджета над его доходами.</a:t>
            </a:r>
          </a:p>
          <a:p>
            <a:pPr algn="just">
              <a:lnSpc>
                <a:spcPts val="2469"/>
              </a:lnSpc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ea typeface="Cambria Math" panose="02040503050406030204" pitchFamily="18" charset="0"/>
                <a:cs typeface="Segoe UI Semilight" panose="020B0402040204020203" pitchFamily="34" charset="0"/>
              </a:rPr>
              <a:t>Профицит бюджета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ea typeface="Cambria Math" panose="02040503050406030204" pitchFamily="18" charset="0"/>
                <a:cs typeface="Segoe UI Semilight" panose="020B0402040204020203" pitchFamily="34" charset="0"/>
              </a:rPr>
              <a:t>-профицит бюджета - превышение доходов бюджета над его расходами.</a:t>
            </a:r>
          </a:p>
          <a:p>
            <a:pPr algn="just">
              <a:lnSpc>
                <a:spcPts val="2469"/>
              </a:lnSpc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ea typeface="Cambria Math" panose="02040503050406030204" pitchFamily="18" charset="0"/>
                <a:cs typeface="Segoe UI Semilight" panose="020B0402040204020203" pitchFamily="34" charset="0"/>
              </a:rPr>
              <a:t>Межбюджетные трансферты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ea typeface="Cambria Math" panose="02040503050406030204" pitchFamily="18" charset="0"/>
                <a:cs typeface="Segoe UI Semilight" panose="020B0402040204020203" pitchFamily="34" charset="0"/>
              </a:rPr>
              <a:t>- средства, предоставляемые одним бюджетом бюджетной системы Российской Федерации другому бюджету бюджетной системы Российской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ea typeface="Cambria Math" panose="02040503050406030204" pitchFamily="18" charset="0"/>
                <a:cs typeface="Segoe UI Semilight" panose="020B0402040204020203" pitchFamily="34" charset="0"/>
              </a:rPr>
              <a:t>Федерации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Bookman Old Style" panose="02050604050505020204" pitchFamily="18" charset="0"/>
              <a:ea typeface="Cambria Math" panose="02040503050406030204" pitchFamily="18" charset="0"/>
              <a:cs typeface="Segoe UI Semilight" panose="020B0402040204020203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2B3751BD-73B8-4748-95D3-E366822FD4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4247" y="63041"/>
            <a:ext cx="2137120" cy="804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819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oup 126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9593238"/>
              </p:ext>
            </p:extLst>
          </p:nvPr>
        </p:nvGraphicFramePr>
        <p:xfrm>
          <a:off x="187363" y="1611213"/>
          <a:ext cx="10009110" cy="5529744"/>
        </p:xfrm>
        <a:graphic>
          <a:graphicData uri="http://schemas.openxmlformats.org/drawingml/2006/table">
            <a:tbl>
              <a:tblPr/>
              <a:tblGrid>
                <a:gridCol w="385805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82713"/>
                <a:gridCol w="1091903"/>
                <a:gridCol w="1055506"/>
                <a:gridCol w="101910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8271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1910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601934"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Перечень основных показателей муниципальной программы</a:t>
                      </a: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Ед. изм.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2024 год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(факт)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 (оценка)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anose="02020603050405020304" pitchFamily="18" charset="0"/>
                        </a:rPr>
                        <a:t>2026 год (план)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anose="02020603050405020304" pitchFamily="18" charset="0"/>
                        </a:rPr>
                        <a:t>2027 год (план)</a:t>
                      </a:r>
                      <a:endParaRPr kumimoji="0" lang="ru-RU" alt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2028 год (план)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3081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827088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235075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43063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граждан города Комсомольска-на-Амуре, систематически занимающихся физической культурой и спортом</a:t>
                      </a:r>
                      <a:endParaRPr kumimoji="0" lang="ru-RU" altLang="ru-RU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06299" marR="106299" marT="54107" marB="5410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%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59,7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59,7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59,7</a:t>
                      </a:r>
                      <a:endParaRPr kumimoji="0" lang="ru-RU" alt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63,3</a:t>
                      </a:r>
                      <a:endParaRPr kumimoji="0" lang="ru-RU" alt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66,6</a:t>
                      </a:r>
                      <a:endParaRPr kumimoji="0" lang="ru-RU" alt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6432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занимающихся на этапе высшего спортивного мастерства в организациях, осуществляющих спортивную подготовку, в общем количестве занимающихся на этапе совершенствования спортивного мастерства в организациях, осуществляющих спортивную подготовку</a:t>
                      </a:r>
                    </a:p>
                  </a:txBody>
                  <a:tcPr marL="106299" marR="106299" marT="54107" marB="5410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25,0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kumimoji="0" lang="ru-RU" alt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kumimoji="0" lang="ru-RU" alt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kumimoji="0" lang="ru-RU" alt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3081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Уровень обеспеченности населения спортивными сооружениями, исходя из единовременной пропускной способности</a:t>
                      </a:r>
                      <a:endParaRPr kumimoji="0" lang="ru-RU" altLang="ru-RU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06299" marR="106299" marT="54107" marB="5410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61,4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61,4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62,6</a:t>
                      </a:r>
                      <a:endParaRPr kumimoji="0" lang="ru-RU" alt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63,9</a:t>
                      </a:r>
                      <a:endParaRPr kumimoji="0" lang="ru-RU" alt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65,2</a:t>
                      </a:r>
                      <a:endParaRPr kumimoji="0" lang="ru-RU" alt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155136770"/>
                  </a:ext>
                </a:extLst>
              </a:tr>
              <a:tr h="1772704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населения, выполнившего нормативы Всероссийского физкультурно-спортивного  комплекса «Готов к труду и обороне» (ГТО), в общей численности населения города Комсомольска-на-Амуре, принявшего участие в сдаче нормативов  Всероссийского физкультурно-спортивного  комплекса «Готов к труду и обороне» (ГТО)</a:t>
                      </a:r>
                      <a:endParaRPr kumimoji="0" lang="ru-RU" altLang="ru-RU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06299" marR="106299" marT="54107" marB="5410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88,5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88,5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88,5</a:t>
                      </a:r>
                      <a:endParaRPr kumimoji="0" lang="ru-RU" alt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88,5</a:t>
                      </a:r>
                      <a:endParaRPr kumimoji="0" lang="ru-RU" alt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88,5</a:t>
                      </a:r>
                      <a:endParaRPr kumimoji="0" lang="ru-RU" alt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Google Shape;63;p13"/>
          <p:cNvSpPr txBox="1">
            <a:spLocks/>
          </p:cNvSpPr>
          <p:nvPr/>
        </p:nvSpPr>
        <p:spPr>
          <a:xfrm>
            <a:off x="259371" y="171054"/>
            <a:ext cx="9937103" cy="14041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2365" tIns="112365" rIns="112365" bIns="11236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algn="ctr" defTabSz="1128870">
              <a:spcBef>
                <a:spcPct val="0"/>
              </a:spcBef>
              <a:spcAft>
                <a:spcPct val="0"/>
              </a:spcAft>
              <a:buClr>
                <a:prstClr val="white"/>
              </a:buClr>
              <a:defRPr/>
            </a:pPr>
            <a:r>
              <a:rPr lang="ru-RU" altLang="ru-RU" sz="2900" i="1" dirty="0">
                <a:solidFill>
                  <a:srgbClr val="002060"/>
                </a:solidFill>
                <a:effectLst>
                  <a:glow rad="63500">
                    <a:srgbClr val="5ECCF3">
                      <a:satMod val="175000"/>
                      <a:alpha val="40000"/>
                    </a:srgbClr>
                  </a:glow>
                </a:effectLst>
                <a:latin typeface="Bookman Old Style" panose="02050604050505020204" pitchFamily="18" charset="0"/>
                <a:ea typeface="+mn-ea"/>
                <a:cs typeface="Arial" pitchFamily="34" charset="0"/>
              </a:rPr>
              <a:t>МУНИЦИПАЛЬНАЯ ПРОГРАММА</a:t>
            </a:r>
          </a:p>
          <a:p>
            <a:pPr algn="ctr" defTabSz="1128870">
              <a:spcBef>
                <a:spcPct val="0"/>
              </a:spcBef>
              <a:spcAft>
                <a:spcPct val="0"/>
              </a:spcAft>
              <a:buClr>
                <a:prstClr val="white"/>
              </a:buClr>
              <a:defRPr/>
            </a:pPr>
            <a:r>
              <a:rPr lang="ru-RU" altLang="ru-RU" sz="2900" i="1" dirty="0">
                <a:solidFill>
                  <a:srgbClr val="002060"/>
                </a:solidFill>
                <a:effectLst>
                  <a:glow rad="63500">
                    <a:srgbClr val="5ECCF3">
                      <a:satMod val="175000"/>
                      <a:alpha val="40000"/>
                    </a:srgbClr>
                  </a:glow>
                </a:effectLst>
                <a:latin typeface="Bookman Old Style" panose="02050604050505020204" pitchFamily="18" charset="0"/>
                <a:ea typeface="+mn-ea"/>
                <a:cs typeface="Arial" pitchFamily="34" charset="0"/>
              </a:rPr>
              <a:t>«РАЗВИТИЕ ФИЗИЧЕСКОЙ КУЛЬТУРЫ </a:t>
            </a:r>
            <a:r>
              <a:rPr lang="ru-RU" altLang="ru-RU" sz="2900" i="1" dirty="0" smtClean="0">
                <a:solidFill>
                  <a:srgbClr val="002060"/>
                </a:solidFill>
                <a:effectLst>
                  <a:glow rad="63500">
                    <a:srgbClr val="5ECCF3">
                      <a:satMod val="175000"/>
                      <a:alpha val="40000"/>
                    </a:srgbClr>
                  </a:glow>
                </a:effectLst>
                <a:latin typeface="Bookman Old Style" panose="02050604050505020204" pitchFamily="18" charset="0"/>
                <a:ea typeface="+mn-ea"/>
                <a:cs typeface="Arial" pitchFamily="34" charset="0"/>
              </a:rPr>
              <a:t>И СПОРТА </a:t>
            </a:r>
            <a:endParaRPr lang="ru-RU" altLang="ru-RU" sz="2900" i="1" dirty="0">
              <a:solidFill>
                <a:srgbClr val="002060"/>
              </a:solidFill>
              <a:effectLst>
                <a:glow rad="63500">
                  <a:srgbClr val="5ECCF3">
                    <a:satMod val="175000"/>
                    <a:alpha val="40000"/>
                  </a:srgbClr>
                </a:glow>
              </a:effectLst>
              <a:latin typeface="Bookman Old Style" panose="02050604050505020204" pitchFamily="18" charset="0"/>
              <a:ea typeface="+mn-ea"/>
              <a:cs typeface="Arial" pitchFamily="34" charset="0"/>
            </a:endParaRPr>
          </a:p>
          <a:p>
            <a:pPr algn="ctr" defTabSz="1128870">
              <a:spcBef>
                <a:spcPct val="0"/>
              </a:spcBef>
              <a:spcAft>
                <a:spcPct val="0"/>
              </a:spcAft>
              <a:buClr>
                <a:prstClr val="white"/>
              </a:buClr>
              <a:defRPr/>
            </a:pPr>
            <a:r>
              <a:rPr lang="ru-RU" altLang="ru-RU" sz="2900" i="1" dirty="0">
                <a:solidFill>
                  <a:srgbClr val="002060"/>
                </a:solidFill>
                <a:effectLst>
                  <a:glow rad="63500">
                    <a:srgbClr val="5ECCF3">
                      <a:satMod val="175000"/>
                      <a:alpha val="40000"/>
                    </a:srgbClr>
                  </a:glow>
                </a:effectLst>
                <a:latin typeface="Bookman Old Style" panose="02050604050505020204" pitchFamily="18" charset="0"/>
                <a:ea typeface="+mn-ea"/>
                <a:cs typeface="Arial" pitchFamily="34" charset="0"/>
              </a:rPr>
              <a:t>В ГОРОДЕ КОМСОМОЛЬСКЕ-НА-АМУРЕ</a:t>
            </a:r>
            <a:r>
              <a:rPr lang="ru-RU" altLang="ru-RU" sz="2900" i="1" dirty="0" smtClean="0">
                <a:solidFill>
                  <a:srgbClr val="002060"/>
                </a:solidFill>
                <a:effectLst>
                  <a:glow rad="63500">
                    <a:srgbClr val="5ECCF3">
                      <a:satMod val="175000"/>
                      <a:alpha val="40000"/>
                    </a:srgbClr>
                  </a:glow>
                </a:effectLst>
                <a:latin typeface="Bookman Old Style" panose="02050604050505020204" pitchFamily="18" charset="0"/>
                <a:ea typeface="+mn-ea"/>
                <a:cs typeface="Arial" pitchFamily="34" charset="0"/>
              </a:rPr>
              <a:t>»</a:t>
            </a:r>
            <a:endParaRPr lang="ru-RU" altLang="ru-RU" sz="2900" i="1" dirty="0">
              <a:solidFill>
                <a:srgbClr val="002060"/>
              </a:solidFill>
              <a:effectLst>
                <a:glow rad="63500">
                  <a:srgbClr val="5ECCF3">
                    <a:satMod val="175000"/>
                    <a:alpha val="40000"/>
                  </a:srgbClr>
                </a:glow>
              </a:effectLst>
              <a:latin typeface="Bookman Old Style" panose="02050604050505020204" pitchFamily="18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2714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63;p13"/>
          <p:cNvSpPr txBox="1">
            <a:spLocks/>
          </p:cNvSpPr>
          <p:nvPr/>
        </p:nvSpPr>
        <p:spPr>
          <a:xfrm>
            <a:off x="0" y="180372"/>
            <a:ext cx="10383838" cy="2006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2365" tIns="112365" rIns="112365" bIns="11236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algn="ctr" defTabSz="1128870">
              <a:spcBef>
                <a:spcPct val="0"/>
              </a:spcBef>
              <a:spcAft>
                <a:spcPct val="0"/>
              </a:spcAft>
              <a:buClr>
                <a:prstClr val="white"/>
              </a:buClr>
              <a:defRPr/>
            </a:pPr>
            <a:r>
              <a:rPr lang="ru-RU" altLang="ru-RU" sz="2900" i="1" dirty="0">
                <a:solidFill>
                  <a:srgbClr val="002060"/>
                </a:solidFill>
                <a:effectLst>
                  <a:glow rad="63500">
                    <a:srgbClr val="5ECCF3">
                      <a:satMod val="175000"/>
                      <a:alpha val="40000"/>
                    </a:srgbClr>
                  </a:glow>
                </a:effectLst>
                <a:latin typeface="Bookman Old Style" panose="02050604050505020204" pitchFamily="18" charset="0"/>
                <a:ea typeface="+mn-ea"/>
                <a:cs typeface="Arial" pitchFamily="34" charset="0"/>
              </a:rPr>
              <a:t>МУНИЦИПАЛЬНАЯ ПРОГРАММА</a:t>
            </a:r>
          </a:p>
          <a:p>
            <a:pPr algn="ctr" defTabSz="1128870">
              <a:spcBef>
                <a:spcPct val="0"/>
              </a:spcBef>
              <a:spcAft>
                <a:spcPct val="0"/>
              </a:spcAft>
              <a:buClr>
                <a:prstClr val="white"/>
              </a:buClr>
              <a:defRPr/>
            </a:pPr>
            <a:r>
              <a:rPr lang="ru-RU" altLang="ru-RU" sz="2900" i="1" dirty="0">
                <a:solidFill>
                  <a:srgbClr val="002060"/>
                </a:solidFill>
                <a:effectLst>
                  <a:glow rad="63500">
                    <a:srgbClr val="5ECCF3">
                      <a:satMod val="175000"/>
                      <a:alpha val="40000"/>
                    </a:srgbClr>
                  </a:glow>
                </a:effectLst>
                <a:latin typeface="Bookman Old Style" panose="02050604050505020204" pitchFamily="18" charset="0"/>
                <a:ea typeface="+mn-ea"/>
                <a:cs typeface="Arial" pitchFamily="34" charset="0"/>
              </a:rPr>
              <a:t>«РАЗВИТИЕ ДОРОЖНОЙ СЕТИ, БЛАГОУСТРОЙСТВО ГОРОДА</a:t>
            </a:r>
          </a:p>
          <a:p>
            <a:pPr algn="ctr" defTabSz="1128870">
              <a:spcBef>
                <a:spcPct val="0"/>
              </a:spcBef>
              <a:spcAft>
                <a:spcPct val="0"/>
              </a:spcAft>
              <a:buClr>
                <a:prstClr val="white"/>
              </a:buClr>
              <a:defRPr/>
            </a:pPr>
            <a:r>
              <a:rPr lang="ru-RU" altLang="ru-RU" sz="2900" i="1" dirty="0">
                <a:solidFill>
                  <a:srgbClr val="002060"/>
                </a:solidFill>
                <a:effectLst>
                  <a:glow rad="63500">
                    <a:srgbClr val="5ECCF3">
                      <a:satMod val="175000"/>
                      <a:alpha val="40000"/>
                    </a:srgbClr>
                  </a:glow>
                </a:effectLst>
                <a:latin typeface="Bookman Old Style" panose="02050604050505020204" pitchFamily="18" charset="0"/>
                <a:ea typeface="+mn-ea"/>
                <a:cs typeface="Arial" pitchFamily="34" charset="0"/>
              </a:rPr>
              <a:t>КОМСОМОЛЬСКА-НА-АМУРЕ»</a:t>
            </a:r>
          </a:p>
        </p:txBody>
      </p:sp>
      <p:graphicFrame>
        <p:nvGraphicFramePr>
          <p:cNvPr id="6" name="Group 126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2355392"/>
              </p:ext>
            </p:extLst>
          </p:nvPr>
        </p:nvGraphicFramePr>
        <p:xfrm>
          <a:off x="133325" y="2884205"/>
          <a:ext cx="10085714" cy="4199616"/>
        </p:xfrm>
        <a:graphic>
          <a:graphicData uri="http://schemas.openxmlformats.org/drawingml/2006/table">
            <a:tbl>
              <a:tblPr/>
              <a:tblGrid>
                <a:gridCol w="499809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31120"/>
                <a:gridCol w="1031120"/>
                <a:gridCol w="103112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0247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9178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76064"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основных направлений расходов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2024 год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(факт)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 (оценка)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anose="02020603050405020304" pitchFamily="18" charset="0"/>
                        </a:rPr>
                        <a:t>2026 год (план)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anose="02020603050405020304" pitchFamily="18" charset="0"/>
                        </a:rPr>
                        <a:t>2027 год (план)</a:t>
                      </a:r>
                      <a:endParaRPr kumimoji="0" lang="ru-RU" alt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2028 год (план)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97369">
                <a:tc>
                  <a:txBody>
                    <a:bodyPr/>
                    <a:lstStyle>
                      <a:lvl1pPr marL="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846138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254125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62113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701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273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845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417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989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Развитие, модернизация и содержание дорожной сети города Комсомольска-на-Амуре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194,9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213,0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206,7</a:t>
                      </a:r>
                      <a:endParaRPr kumimoji="0" lang="ru-RU" alt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199,7</a:t>
                      </a:r>
                      <a:endParaRPr kumimoji="0" lang="ru-RU" alt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204,8</a:t>
                      </a:r>
                      <a:endParaRPr kumimoji="0" lang="ru-RU" alt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6726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Развитие и содержание объектов благоустройства города Комсомольска-на-Амуре</a:t>
                      </a: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102,</a:t>
                      </a: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118,9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155,4</a:t>
                      </a:r>
                      <a:endParaRPr kumimoji="0" lang="ru-RU" alt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57,6</a:t>
                      </a:r>
                      <a:endParaRPr kumimoji="0" lang="ru-RU" alt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54,3</a:t>
                      </a:r>
                      <a:endParaRPr kumimoji="0" lang="ru-RU" alt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Совершенствование организации движения транспортных средств и пешеходов</a:t>
                      </a: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27,5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40,8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38,0</a:t>
                      </a:r>
                      <a:endParaRPr kumimoji="0" lang="ru-RU" alt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21,9</a:t>
                      </a:r>
                      <a:endParaRPr kumimoji="0" lang="ru-RU" alt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6,2</a:t>
                      </a:r>
                      <a:endParaRPr kumimoji="0" lang="ru-RU" alt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155136770"/>
                  </a:ext>
                </a:extLst>
              </a:tr>
              <a:tr h="540060">
                <a:tc>
                  <a:txBody>
                    <a:bodyPr/>
                    <a:lstStyle>
                      <a:lvl1pPr marL="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846138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254125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62113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701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273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845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417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989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Мероприятия по приведению дорожной сети Комсомольской агломерации в соответствие с нормативными требованиями по транспортно-эксплуатационным показателям в целях реализации мероприятий программы дорожной деятельности региональных проектов «Дорожная сеть» и «Общесистемные меры развития дорожного хозяйства» в рамках национального проекта «Безопасные качественные дороги»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580,0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kumimoji="0" lang="ru-RU" alt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kumimoji="0" lang="ru-RU" alt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kumimoji="0" lang="ru-RU" alt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Реализация мероприятий в рамках регионального проекта «Безопасность дорожного движения»</a:t>
                      </a:r>
                    </a:p>
                  </a:txBody>
                  <a:tcPr marL="77879" marR="77879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81,1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kumimoji="0" lang="ru-RU" alt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kumimoji="0" lang="ru-RU" alt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kumimoji="0" lang="ru-RU" alt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Реализация мероприятий программы дорожной деятельности в рамках регионального проекта «Региональная и местная дорожная сеть»</a:t>
                      </a:r>
                    </a:p>
                  </a:txBody>
                  <a:tcPr marL="77879" marR="77879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303,0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303,0</a:t>
                      </a:r>
                      <a:endParaRPr kumimoji="0" lang="ru-RU" alt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303,0</a:t>
                      </a:r>
                      <a:endParaRPr kumimoji="0" lang="ru-RU" alt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303,0</a:t>
                      </a:r>
                      <a:endParaRPr kumimoji="0" lang="ru-RU" alt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445FCC87-75F6-498C-8BA6-E51B941800FB}"/>
              </a:ext>
            </a:extLst>
          </p:cNvPr>
          <p:cNvSpPr/>
          <p:nvPr/>
        </p:nvSpPr>
        <p:spPr>
          <a:xfrm>
            <a:off x="401702" y="1359185"/>
            <a:ext cx="9548960" cy="406083"/>
          </a:xfrm>
          <a:prstGeom prst="rect">
            <a:avLst/>
          </a:prstGeom>
        </p:spPr>
        <p:txBody>
          <a:bodyPr wrap="square" lIns="112591" tIns="56298" rIns="112591" bIns="56298">
            <a:spAutoFit/>
          </a:bodyPr>
          <a:lstStyle/>
          <a:p>
            <a:pPr algn="just" defTabSz="1125902"/>
            <a:endParaRPr lang="ru-RU" sz="1900" b="1" kern="0" dirty="0">
              <a:solidFill>
                <a:srgbClr val="000000"/>
              </a:solidFill>
              <a:cs typeface="Aharoni" panose="02010803020104030203" pitchFamily="2" charset="-79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9188778" y="-7425"/>
            <a:ext cx="1167652" cy="375594"/>
          </a:xfrm>
          <a:prstGeom prst="rect">
            <a:avLst/>
          </a:prstGeom>
        </p:spPr>
        <p:txBody>
          <a:bodyPr wrap="none" lIns="112883" tIns="56441" rIns="112883" bIns="56441">
            <a:spAutoFit/>
          </a:bodyPr>
          <a:lstStyle/>
          <a:p>
            <a:r>
              <a:rPr lang="ru-RU" sz="17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ru-RU" sz="17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лн </a:t>
            </a:r>
            <a:r>
              <a:rPr lang="ru-RU" sz="17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23367" y="2151273"/>
            <a:ext cx="100347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u="sng" dirty="0">
                <a:solidFill>
                  <a:srgbClr val="002060"/>
                </a:solidFill>
                <a:effectLst>
                  <a:glow rad="63500">
                    <a:srgbClr val="5ECCF3">
                      <a:satMod val="175000"/>
                      <a:alpha val="40000"/>
                    </a:srgbClr>
                  </a:glow>
                </a:effectLst>
                <a:latin typeface="Bookman Old Style" panose="02050604050505020204" pitchFamily="18" charset="0"/>
                <a:cs typeface="Arial" pitchFamily="34" charset="0"/>
                <a:sym typeface="Raleway"/>
              </a:rPr>
              <a:t>Цель муниципальной программы </a:t>
            </a:r>
            <a:r>
              <a:rPr lang="ru-RU" b="1" i="1" dirty="0">
                <a:solidFill>
                  <a:srgbClr val="002060"/>
                </a:solidFill>
                <a:effectLst>
                  <a:glow rad="63500">
                    <a:srgbClr val="5ECCF3">
                      <a:satMod val="175000"/>
                      <a:alpha val="40000"/>
                    </a:srgbClr>
                  </a:glow>
                </a:effectLst>
                <a:latin typeface="Bookman Old Style" panose="02050604050505020204" pitchFamily="18" charset="0"/>
                <a:cs typeface="Arial" pitchFamily="34" charset="0"/>
                <a:sym typeface="Raleway"/>
              </a:rPr>
              <a:t>- развитие дорожной сети, благоустройство города</a:t>
            </a:r>
          </a:p>
        </p:txBody>
      </p:sp>
    </p:spTree>
    <p:extLst>
      <p:ext uri="{BB962C8B-B14F-4D97-AF65-F5344CB8AC3E}">
        <p14:creationId xmlns:p14="http://schemas.microsoft.com/office/powerpoint/2010/main" val="1371040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oup 126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3651273"/>
              </p:ext>
            </p:extLst>
          </p:nvPr>
        </p:nvGraphicFramePr>
        <p:xfrm>
          <a:off x="187363" y="1949651"/>
          <a:ext cx="10009110" cy="5134170"/>
        </p:xfrm>
        <a:graphic>
          <a:graphicData uri="http://schemas.openxmlformats.org/drawingml/2006/table">
            <a:tbl>
              <a:tblPr/>
              <a:tblGrid>
                <a:gridCol w="385805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82713"/>
                <a:gridCol w="1091903"/>
                <a:gridCol w="1055506"/>
                <a:gridCol w="101910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8271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1910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605518"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Перечень основных показателей муниципальной программы</a:t>
                      </a: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Ед. изм.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2024 год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(факт)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 (оценка)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anose="02020603050405020304" pitchFamily="18" charset="0"/>
                        </a:rPr>
                        <a:t>2026 год (план)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anose="02020603050405020304" pitchFamily="18" charset="0"/>
                        </a:rPr>
                        <a:t>2027 год (план)</a:t>
                      </a:r>
                      <a:endParaRPr kumimoji="0" lang="ru-RU" alt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2028 год (план)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3506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846138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254125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62113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701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273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845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417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989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Удовлетворённость </a:t>
                      </a:r>
                      <a:r>
                        <a:rPr kumimoji="0" lang="ru-RU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населения качеством автомобильных дорог города Комсомольска-на-Амуре</a:t>
                      </a:r>
                      <a:endParaRPr kumimoji="0" lang="ru-RU" altLang="ru-RU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06298" marR="106298" marT="54053" marB="54053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%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40,0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40,0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40,0</a:t>
                      </a:r>
                      <a:endParaRPr kumimoji="0" lang="ru-RU" alt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40,0</a:t>
                      </a:r>
                      <a:endParaRPr kumimoji="0" lang="ru-RU" alt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40,0</a:t>
                      </a:r>
                      <a:endParaRPr kumimoji="0" lang="ru-RU" alt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54299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мест концентрации дорожно-транспортных происшествий (аварийно-опасных участков) на дорожной сети Комсомольской городской агломерации Хабаровского края</a:t>
                      </a:r>
                      <a:endParaRPr kumimoji="0" lang="ru-RU" altLang="ru-RU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06298" marR="106298" marT="54053" marB="54053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%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25,0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43,0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43,0</a:t>
                      </a:r>
                      <a:endParaRPr kumimoji="0" lang="ru-RU" alt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43,0</a:t>
                      </a:r>
                      <a:endParaRPr kumimoji="0" lang="ru-RU" alt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43,0</a:t>
                      </a:r>
                      <a:endParaRPr kumimoji="0" lang="ru-RU" alt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8918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Протяжённость реконструируемых дорог</a:t>
                      </a:r>
                      <a:endParaRPr kumimoji="0" lang="ru-RU" altLang="ru-RU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06298" marR="106298" marT="54053" marB="54053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км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kumimoji="0" lang="ru-RU" alt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3,81</a:t>
                      </a:r>
                      <a:endParaRPr kumimoji="0" lang="ru-RU" alt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5,29</a:t>
                      </a:r>
                      <a:endParaRPr kumimoji="0" lang="ru-RU" alt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5429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827088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235075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43063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</a:t>
                      </a: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протяжённости </a:t>
                      </a:r>
                      <a:r>
                        <a:rPr kumimoji="0" lang="ru-RU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дорожной сети Комсомольской городской агломерации Хабаровского края, соответствующей нормативным требованиям к их транспортно-эксплуатационному состоянию</a:t>
                      </a:r>
                      <a:endParaRPr kumimoji="0" lang="ru-RU" altLang="ru-RU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06298" marR="106298" marT="54053" marB="54053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87,7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87,7</a:t>
                      </a: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87,7</a:t>
                      </a: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87,7</a:t>
                      </a: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87,7</a:t>
                      </a: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38918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Выполнение запланированных мероприятий по благоустройству территорий</a:t>
                      </a:r>
                      <a:endParaRPr kumimoji="0" lang="ru-RU" altLang="ru-RU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06298" marR="106298" marT="54053" marB="54053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100,0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100,0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155136770"/>
                  </a:ext>
                </a:extLst>
              </a:tr>
              <a:tr h="336010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ДТП</a:t>
                      </a:r>
                    </a:p>
                  </a:txBody>
                  <a:tcPr marL="106298" marR="106298" marT="54053" marB="54053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кол-во</a:t>
                      </a: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209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209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209</a:t>
                      </a:r>
                      <a:endParaRPr kumimoji="0" lang="ru-RU" alt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209</a:t>
                      </a:r>
                      <a:endParaRPr kumimoji="0" lang="ru-RU" alt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208</a:t>
                      </a:r>
                      <a:endParaRPr kumimoji="0" lang="ru-RU" alt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Google Shape;63;p13"/>
          <p:cNvSpPr txBox="1">
            <a:spLocks/>
          </p:cNvSpPr>
          <p:nvPr/>
        </p:nvSpPr>
        <p:spPr>
          <a:xfrm>
            <a:off x="0" y="135049"/>
            <a:ext cx="10383838" cy="17641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2365" tIns="112365" rIns="112365" bIns="11236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algn="ctr" defTabSz="1128870">
              <a:spcBef>
                <a:spcPct val="0"/>
              </a:spcBef>
              <a:spcAft>
                <a:spcPct val="0"/>
              </a:spcAft>
              <a:buClr>
                <a:prstClr val="white"/>
              </a:buClr>
              <a:defRPr/>
            </a:pPr>
            <a:r>
              <a:rPr lang="ru-RU" altLang="ru-RU" sz="2900" i="1" dirty="0">
                <a:solidFill>
                  <a:srgbClr val="002060"/>
                </a:solidFill>
                <a:effectLst>
                  <a:glow rad="63500">
                    <a:srgbClr val="5ECCF3">
                      <a:satMod val="175000"/>
                      <a:alpha val="40000"/>
                    </a:srgbClr>
                  </a:glow>
                </a:effectLst>
                <a:latin typeface="Bookman Old Style" panose="02050604050505020204" pitchFamily="18" charset="0"/>
                <a:ea typeface="+mn-ea"/>
                <a:cs typeface="Arial" pitchFamily="34" charset="0"/>
              </a:rPr>
              <a:t>МУНИЦИПАЛЬНАЯ ПРОГРАММА</a:t>
            </a:r>
          </a:p>
          <a:p>
            <a:pPr algn="ctr" defTabSz="1128870">
              <a:spcBef>
                <a:spcPct val="0"/>
              </a:spcBef>
              <a:spcAft>
                <a:spcPct val="0"/>
              </a:spcAft>
              <a:buClr>
                <a:prstClr val="white"/>
              </a:buClr>
              <a:defRPr/>
            </a:pPr>
            <a:r>
              <a:rPr lang="ru-RU" altLang="ru-RU" sz="2900" i="1" dirty="0">
                <a:solidFill>
                  <a:srgbClr val="002060"/>
                </a:solidFill>
                <a:effectLst>
                  <a:glow rad="63500">
                    <a:srgbClr val="5ECCF3">
                      <a:satMod val="175000"/>
                      <a:alpha val="40000"/>
                    </a:srgbClr>
                  </a:glow>
                </a:effectLst>
                <a:latin typeface="Bookman Old Style" panose="02050604050505020204" pitchFamily="18" charset="0"/>
                <a:ea typeface="+mn-ea"/>
                <a:cs typeface="Arial" pitchFamily="34" charset="0"/>
              </a:rPr>
              <a:t>«РАЗВИТИЕ ДОРОЖНОЙ СЕТИ, БЛАГОУСТРОЙСТВО ГОРОДА</a:t>
            </a:r>
          </a:p>
          <a:p>
            <a:pPr algn="ctr" defTabSz="1128870">
              <a:spcBef>
                <a:spcPct val="0"/>
              </a:spcBef>
              <a:spcAft>
                <a:spcPct val="0"/>
              </a:spcAft>
              <a:buClr>
                <a:prstClr val="white"/>
              </a:buClr>
              <a:defRPr/>
            </a:pPr>
            <a:r>
              <a:rPr lang="ru-RU" altLang="ru-RU" sz="2900" i="1" dirty="0">
                <a:solidFill>
                  <a:srgbClr val="002060"/>
                </a:solidFill>
                <a:effectLst>
                  <a:glow rad="63500">
                    <a:srgbClr val="5ECCF3">
                      <a:satMod val="175000"/>
                      <a:alpha val="40000"/>
                    </a:srgbClr>
                  </a:glow>
                </a:effectLst>
                <a:latin typeface="Bookman Old Style" panose="02050604050505020204" pitchFamily="18" charset="0"/>
                <a:ea typeface="+mn-ea"/>
                <a:cs typeface="Arial" pitchFamily="34" charset="0"/>
              </a:rPr>
              <a:t>КОМСОМОЛЬСКА-НА-АМУРЕ»</a:t>
            </a:r>
          </a:p>
        </p:txBody>
      </p:sp>
    </p:spTree>
    <p:extLst>
      <p:ext uri="{BB962C8B-B14F-4D97-AF65-F5344CB8AC3E}">
        <p14:creationId xmlns:p14="http://schemas.microsoft.com/office/powerpoint/2010/main" val="74343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63;p13"/>
          <p:cNvSpPr txBox="1">
            <a:spLocks/>
          </p:cNvSpPr>
          <p:nvPr/>
        </p:nvSpPr>
        <p:spPr>
          <a:xfrm>
            <a:off x="79351" y="243061"/>
            <a:ext cx="10232479" cy="1860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2365" tIns="112365" rIns="112365" bIns="11236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algn="ctr" defTabSz="1128870">
              <a:spcBef>
                <a:spcPct val="0"/>
              </a:spcBef>
              <a:spcAft>
                <a:spcPct val="0"/>
              </a:spcAft>
              <a:buClr>
                <a:prstClr val="white"/>
              </a:buClr>
              <a:defRPr/>
            </a:pPr>
            <a:r>
              <a:rPr lang="ru-RU" altLang="ru-RU" sz="2900" i="1" dirty="0">
                <a:solidFill>
                  <a:srgbClr val="002060"/>
                </a:solidFill>
                <a:effectLst>
                  <a:glow rad="63500">
                    <a:srgbClr val="5ECCF3">
                      <a:satMod val="175000"/>
                      <a:alpha val="40000"/>
                    </a:srgbClr>
                  </a:glow>
                </a:effectLst>
                <a:latin typeface="Bookman Old Style" panose="02050604050505020204" pitchFamily="18" charset="0"/>
                <a:ea typeface="+mn-ea"/>
                <a:cs typeface="Arial" pitchFamily="34" charset="0"/>
              </a:rPr>
              <a:t>МУНИЦИПАЛЬНАЯ ПРОГРАММА</a:t>
            </a:r>
          </a:p>
          <a:p>
            <a:pPr algn="ctr" defTabSz="1128870">
              <a:spcBef>
                <a:spcPct val="0"/>
              </a:spcBef>
              <a:spcAft>
                <a:spcPct val="0"/>
              </a:spcAft>
              <a:buClr>
                <a:prstClr val="white"/>
              </a:buClr>
              <a:defRPr/>
            </a:pPr>
            <a:r>
              <a:rPr lang="ru-RU" altLang="ru-RU" sz="2900" i="1" dirty="0">
                <a:solidFill>
                  <a:srgbClr val="002060"/>
                </a:solidFill>
                <a:effectLst>
                  <a:glow rad="63500">
                    <a:srgbClr val="5ECCF3">
                      <a:satMod val="175000"/>
                      <a:alpha val="40000"/>
                    </a:srgbClr>
                  </a:glow>
                </a:effectLst>
                <a:latin typeface="Bookman Old Style" panose="02050604050505020204" pitchFamily="18" charset="0"/>
                <a:ea typeface="+mn-ea"/>
                <a:cs typeface="Arial" pitchFamily="34" charset="0"/>
              </a:rPr>
              <a:t>«СОДЕЙСТВИЕ РАЗВИТИЮ МАЛОГО И СРЕДНЕГО </a:t>
            </a:r>
          </a:p>
          <a:p>
            <a:pPr algn="ctr" defTabSz="1128870">
              <a:spcBef>
                <a:spcPct val="0"/>
              </a:spcBef>
              <a:spcAft>
                <a:spcPct val="0"/>
              </a:spcAft>
              <a:buClr>
                <a:prstClr val="white"/>
              </a:buClr>
              <a:defRPr/>
            </a:pPr>
            <a:r>
              <a:rPr lang="ru-RU" altLang="ru-RU" sz="2900" i="1" dirty="0">
                <a:solidFill>
                  <a:srgbClr val="002060"/>
                </a:solidFill>
                <a:effectLst>
                  <a:glow rad="63500">
                    <a:srgbClr val="5ECCF3">
                      <a:satMod val="175000"/>
                      <a:alpha val="40000"/>
                    </a:srgbClr>
                  </a:glow>
                </a:effectLst>
                <a:latin typeface="Bookman Old Style" panose="02050604050505020204" pitchFamily="18" charset="0"/>
                <a:ea typeface="+mn-ea"/>
                <a:cs typeface="Arial" pitchFamily="34" charset="0"/>
              </a:rPr>
              <a:t>ПРЕДПРИНИМАТЕЛЬСТВА В ГОРОДЕ КОМСОМОЛЬСКЕ-НА-АМУРЕ»</a:t>
            </a:r>
          </a:p>
        </p:txBody>
      </p:sp>
      <p:graphicFrame>
        <p:nvGraphicFramePr>
          <p:cNvPr id="6" name="Group 126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6243768"/>
              </p:ext>
            </p:extLst>
          </p:nvPr>
        </p:nvGraphicFramePr>
        <p:xfrm>
          <a:off x="133325" y="3627437"/>
          <a:ext cx="10085714" cy="1232656"/>
        </p:xfrm>
        <a:graphic>
          <a:graphicData uri="http://schemas.openxmlformats.org/drawingml/2006/table">
            <a:tbl>
              <a:tblPr/>
              <a:tblGrid>
                <a:gridCol w="499809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31120"/>
                <a:gridCol w="1031120"/>
                <a:gridCol w="103112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0247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9178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76064"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основных направлений расходов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2024 год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(факт)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2025 год (оценка)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anose="02020603050405020304" pitchFamily="18" charset="0"/>
                        </a:rPr>
                        <a:t>2026 год (план)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anose="02020603050405020304" pitchFamily="18" charset="0"/>
                        </a:rPr>
                        <a:t>2027 год (план)</a:t>
                      </a:r>
                      <a:endParaRPr kumimoji="0" lang="ru-RU" alt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2028 год (план)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97369">
                <a:tc>
                  <a:txBody>
                    <a:bodyPr/>
                    <a:lstStyle>
                      <a:lvl1pPr marL="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846138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254125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62113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701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273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845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417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989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Финансовая поддержка субъектов малого и среднего предпринимательства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1,5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2,2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0,7</a:t>
                      </a:r>
                      <a:endParaRPr kumimoji="0" lang="ru-RU" alt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0,7</a:t>
                      </a:r>
                      <a:endParaRPr kumimoji="0" lang="ru-RU" alt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0,7</a:t>
                      </a:r>
                      <a:endParaRPr kumimoji="0" lang="ru-RU" alt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445FCC87-75F6-498C-8BA6-E51B941800FB}"/>
              </a:ext>
            </a:extLst>
          </p:cNvPr>
          <p:cNvSpPr/>
          <p:nvPr/>
        </p:nvSpPr>
        <p:spPr>
          <a:xfrm>
            <a:off x="401702" y="1359185"/>
            <a:ext cx="9548960" cy="406083"/>
          </a:xfrm>
          <a:prstGeom prst="rect">
            <a:avLst/>
          </a:prstGeom>
        </p:spPr>
        <p:txBody>
          <a:bodyPr wrap="square" lIns="112591" tIns="56298" rIns="112591" bIns="56298">
            <a:spAutoFit/>
          </a:bodyPr>
          <a:lstStyle/>
          <a:p>
            <a:pPr algn="just" defTabSz="1125902"/>
            <a:endParaRPr lang="ru-RU" sz="1900" b="1" kern="0" dirty="0">
              <a:solidFill>
                <a:srgbClr val="000000"/>
              </a:solidFill>
              <a:cs typeface="Aharoni" panose="02010803020104030203" pitchFamily="2" charset="-79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9188778" y="-7425"/>
            <a:ext cx="1167652" cy="375594"/>
          </a:xfrm>
          <a:prstGeom prst="rect">
            <a:avLst/>
          </a:prstGeom>
        </p:spPr>
        <p:txBody>
          <a:bodyPr wrap="none" lIns="112883" tIns="56441" rIns="112883" bIns="56441">
            <a:spAutoFit/>
          </a:bodyPr>
          <a:lstStyle/>
          <a:p>
            <a:r>
              <a:rPr lang="ru-RU" sz="17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ru-RU" sz="17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лн </a:t>
            </a:r>
            <a:r>
              <a:rPr lang="ru-RU" sz="17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23367" y="2259285"/>
            <a:ext cx="100347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u="sng" dirty="0">
                <a:solidFill>
                  <a:srgbClr val="002060"/>
                </a:solidFill>
                <a:effectLst>
                  <a:glow rad="63500">
                    <a:srgbClr val="5ECCF3">
                      <a:satMod val="175000"/>
                      <a:alpha val="40000"/>
                    </a:srgbClr>
                  </a:glow>
                </a:effectLst>
                <a:latin typeface="Bookman Old Style" panose="02050604050505020204" pitchFamily="18" charset="0"/>
                <a:cs typeface="Arial" pitchFamily="34" charset="0"/>
                <a:sym typeface="Raleway"/>
              </a:rPr>
              <a:t>Цель муниципальной программы </a:t>
            </a:r>
            <a:r>
              <a:rPr lang="ru-RU" b="1" i="1" dirty="0">
                <a:solidFill>
                  <a:srgbClr val="002060"/>
                </a:solidFill>
                <a:effectLst>
                  <a:glow rad="63500">
                    <a:srgbClr val="5ECCF3">
                      <a:satMod val="175000"/>
                      <a:alpha val="40000"/>
                    </a:srgbClr>
                  </a:glow>
                </a:effectLst>
                <a:latin typeface="Bookman Old Style" panose="02050604050505020204" pitchFamily="18" charset="0"/>
                <a:cs typeface="Arial" pitchFamily="34" charset="0"/>
                <a:sym typeface="Raleway"/>
              </a:rPr>
              <a:t>- развитие существующих и формирование новых механизмов стимулирования малого и среднего предпринимательства в городе Комсомольске-на-Амуре</a:t>
            </a:r>
          </a:p>
        </p:txBody>
      </p:sp>
    </p:spTree>
    <p:extLst>
      <p:ext uri="{BB962C8B-B14F-4D97-AF65-F5344CB8AC3E}">
        <p14:creationId xmlns:p14="http://schemas.microsoft.com/office/powerpoint/2010/main" val="419402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oup 126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0002437"/>
              </p:ext>
            </p:extLst>
          </p:nvPr>
        </p:nvGraphicFramePr>
        <p:xfrm>
          <a:off x="187363" y="1941584"/>
          <a:ext cx="10009110" cy="5214245"/>
        </p:xfrm>
        <a:graphic>
          <a:graphicData uri="http://schemas.openxmlformats.org/drawingml/2006/table">
            <a:tbl>
              <a:tblPr/>
              <a:tblGrid>
                <a:gridCol w="417646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00100"/>
                <a:gridCol w="972108"/>
                <a:gridCol w="1044116"/>
                <a:gridCol w="100811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7210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3610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39105"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Перечень основных показателей муниципальной программы</a:t>
                      </a: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Ед. изм.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2024 год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(факт)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 (оценка)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anose="02020603050405020304" pitchFamily="18" charset="0"/>
                        </a:rPr>
                        <a:t>2026 год (план)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anose="02020603050405020304" pitchFamily="18" charset="0"/>
                        </a:rPr>
                        <a:t>2027 год (план)</a:t>
                      </a:r>
                      <a:endParaRPr kumimoji="0" lang="ru-RU" alt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2028 год (план)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1497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846138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254125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62113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701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273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845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417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989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Число субъектов малого и среднего предпринимательства в расчёте на 10 тыс. человек населения</a:t>
                      </a:r>
                    </a:p>
                  </a:txBody>
                  <a:tcPr marL="106298" marR="106298" marT="54053" marB="54053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ед.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294,7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295,5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297,5</a:t>
                      </a:r>
                      <a:endParaRPr kumimoji="0" lang="ru-RU" alt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299,4</a:t>
                      </a:r>
                      <a:endParaRPr kumimoji="0" lang="ru-RU" alt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301,3</a:t>
                      </a:r>
                      <a:endParaRPr kumimoji="0" lang="ru-RU" alt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2406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субъектов МСП </a:t>
                      </a:r>
                    </a:p>
                  </a:txBody>
                  <a:tcPr marL="106298" marR="106298" marT="54053" marB="54053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ед.</a:t>
                      </a: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6 923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6 927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6 961</a:t>
                      </a:r>
                      <a:endParaRPr kumimoji="0" lang="ru-RU" alt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6 995</a:t>
                      </a:r>
                      <a:endParaRPr kumimoji="0" lang="ru-RU" alt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7 030</a:t>
                      </a:r>
                      <a:endParaRPr kumimoji="0" lang="ru-RU" alt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70089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Коэффициент «рождаемости» субъектов МСП (количество созданных в отчётном периоде малых и средних предприятий (включая индивидуальных предпринимателей) в расчете на 1 тыс. действующих на дату окончания отчётного периода малых и средних предприятий (включая индивидуальных предпринимателей)</a:t>
                      </a:r>
                    </a:p>
                  </a:txBody>
                  <a:tcPr marL="106298" marR="106298" marT="54053" marB="54053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ед.</a:t>
                      </a: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164,1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144,5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144,5</a:t>
                      </a:r>
                      <a:endParaRPr kumimoji="0" lang="ru-RU" alt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144,5</a:t>
                      </a:r>
                      <a:endParaRPr kumimoji="0" lang="ru-RU" alt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144,5</a:t>
                      </a:r>
                      <a:endParaRPr kumimoji="0" lang="ru-RU" alt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999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827088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235075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43063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Численность занятых в сфере МСП, включая индивидуальных предпринимателей</a:t>
                      </a:r>
                    </a:p>
                  </a:txBody>
                  <a:tcPr marL="106298" marR="106298" marT="54053" marB="54053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чел</a:t>
                      </a: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20,5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21,9</a:t>
                      </a: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22,3</a:t>
                      </a: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22,7</a:t>
                      </a: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22,7</a:t>
                      </a: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37514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Оборот продукции и услуг, производимых малыми и средними предприятиями города, в том числе </a:t>
                      </a:r>
                      <a:r>
                        <a:rPr kumimoji="0" lang="ru-RU" altLang="ru-RU" sz="12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микропредприятиями</a:t>
                      </a:r>
                      <a:r>
                        <a:rPr kumimoji="0" lang="ru-RU" alt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и ИП, в действующих ценах</a:t>
                      </a:r>
                    </a:p>
                  </a:txBody>
                  <a:tcPr marL="106298" marR="106298" marT="54053" marB="54053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млн руб.</a:t>
                      </a: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92 653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102 220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109 800</a:t>
                      </a: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117 844</a:t>
                      </a: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126 446</a:t>
                      </a: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155136770"/>
                  </a:ext>
                </a:extLst>
              </a:tr>
              <a:tr h="815039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ИП, применяющих патентную систему налогообложения, в общем количестве ИП, зарегистрированных в муниципальном образовании, являющихся субъектами МСП</a:t>
                      </a:r>
                    </a:p>
                  </a:txBody>
                  <a:tcPr marL="106298" marR="106298" marT="54053" marB="54053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29,8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29,3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29,3</a:t>
                      </a:r>
                      <a:endParaRPr kumimoji="0" lang="ru-RU" alt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29,3</a:t>
                      </a:r>
                      <a:endParaRPr kumimoji="0" lang="ru-RU" alt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29,3</a:t>
                      </a:r>
                      <a:endParaRPr kumimoji="0" lang="ru-RU" alt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7514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СМСП и физических лиц, применяющий специальный налоговый режим – получателей поддержки (нарастающим итогом)</a:t>
                      </a:r>
                    </a:p>
                  </a:txBody>
                  <a:tcPr marL="106298" marR="106298" marT="54053" marB="54053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ед., не менее</a:t>
                      </a: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1 534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1 753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1 973</a:t>
                      </a:r>
                      <a:endParaRPr kumimoji="0" lang="ru-RU" alt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2 211</a:t>
                      </a:r>
                      <a:endParaRPr kumimoji="0" lang="ru-RU" alt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2 433</a:t>
                      </a:r>
                      <a:endParaRPr kumimoji="0" lang="ru-RU" alt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Google Shape;63;p13"/>
          <p:cNvSpPr txBox="1">
            <a:spLocks/>
          </p:cNvSpPr>
          <p:nvPr/>
        </p:nvSpPr>
        <p:spPr>
          <a:xfrm>
            <a:off x="79351" y="147247"/>
            <a:ext cx="10232479" cy="1860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2365" tIns="112365" rIns="112365" bIns="11236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algn="ctr" defTabSz="1128870">
              <a:spcBef>
                <a:spcPct val="0"/>
              </a:spcBef>
              <a:spcAft>
                <a:spcPct val="0"/>
              </a:spcAft>
              <a:buClr>
                <a:prstClr val="white"/>
              </a:buClr>
              <a:defRPr/>
            </a:pPr>
            <a:r>
              <a:rPr lang="ru-RU" altLang="ru-RU" sz="2900" i="1" dirty="0">
                <a:solidFill>
                  <a:srgbClr val="002060"/>
                </a:solidFill>
                <a:effectLst>
                  <a:glow rad="63500">
                    <a:srgbClr val="5ECCF3">
                      <a:satMod val="175000"/>
                      <a:alpha val="40000"/>
                    </a:srgbClr>
                  </a:glow>
                </a:effectLst>
                <a:latin typeface="Bookman Old Style" panose="02050604050505020204" pitchFamily="18" charset="0"/>
                <a:ea typeface="+mn-ea"/>
                <a:cs typeface="Arial" pitchFamily="34" charset="0"/>
              </a:rPr>
              <a:t>МУНИЦИПАЛЬНАЯ ПРОГРАММА</a:t>
            </a:r>
          </a:p>
          <a:p>
            <a:pPr algn="ctr" defTabSz="1128870">
              <a:spcBef>
                <a:spcPct val="0"/>
              </a:spcBef>
              <a:spcAft>
                <a:spcPct val="0"/>
              </a:spcAft>
              <a:buClr>
                <a:prstClr val="white"/>
              </a:buClr>
              <a:defRPr/>
            </a:pPr>
            <a:r>
              <a:rPr lang="ru-RU" altLang="ru-RU" sz="2900" i="1" dirty="0">
                <a:solidFill>
                  <a:srgbClr val="002060"/>
                </a:solidFill>
                <a:effectLst>
                  <a:glow rad="63500">
                    <a:srgbClr val="5ECCF3">
                      <a:satMod val="175000"/>
                      <a:alpha val="40000"/>
                    </a:srgbClr>
                  </a:glow>
                </a:effectLst>
                <a:latin typeface="Bookman Old Style" panose="02050604050505020204" pitchFamily="18" charset="0"/>
                <a:ea typeface="+mn-ea"/>
                <a:cs typeface="Arial" pitchFamily="34" charset="0"/>
              </a:rPr>
              <a:t>«СОДЕЙСТВИЕ РАЗВИТИЮ МАЛОГО И СРЕДНЕГО </a:t>
            </a:r>
          </a:p>
          <a:p>
            <a:pPr algn="ctr" defTabSz="1128870">
              <a:spcBef>
                <a:spcPct val="0"/>
              </a:spcBef>
              <a:spcAft>
                <a:spcPct val="0"/>
              </a:spcAft>
              <a:buClr>
                <a:prstClr val="white"/>
              </a:buClr>
              <a:defRPr/>
            </a:pPr>
            <a:r>
              <a:rPr lang="ru-RU" altLang="ru-RU" sz="2900" i="1" dirty="0">
                <a:solidFill>
                  <a:srgbClr val="002060"/>
                </a:solidFill>
                <a:effectLst>
                  <a:glow rad="63500">
                    <a:srgbClr val="5ECCF3">
                      <a:satMod val="175000"/>
                      <a:alpha val="40000"/>
                    </a:srgbClr>
                  </a:glow>
                </a:effectLst>
                <a:latin typeface="Bookman Old Style" panose="02050604050505020204" pitchFamily="18" charset="0"/>
                <a:ea typeface="+mn-ea"/>
                <a:cs typeface="Arial" pitchFamily="34" charset="0"/>
              </a:rPr>
              <a:t>ПРЕДПРИНИМАТЕЛЬСТВА В ГОРОДЕ КОМСОМОЛЬСКЕ-НА-АМУРЕ»</a:t>
            </a:r>
          </a:p>
        </p:txBody>
      </p:sp>
    </p:spTree>
    <p:extLst>
      <p:ext uri="{BB962C8B-B14F-4D97-AF65-F5344CB8AC3E}">
        <p14:creationId xmlns:p14="http://schemas.microsoft.com/office/powerpoint/2010/main" val="2828631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63;p13"/>
          <p:cNvSpPr txBox="1">
            <a:spLocks/>
          </p:cNvSpPr>
          <p:nvPr/>
        </p:nvSpPr>
        <p:spPr>
          <a:xfrm>
            <a:off x="79351" y="243061"/>
            <a:ext cx="10232479" cy="1860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2365" tIns="112365" rIns="112365" bIns="11236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algn="ctr" defTabSz="1128870">
              <a:spcBef>
                <a:spcPct val="0"/>
              </a:spcBef>
              <a:spcAft>
                <a:spcPct val="0"/>
              </a:spcAft>
              <a:buClr>
                <a:prstClr val="white"/>
              </a:buClr>
              <a:defRPr/>
            </a:pPr>
            <a:r>
              <a:rPr lang="ru-RU" altLang="ru-RU" sz="2900" i="1" dirty="0">
                <a:solidFill>
                  <a:srgbClr val="002060"/>
                </a:solidFill>
                <a:effectLst>
                  <a:glow rad="63500">
                    <a:srgbClr val="5ECCF3">
                      <a:satMod val="175000"/>
                      <a:alpha val="40000"/>
                    </a:srgbClr>
                  </a:glow>
                </a:effectLst>
                <a:latin typeface="Bookman Old Style" panose="02050604050505020204" pitchFamily="18" charset="0"/>
                <a:ea typeface="+mn-ea"/>
                <a:cs typeface="Arial" pitchFamily="34" charset="0"/>
              </a:rPr>
              <a:t>МУНИЦИПАЛЬНАЯ ПРОГРАММА</a:t>
            </a:r>
          </a:p>
          <a:p>
            <a:pPr algn="ctr" defTabSz="1128870">
              <a:spcBef>
                <a:spcPct val="0"/>
              </a:spcBef>
              <a:spcAft>
                <a:spcPct val="0"/>
              </a:spcAft>
              <a:buClr>
                <a:prstClr val="white"/>
              </a:buClr>
              <a:defRPr/>
            </a:pPr>
            <a:r>
              <a:rPr lang="ru-RU" altLang="ru-RU" sz="2900" i="1" dirty="0">
                <a:solidFill>
                  <a:srgbClr val="002060"/>
                </a:solidFill>
                <a:effectLst>
                  <a:glow rad="63500">
                    <a:srgbClr val="5ECCF3">
                      <a:satMod val="175000"/>
                      <a:alpha val="40000"/>
                    </a:srgbClr>
                  </a:glow>
                </a:effectLst>
                <a:latin typeface="Bookman Old Style" panose="02050604050505020204" pitchFamily="18" charset="0"/>
                <a:ea typeface="+mn-ea"/>
                <a:cs typeface="Arial" pitchFamily="34" charset="0"/>
              </a:rPr>
              <a:t>«РАЗВИТИЕ СЕЛЬСКОГО </a:t>
            </a:r>
            <a:r>
              <a:rPr lang="ru-RU" altLang="ru-RU" sz="2900" i="1" dirty="0" smtClean="0">
                <a:solidFill>
                  <a:srgbClr val="002060"/>
                </a:solidFill>
                <a:effectLst>
                  <a:glow rad="63500">
                    <a:srgbClr val="5ECCF3">
                      <a:satMod val="175000"/>
                      <a:alpha val="40000"/>
                    </a:srgbClr>
                  </a:glow>
                </a:effectLst>
                <a:latin typeface="Bookman Old Style" panose="02050604050505020204" pitchFamily="18" charset="0"/>
                <a:ea typeface="+mn-ea"/>
                <a:cs typeface="Arial" pitchFamily="34" charset="0"/>
              </a:rPr>
              <a:t>ХОЗЯЙСТВА</a:t>
            </a:r>
          </a:p>
          <a:p>
            <a:pPr algn="ctr" defTabSz="1128870">
              <a:spcBef>
                <a:spcPct val="0"/>
              </a:spcBef>
              <a:spcAft>
                <a:spcPct val="0"/>
              </a:spcAft>
              <a:buClr>
                <a:prstClr val="white"/>
              </a:buClr>
              <a:defRPr/>
            </a:pPr>
            <a:r>
              <a:rPr lang="ru-RU" altLang="ru-RU" sz="2900" i="1" dirty="0" smtClean="0">
                <a:solidFill>
                  <a:srgbClr val="002060"/>
                </a:solidFill>
                <a:effectLst>
                  <a:glow rad="63500">
                    <a:srgbClr val="5ECCF3">
                      <a:satMod val="175000"/>
                      <a:alpha val="40000"/>
                    </a:srgbClr>
                  </a:glow>
                </a:effectLst>
                <a:latin typeface="Bookman Old Style" panose="02050604050505020204" pitchFamily="18" charset="0"/>
                <a:ea typeface="+mn-ea"/>
                <a:cs typeface="Arial" pitchFamily="34" charset="0"/>
              </a:rPr>
              <a:t> </a:t>
            </a:r>
            <a:r>
              <a:rPr lang="ru-RU" altLang="ru-RU" sz="2900" i="1" dirty="0">
                <a:solidFill>
                  <a:srgbClr val="002060"/>
                </a:solidFill>
                <a:effectLst>
                  <a:glow rad="63500">
                    <a:srgbClr val="5ECCF3">
                      <a:satMod val="175000"/>
                      <a:alpha val="40000"/>
                    </a:srgbClr>
                  </a:glow>
                </a:effectLst>
                <a:latin typeface="Bookman Old Style" panose="02050604050505020204" pitchFamily="18" charset="0"/>
                <a:ea typeface="+mn-ea"/>
                <a:cs typeface="Arial" pitchFamily="34" charset="0"/>
              </a:rPr>
              <a:t>НА ТЕРРИТОРИИ ГОРОДА </a:t>
            </a:r>
            <a:endParaRPr lang="ru-RU" altLang="ru-RU" sz="2900" i="1" dirty="0" smtClean="0">
              <a:solidFill>
                <a:srgbClr val="002060"/>
              </a:solidFill>
              <a:effectLst>
                <a:glow rad="63500">
                  <a:srgbClr val="5ECCF3">
                    <a:satMod val="175000"/>
                    <a:alpha val="40000"/>
                  </a:srgbClr>
                </a:glow>
              </a:effectLst>
              <a:latin typeface="Bookman Old Style" panose="02050604050505020204" pitchFamily="18" charset="0"/>
              <a:ea typeface="+mn-ea"/>
              <a:cs typeface="Arial" pitchFamily="34" charset="0"/>
            </a:endParaRPr>
          </a:p>
          <a:p>
            <a:pPr algn="ctr" defTabSz="1128870">
              <a:spcBef>
                <a:spcPct val="0"/>
              </a:spcBef>
              <a:spcAft>
                <a:spcPct val="0"/>
              </a:spcAft>
              <a:buClr>
                <a:prstClr val="white"/>
              </a:buClr>
              <a:defRPr/>
            </a:pPr>
            <a:r>
              <a:rPr lang="ru-RU" altLang="ru-RU" sz="2900" i="1" dirty="0" smtClean="0">
                <a:solidFill>
                  <a:srgbClr val="002060"/>
                </a:solidFill>
                <a:effectLst>
                  <a:glow rad="63500">
                    <a:srgbClr val="5ECCF3">
                      <a:satMod val="175000"/>
                      <a:alpha val="40000"/>
                    </a:srgbClr>
                  </a:glow>
                </a:effectLst>
                <a:latin typeface="Bookman Old Style" panose="02050604050505020204" pitchFamily="18" charset="0"/>
                <a:ea typeface="+mn-ea"/>
                <a:cs typeface="Arial" pitchFamily="34" charset="0"/>
              </a:rPr>
              <a:t>КОМСОМОЛЬСКА-НА-АМУРЕ</a:t>
            </a:r>
            <a:r>
              <a:rPr lang="ru-RU" altLang="ru-RU" sz="2900" i="1" dirty="0">
                <a:solidFill>
                  <a:srgbClr val="002060"/>
                </a:solidFill>
                <a:effectLst>
                  <a:glow rad="63500">
                    <a:srgbClr val="5ECCF3">
                      <a:satMod val="175000"/>
                      <a:alpha val="40000"/>
                    </a:srgbClr>
                  </a:glow>
                </a:effectLst>
                <a:latin typeface="Bookman Old Style" panose="02050604050505020204" pitchFamily="18" charset="0"/>
                <a:ea typeface="+mn-ea"/>
                <a:cs typeface="Arial" pitchFamily="34" charset="0"/>
              </a:rPr>
              <a:t>»</a:t>
            </a:r>
          </a:p>
        </p:txBody>
      </p:sp>
      <p:graphicFrame>
        <p:nvGraphicFramePr>
          <p:cNvPr id="6" name="Group 126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2633640"/>
              </p:ext>
            </p:extLst>
          </p:nvPr>
        </p:nvGraphicFramePr>
        <p:xfrm>
          <a:off x="133325" y="3627437"/>
          <a:ext cx="10085714" cy="1232656"/>
        </p:xfrm>
        <a:graphic>
          <a:graphicData uri="http://schemas.openxmlformats.org/drawingml/2006/table">
            <a:tbl>
              <a:tblPr/>
              <a:tblGrid>
                <a:gridCol w="499809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31120"/>
                <a:gridCol w="1031120"/>
                <a:gridCol w="103112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0247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9178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76064"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основных направлений расходов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2024 год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(факт)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2025 год (оценка)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anose="02020603050405020304" pitchFamily="18" charset="0"/>
                        </a:rPr>
                        <a:t>2026 год (план)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anose="02020603050405020304" pitchFamily="18" charset="0"/>
                        </a:rPr>
                        <a:t>2027 год (план)</a:t>
                      </a:r>
                      <a:endParaRPr kumimoji="0" lang="ru-RU" alt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2028 год (план)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97369">
                <a:tc>
                  <a:txBody>
                    <a:bodyPr/>
                    <a:lstStyle>
                      <a:lvl1pPr marL="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846138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254125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62113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701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273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845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417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989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Поддержка и содействие развитию садоводческих, огороднических некоммерческих товариществ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1,0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1,0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0,3</a:t>
                      </a:r>
                      <a:endParaRPr kumimoji="0" lang="ru-RU" alt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0,3</a:t>
                      </a:r>
                      <a:endParaRPr kumimoji="0" lang="ru-RU" alt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0,3</a:t>
                      </a:r>
                      <a:endParaRPr kumimoji="0" lang="ru-RU" alt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0" name="Прямоугольник 19"/>
          <p:cNvSpPr/>
          <p:nvPr/>
        </p:nvSpPr>
        <p:spPr>
          <a:xfrm>
            <a:off x="9188778" y="-7425"/>
            <a:ext cx="1167652" cy="375594"/>
          </a:xfrm>
          <a:prstGeom prst="rect">
            <a:avLst/>
          </a:prstGeom>
        </p:spPr>
        <p:txBody>
          <a:bodyPr wrap="none" lIns="112883" tIns="56441" rIns="112883" bIns="56441">
            <a:spAutoFit/>
          </a:bodyPr>
          <a:lstStyle/>
          <a:p>
            <a:r>
              <a:rPr lang="ru-RU" sz="17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ru-RU" sz="17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лн </a:t>
            </a:r>
            <a:r>
              <a:rPr lang="ru-RU" sz="17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23367" y="2259285"/>
            <a:ext cx="100347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u="sng" dirty="0">
                <a:solidFill>
                  <a:srgbClr val="002060"/>
                </a:solidFill>
                <a:effectLst>
                  <a:glow rad="63500">
                    <a:srgbClr val="5ECCF3">
                      <a:satMod val="175000"/>
                      <a:alpha val="40000"/>
                    </a:srgbClr>
                  </a:glow>
                </a:effectLst>
                <a:latin typeface="Bookman Old Style" panose="02050604050505020204" pitchFamily="18" charset="0"/>
                <a:cs typeface="Arial" pitchFamily="34" charset="0"/>
                <a:sym typeface="Raleway"/>
              </a:rPr>
              <a:t>Цель муниципальной программы </a:t>
            </a:r>
            <a:r>
              <a:rPr lang="ru-RU" b="1" i="1" dirty="0">
                <a:solidFill>
                  <a:srgbClr val="002060"/>
                </a:solidFill>
                <a:effectLst>
                  <a:glow rad="63500">
                    <a:srgbClr val="5ECCF3">
                      <a:satMod val="175000"/>
                      <a:alpha val="40000"/>
                    </a:srgbClr>
                  </a:glow>
                </a:effectLst>
                <a:latin typeface="Bookman Old Style" panose="02050604050505020204" pitchFamily="18" charset="0"/>
                <a:cs typeface="Arial" pitchFamily="34" charset="0"/>
                <a:sym typeface="Raleway"/>
              </a:rPr>
              <a:t>- создание условий для развития сельскохозяйственного производства, расширения рынка сельскохозяйственной продукции, сырья и </a:t>
            </a:r>
            <a:r>
              <a:rPr lang="ru-RU" b="1" i="1" dirty="0" smtClean="0">
                <a:solidFill>
                  <a:srgbClr val="002060"/>
                </a:solidFill>
                <a:effectLst>
                  <a:glow rad="63500">
                    <a:srgbClr val="5ECCF3">
                      <a:satMod val="175000"/>
                      <a:alpha val="40000"/>
                    </a:srgbClr>
                  </a:glow>
                </a:effectLst>
                <a:latin typeface="Bookman Old Style" panose="02050604050505020204" pitchFamily="18" charset="0"/>
                <a:cs typeface="Arial" pitchFamily="34" charset="0"/>
                <a:sym typeface="Raleway"/>
              </a:rPr>
              <a:t>продовольствия</a:t>
            </a:r>
            <a:endParaRPr lang="ru-RU" b="1" i="1" dirty="0">
              <a:solidFill>
                <a:srgbClr val="002060"/>
              </a:solidFill>
              <a:effectLst>
                <a:glow rad="63500">
                  <a:srgbClr val="5ECCF3">
                    <a:satMod val="175000"/>
                    <a:alpha val="40000"/>
                  </a:srgbClr>
                </a:glow>
              </a:effectLst>
              <a:latin typeface="Bookman Old Style" panose="02050604050505020204" pitchFamily="18" charset="0"/>
              <a:cs typeface="Arial" pitchFamily="34" charset="0"/>
              <a:sym typeface="Raleway"/>
            </a:endParaRPr>
          </a:p>
        </p:txBody>
      </p:sp>
    </p:spTree>
    <p:extLst>
      <p:ext uri="{BB962C8B-B14F-4D97-AF65-F5344CB8AC3E}">
        <p14:creationId xmlns:p14="http://schemas.microsoft.com/office/powerpoint/2010/main" val="799681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oup 126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5247245"/>
              </p:ext>
            </p:extLst>
          </p:nvPr>
        </p:nvGraphicFramePr>
        <p:xfrm>
          <a:off x="187363" y="2500165"/>
          <a:ext cx="10009110" cy="3179500"/>
        </p:xfrm>
        <a:graphic>
          <a:graphicData uri="http://schemas.openxmlformats.org/drawingml/2006/table">
            <a:tbl>
              <a:tblPr/>
              <a:tblGrid>
                <a:gridCol w="388843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36104"/>
                <a:gridCol w="1008112"/>
                <a:gridCol w="1044116"/>
                <a:gridCol w="104411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0811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8011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39105"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Перечень основных показателей муниципальной программы</a:t>
                      </a: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Ед. изм.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2024 год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(факт)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 (оценка)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anose="02020603050405020304" pitchFamily="18" charset="0"/>
                        </a:rPr>
                        <a:t>2026 год (план)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anose="02020603050405020304" pitchFamily="18" charset="0"/>
                        </a:rPr>
                        <a:t>2027 год (план)</a:t>
                      </a:r>
                      <a:endParaRPr kumimoji="0" lang="ru-RU" alt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2028 год (план)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1497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846138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254125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62113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701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273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845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417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989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садоводческих, огороднических некоммерческих товариществ, реализовавших мероприятия по инженерному обеспечению территорий садоводческих, огороднических некоммерческих товариществ и, получивших поддержку за счет средств местного бюджета (за отчетный год)</a:t>
                      </a:r>
                    </a:p>
                  </a:txBody>
                  <a:tcPr marL="106298" marR="106298" marT="54053" marB="54053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ед.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kumimoji="0" lang="ru-RU" alt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kumimoji="0" lang="ru-RU" alt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kumimoji="0" lang="ru-RU" alt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2406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Предоставление грантов в форме субсидии на финансовое обеспечение затрат сельскохозяйственным потребительским кооперативам </a:t>
                      </a:r>
                    </a:p>
                  </a:txBody>
                  <a:tcPr marL="106298" marR="106298" marT="54053" marB="54053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ед.</a:t>
                      </a: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kumimoji="0" lang="ru-RU" alt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kumimoji="0" lang="ru-RU" alt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kumimoji="0" lang="ru-RU" alt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Google Shape;63;p13"/>
          <p:cNvSpPr txBox="1">
            <a:spLocks/>
          </p:cNvSpPr>
          <p:nvPr/>
        </p:nvSpPr>
        <p:spPr>
          <a:xfrm>
            <a:off x="79351" y="255259"/>
            <a:ext cx="10232479" cy="1860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2365" tIns="112365" rIns="112365" bIns="11236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algn="ctr" defTabSz="1128870">
              <a:spcBef>
                <a:spcPct val="0"/>
              </a:spcBef>
              <a:spcAft>
                <a:spcPct val="0"/>
              </a:spcAft>
              <a:buClr>
                <a:prstClr val="white"/>
              </a:buClr>
              <a:defRPr/>
            </a:pPr>
            <a:r>
              <a:rPr lang="ru-RU" altLang="ru-RU" sz="2900" i="1" dirty="0">
                <a:solidFill>
                  <a:srgbClr val="002060"/>
                </a:solidFill>
                <a:effectLst>
                  <a:glow rad="63500">
                    <a:srgbClr val="5ECCF3">
                      <a:satMod val="175000"/>
                      <a:alpha val="40000"/>
                    </a:srgbClr>
                  </a:glow>
                </a:effectLst>
                <a:latin typeface="Bookman Old Style" panose="02050604050505020204" pitchFamily="18" charset="0"/>
                <a:ea typeface="+mn-ea"/>
                <a:cs typeface="Arial" pitchFamily="34" charset="0"/>
              </a:rPr>
              <a:t>МУНИЦИПАЛЬНАЯ ПРОГРАММА</a:t>
            </a:r>
          </a:p>
          <a:p>
            <a:pPr algn="ctr" defTabSz="1128870">
              <a:spcBef>
                <a:spcPct val="0"/>
              </a:spcBef>
              <a:spcAft>
                <a:spcPct val="0"/>
              </a:spcAft>
              <a:buClr>
                <a:prstClr val="white"/>
              </a:buClr>
              <a:defRPr/>
            </a:pPr>
            <a:r>
              <a:rPr lang="ru-RU" altLang="ru-RU" sz="2900" i="1" dirty="0">
                <a:solidFill>
                  <a:srgbClr val="002060"/>
                </a:solidFill>
                <a:effectLst>
                  <a:glow rad="63500">
                    <a:srgbClr val="5ECCF3">
                      <a:satMod val="175000"/>
                      <a:alpha val="40000"/>
                    </a:srgbClr>
                  </a:glow>
                </a:effectLst>
                <a:latin typeface="Bookman Old Style" panose="02050604050505020204" pitchFamily="18" charset="0"/>
                <a:ea typeface="+mn-ea"/>
                <a:cs typeface="Arial" pitchFamily="34" charset="0"/>
              </a:rPr>
              <a:t>«РАЗВИТИЕ СЕЛЬСКОГО </a:t>
            </a:r>
            <a:r>
              <a:rPr lang="ru-RU" altLang="ru-RU" sz="2900" i="1" dirty="0" smtClean="0">
                <a:solidFill>
                  <a:srgbClr val="002060"/>
                </a:solidFill>
                <a:effectLst>
                  <a:glow rad="63500">
                    <a:srgbClr val="5ECCF3">
                      <a:satMod val="175000"/>
                      <a:alpha val="40000"/>
                    </a:srgbClr>
                  </a:glow>
                </a:effectLst>
                <a:latin typeface="Bookman Old Style" panose="02050604050505020204" pitchFamily="18" charset="0"/>
                <a:ea typeface="+mn-ea"/>
                <a:cs typeface="Arial" pitchFamily="34" charset="0"/>
              </a:rPr>
              <a:t>ХОЗЯЙСТВА</a:t>
            </a:r>
          </a:p>
          <a:p>
            <a:pPr algn="ctr" defTabSz="1128870">
              <a:spcBef>
                <a:spcPct val="0"/>
              </a:spcBef>
              <a:spcAft>
                <a:spcPct val="0"/>
              </a:spcAft>
              <a:buClr>
                <a:prstClr val="white"/>
              </a:buClr>
              <a:defRPr/>
            </a:pPr>
            <a:r>
              <a:rPr lang="ru-RU" altLang="ru-RU" sz="2900" i="1" dirty="0" smtClean="0">
                <a:solidFill>
                  <a:srgbClr val="002060"/>
                </a:solidFill>
                <a:effectLst>
                  <a:glow rad="63500">
                    <a:srgbClr val="5ECCF3">
                      <a:satMod val="175000"/>
                      <a:alpha val="40000"/>
                    </a:srgbClr>
                  </a:glow>
                </a:effectLst>
                <a:latin typeface="Bookman Old Style" panose="02050604050505020204" pitchFamily="18" charset="0"/>
                <a:ea typeface="+mn-ea"/>
                <a:cs typeface="Arial" pitchFamily="34" charset="0"/>
              </a:rPr>
              <a:t> </a:t>
            </a:r>
            <a:r>
              <a:rPr lang="ru-RU" altLang="ru-RU" sz="2900" i="1" dirty="0">
                <a:solidFill>
                  <a:srgbClr val="002060"/>
                </a:solidFill>
                <a:effectLst>
                  <a:glow rad="63500">
                    <a:srgbClr val="5ECCF3">
                      <a:satMod val="175000"/>
                      <a:alpha val="40000"/>
                    </a:srgbClr>
                  </a:glow>
                </a:effectLst>
                <a:latin typeface="Bookman Old Style" panose="02050604050505020204" pitchFamily="18" charset="0"/>
                <a:ea typeface="+mn-ea"/>
                <a:cs typeface="Arial" pitchFamily="34" charset="0"/>
              </a:rPr>
              <a:t>НА ТЕРРИТОРИИ ГОРОДА </a:t>
            </a:r>
            <a:endParaRPr lang="ru-RU" altLang="ru-RU" sz="2900" i="1" dirty="0" smtClean="0">
              <a:solidFill>
                <a:srgbClr val="002060"/>
              </a:solidFill>
              <a:effectLst>
                <a:glow rad="63500">
                  <a:srgbClr val="5ECCF3">
                    <a:satMod val="175000"/>
                    <a:alpha val="40000"/>
                  </a:srgbClr>
                </a:glow>
              </a:effectLst>
              <a:latin typeface="Bookman Old Style" panose="02050604050505020204" pitchFamily="18" charset="0"/>
              <a:ea typeface="+mn-ea"/>
              <a:cs typeface="Arial" pitchFamily="34" charset="0"/>
            </a:endParaRPr>
          </a:p>
          <a:p>
            <a:pPr algn="ctr" defTabSz="1128870">
              <a:spcBef>
                <a:spcPct val="0"/>
              </a:spcBef>
              <a:spcAft>
                <a:spcPct val="0"/>
              </a:spcAft>
              <a:buClr>
                <a:prstClr val="white"/>
              </a:buClr>
              <a:defRPr/>
            </a:pPr>
            <a:r>
              <a:rPr lang="ru-RU" altLang="ru-RU" sz="2900" i="1" dirty="0" smtClean="0">
                <a:solidFill>
                  <a:srgbClr val="002060"/>
                </a:solidFill>
                <a:effectLst>
                  <a:glow rad="63500">
                    <a:srgbClr val="5ECCF3">
                      <a:satMod val="175000"/>
                      <a:alpha val="40000"/>
                    </a:srgbClr>
                  </a:glow>
                </a:effectLst>
                <a:latin typeface="Bookman Old Style" panose="02050604050505020204" pitchFamily="18" charset="0"/>
                <a:ea typeface="+mn-ea"/>
                <a:cs typeface="Arial" pitchFamily="34" charset="0"/>
              </a:rPr>
              <a:t>КОМСОМОЛЬСКА-НА-АМУРЕ</a:t>
            </a:r>
            <a:r>
              <a:rPr lang="ru-RU" altLang="ru-RU" sz="2900" i="1" dirty="0">
                <a:solidFill>
                  <a:srgbClr val="002060"/>
                </a:solidFill>
                <a:effectLst>
                  <a:glow rad="63500">
                    <a:srgbClr val="5ECCF3">
                      <a:satMod val="175000"/>
                      <a:alpha val="40000"/>
                    </a:srgbClr>
                  </a:glow>
                </a:effectLst>
                <a:latin typeface="Bookman Old Style" panose="02050604050505020204" pitchFamily="18" charset="0"/>
                <a:ea typeface="+mn-ea"/>
                <a:cs typeface="Arial" pitchFamily="34" charset="0"/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3547632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63;p13"/>
          <p:cNvSpPr txBox="1">
            <a:spLocks/>
          </p:cNvSpPr>
          <p:nvPr/>
        </p:nvSpPr>
        <p:spPr>
          <a:xfrm>
            <a:off x="295376" y="387078"/>
            <a:ext cx="9937103" cy="1080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2365" tIns="112365" rIns="112365" bIns="11236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algn="ctr" defTabSz="1128870">
              <a:spcBef>
                <a:spcPct val="0"/>
              </a:spcBef>
              <a:spcAft>
                <a:spcPct val="0"/>
              </a:spcAft>
              <a:buClr>
                <a:prstClr val="white"/>
              </a:buClr>
              <a:defRPr/>
            </a:pPr>
            <a:r>
              <a:rPr lang="ru-RU" altLang="ru-RU" sz="2900" i="1" dirty="0">
                <a:solidFill>
                  <a:srgbClr val="002060"/>
                </a:solidFill>
                <a:effectLst>
                  <a:glow rad="63500">
                    <a:srgbClr val="5ECCF3">
                      <a:satMod val="175000"/>
                      <a:alpha val="40000"/>
                    </a:srgbClr>
                  </a:glow>
                </a:effectLst>
                <a:latin typeface="Bookman Old Style" panose="02050604050505020204" pitchFamily="18" charset="0"/>
                <a:ea typeface="+mn-ea"/>
                <a:cs typeface="Arial" pitchFamily="34" charset="0"/>
              </a:rPr>
              <a:t>МУНИЦИПАЛЬНАЯ ПРОГРАММА</a:t>
            </a:r>
          </a:p>
          <a:p>
            <a:pPr algn="ctr" defTabSz="1128870">
              <a:spcBef>
                <a:spcPct val="0"/>
              </a:spcBef>
              <a:spcAft>
                <a:spcPct val="0"/>
              </a:spcAft>
              <a:buClr>
                <a:prstClr val="white"/>
              </a:buClr>
              <a:defRPr/>
            </a:pPr>
            <a:r>
              <a:rPr lang="ru-RU" altLang="ru-RU" sz="2900" i="1" dirty="0">
                <a:solidFill>
                  <a:srgbClr val="002060"/>
                </a:solidFill>
                <a:effectLst>
                  <a:glow rad="63500">
                    <a:srgbClr val="5ECCF3">
                      <a:satMod val="175000"/>
                      <a:alpha val="40000"/>
                    </a:srgbClr>
                  </a:glow>
                </a:effectLst>
                <a:latin typeface="Bookman Old Style" panose="02050604050505020204" pitchFamily="18" charset="0"/>
                <a:ea typeface="+mn-ea"/>
                <a:cs typeface="Arial" pitchFamily="34" charset="0"/>
              </a:rPr>
              <a:t>«ОБЕСПЕЧЕНИЕ КАЧЕСТВЕННЫМ ЖИЛЬЕМ»</a:t>
            </a:r>
          </a:p>
        </p:txBody>
      </p:sp>
      <p:graphicFrame>
        <p:nvGraphicFramePr>
          <p:cNvPr id="6" name="Group 126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0211513"/>
              </p:ext>
            </p:extLst>
          </p:nvPr>
        </p:nvGraphicFramePr>
        <p:xfrm>
          <a:off x="133325" y="3519425"/>
          <a:ext cx="10085714" cy="2495792"/>
        </p:xfrm>
        <a:graphic>
          <a:graphicData uri="http://schemas.openxmlformats.org/drawingml/2006/table">
            <a:tbl>
              <a:tblPr/>
              <a:tblGrid>
                <a:gridCol w="499809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31120"/>
                <a:gridCol w="1031120"/>
                <a:gridCol w="103112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0247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9178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76064"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основных направлений расходов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2024 год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(факт)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(оценка)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anose="02020603050405020304" pitchFamily="18" charset="0"/>
                        </a:rPr>
                        <a:t>2026 год (план)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anose="02020603050405020304" pitchFamily="18" charset="0"/>
                        </a:rPr>
                        <a:t>2027 год (план)</a:t>
                      </a:r>
                      <a:endParaRPr kumimoji="0" lang="ru-RU" alt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2028 год (план)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97369">
                <a:tc>
                  <a:txBody>
                    <a:bodyPr/>
                    <a:lstStyle>
                      <a:lvl1pPr marL="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846138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254125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62113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701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273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845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417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989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Разработка градостроительной документации и формирование земельных участков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2,8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0,9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1,2</a:t>
                      </a:r>
                      <a:endParaRPr kumimoji="0" lang="ru-RU" alt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0,9</a:t>
                      </a:r>
                      <a:endParaRPr kumimoji="0" lang="ru-RU" alt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0,8</a:t>
                      </a:r>
                      <a:endParaRPr kumimoji="0" lang="ru-RU" alt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6726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Содействие развитию жилищного строительства, в том числе малоэтажного жилищного строительства в городе Комсомольске-на-Амуре</a:t>
                      </a: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6,6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6,2</a:t>
                      </a:r>
                      <a:endParaRPr kumimoji="0" lang="ru-RU" alt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7,1</a:t>
                      </a:r>
                      <a:endParaRPr kumimoji="0" lang="ru-RU" alt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6,7</a:t>
                      </a:r>
                      <a:endParaRPr kumimoji="0" lang="ru-RU" alt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Обеспечение жильём молодых семей города Комсомольска-на-Амуре</a:t>
                      </a: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55,9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77,3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12,0</a:t>
                      </a:r>
                      <a:endParaRPr kumimoji="0" lang="ru-RU" alt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12,0</a:t>
                      </a:r>
                      <a:endParaRPr kumimoji="0" lang="ru-RU" alt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12,0</a:t>
                      </a:r>
                      <a:endParaRPr kumimoji="0" lang="ru-RU" alt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155136770"/>
                  </a:ext>
                </a:extLst>
              </a:tr>
            </a:tbl>
          </a:graphicData>
        </a:graphic>
      </p:graphicFrame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445FCC87-75F6-498C-8BA6-E51B941800FB}"/>
              </a:ext>
            </a:extLst>
          </p:cNvPr>
          <p:cNvSpPr/>
          <p:nvPr/>
        </p:nvSpPr>
        <p:spPr>
          <a:xfrm>
            <a:off x="401702" y="1359185"/>
            <a:ext cx="9548960" cy="406083"/>
          </a:xfrm>
          <a:prstGeom prst="rect">
            <a:avLst/>
          </a:prstGeom>
        </p:spPr>
        <p:txBody>
          <a:bodyPr wrap="square" lIns="112591" tIns="56298" rIns="112591" bIns="56298">
            <a:spAutoFit/>
          </a:bodyPr>
          <a:lstStyle/>
          <a:p>
            <a:pPr algn="just" defTabSz="1125902"/>
            <a:endParaRPr lang="ru-RU" sz="1900" b="1" kern="0" dirty="0">
              <a:solidFill>
                <a:srgbClr val="000000"/>
              </a:solidFill>
              <a:cs typeface="Aharoni" panose="02010803020104030203" pitchFamily="2" charset="-79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9188778" y="-7425"/>
            <a:ext cx="1167652" cy="375594"/>
          </a:xfrm>
          <a:prstGeom prst="rect">
            <a:avLst/>
          </a:prstGeom>
        </p:spPr>
        <p:txBody>
          <a:bodyPr wrap="none" lIns="112883" tIns="56441" rIns="112883" bIns="56441">
            <a:spAutoFit/>
          </a:bodyPr>
          <a:lstStyle/>
          <a:p>
            <a:r>
              <a:rPr lang="ru-RU" sz="17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ru-RU" sz="17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лн </a:t>
            </a:r>
            <a:r>
              <a:rPr lang="ru-RU" sz="17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87363" y="1876015"/>
            <a:ext cx="100347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u="sng" dirty="0">
                <a:solidFill>
                  <a:srgbClr val="002060"/>
                </a:solidFill>
                <a:effectLst>
                  <a:glow rad="63500">
                    <a:srgbClr val="5ECCF3">
                      <a:satMod val="175000"/>
                      <a:alpha val="40000"/>
                    </a:srgbClr>
                  </a:glow>
                </a:effectLst>
                <a:latin typeface="Bookman Old Style" panose="02050604050505020204" pitchFamily="18" charset="0"/>
                <a:cs typeface="Arial" pitchFamily="34" charset="0"/>
                <a:sym typeface="Raleway"/>
              </a:rPr>
              <a:t>Цель муниципальной программы </a:t>
            </a:r>
            <a:r>
              <a:rPr lang="ru-RU" b="1" i="1" dirty="0">
                <a:solidFill>
                  <a:srgbClr val="002060"/>
                </a:solidFill>
                <a:effectLst>
                  <a:glow rad="63500">
                    <a:srgbClr val="5ECCF3">
                      <a:satMod val="175000"/>
                      <a:alpha val="40000"/>
                    </a:srgbClr>
                  </a:glow>
                </a:effectLst>
                <a:latin typeface="Bookman Old Style" panose="02050604050505020204" pitchFamily="18" charset="0"/>
                <a:cs typeface="Arial" pitchFamily="34" charset="0"/>
                <a:sym typeface="Raleway"/>
              </a:rPr>
              <a:t>- содействие обеспечению доступным и комфортным жильем различных категорий граждан, проживающих на территории города </a:t>
            </a:r>
            <a:r>
              <a:rPr lang="ru-RU" b="1" i="1" dirty="0" smtClean="0">
                <a:solidFill>
                  <a:srgbClr val="002060"/>
                </a:solidFill>
                <a:effectLst>
                  <a:glow rad="63500">
                    <a:srgbClr val="5ECCF3">
                      <a:satMod val="175000"/>
                      <a:alpha val="40000"/>
                    </a:srgbClr>
                  </a:glow>
                </a:effectLst>
                <a:latin typeface="Bookman Old Style" panose="02050604050505020204" pitchFamily="18" charset="0"/>
                <a:cs typeface="Arial" pitchFamily="34" charset="0"/>
                <a:sym typeface="Raleway"/>
              </a:rPr>
              <a:t>Комсомольска-на-Амуре</a:t>
            </a:r>
            <a:endParaRPr lang="ru-RU" b="1" i="1" dirty="0">
              <a:solidFill>
                <a:srgbClr val="002060"/>
              </a:solidFill>
              <a:effectLst>
                <a:glow rad="63500">
                  <a:srgbClr val="5ECCF3">
                    <a:satMod val="175000"/>
                    <a:alpha val="40000"/>
                  </a:srgbClr>
                </a:glow>
              </a:effectLst>
              <a:latin typeface="Bookman Old Style" panose="02050604050505020204" pitchFamily="18" charset="0"/>
              <a:cs typeface="Arial" pitchFamily="34" charset="0"/>
              <a:sym typeface="Raleway"/>
            </a:endParaRPr>
          </a:p>
        </p:txBody>
      </p:sp>
    </p:spTree>
    <p:extLst>
      <p:ext uri="{BB962C8B-B14F-4D97-AF65-F5344CB8AC3E}">
        <p14:creationId xmlns:p14="http://schemas.microsoft.com/office/powerpoint/2010/main" val="347675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oup 126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9518657"/>
              </p:ext>
            </p:extLst>
          </p:nvPr>
        </p:nvGraphicFramePr>
        <p:xfrm>
          <a:off x="187363" y="1683221"/>
          <a:ext cx="10009110" cy="5073166"/>
        </p:xfrm>
        <a:graphic>
          <a:graphicData uri="http://schemas.openxmlformats.org/drawingml/2006/table">
            <a:tbl>
              <a:tblPr/>
              <a:tblGrid>
                <a:gridCol w="417646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00100"/>
                <a:gridCol w="972108"/>
                <a:gridCol w="1044116"/>
                <a:gridCol w="100811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7210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3610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490361"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Перечень основных показателей муниципальной программы</a:t>
                      </a: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Ед. изм.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2024 год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(факт)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 (оценка)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anose="02020603050405020304" pitchFamily="18" charset="0"/>
                        </a:rPr>
                        <a:t>2026 год (план)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anose="02020603050405020304" pitchFamily="18" charset="0"/>
                        </a:rPr>
                        <a:t>2027 год (план)</a:t>
                      </a:r>
                      <a:endParaRPr kumimoji="0" lang="ru-RU" alt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2028 год (план)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023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846138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254125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62113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701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273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845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417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989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Общая площадь жилых помещений, приходящаяся в среднем на одного жителя</a:t>
                      </a:r>
                    </a:p>
                  </a:txBody>
                  <a:tcPr marL="106298" marR="106298" marT="54053" marB="54053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кв. м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25,3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25,3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25,3</a:t>
                      </a:r>
                      <a:endParaRPr kumimoji="0" lang="ru-RU" alt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25,3</a:t>
                      </a:r>
                      <a:endParaRPr kumimoji="0" lang="ru-RU" alt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25,4</a:t>
                      </a:r>
                      <a:endParaRPr kumimoji="0" lang="ru-RU" alt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5063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Годовой объем ввода жилья</a:t>
                      </a:r>
                    </a:p>
                  </a:txBody>
                  <a:tcPr marL="106298" marR="106298" marT="54053" marB="54053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тыс. кв. м</a:t>
                      </a: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35,6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34,0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35,0</a:t>
                      </a:r>
                      <a:endParaRPr kumimoji="0" lang="ru-RU" alt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36,0</a:t>
                      </a:r>
                      <a:endParaRPr kumimoji="0" lang="ru-RU" alt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37,0</a:t>
                      </a:r>
                      <a:endParaRPr kumimoji="0" lang="ru-RU" alt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4829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молодых семей, которым предоставлена социальная выплата за счет средств местного бюджета на улучшение жилищных условий (за отчётный год)</a:t>
                      </a:r>
                    </a:p>
                  </a:txBody>
                  <a:tcPr marL="106298" marR="106298" marT="54053" marB="54053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семей</a:t>
                      </a: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44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46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48</a:t>
                      </a:r>
                      <a:endParaRPr kumimoji="0" lang="ru-RU" alt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50</a:t>
                      </a:r>
                      <a:endParaRPr kumimoji="0" lang="ru-RU" alt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52</a:t>
                      </a:r>
                      <a:endParaRPr kumimoji="0" lang="ru-RU" alt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134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827088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235075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43063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разработанных проектов территориального планирования и (или) документов градостроительного зонирования и (или) проектов документации по планировке территории (за отчётный год)</a:t>
                      </a:r>
                    </a:p>
                  </a:txBody>
                  <a:tcPr marL="106298" marR="106298" marT="54053" marB="54053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шт.</a:t>
                      </a: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902820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территорий, обеспеченных коммунальной и транспортной инфраструктурой, на которых расположены земельные участки, предназначенные для распределения и предоставляемые (предоставленные) гражданам, имеющих трех и более детей (за отчётный год)</a:t>
                      </a:r>
                    </a:p>
                  </a:txBody>
                  <a:tcPr marL="106298" marR="106298" marT="54053" marB="54053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территорий</a:t>
                      </a: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155136770"/>
                  </a:ext>
                </a:extLst>
              </a:tr>
              <a:tr h="680919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земельных участков, предоставленных в собственность гражданам, имеющим трех и более детей (за отчётный год)</a:t>
                      </a:r>
                    </a:p>
                  </a:txBody>
                  <a:tcPr marL="106298" marR="106298" marT="54053" marB="54053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ед.</a:t>
                      </a: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15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15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15</a:t>
                      </a:r>
                      <a:endParaRPr kumimoji="0" lang="ru-RU" alt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15</a:t>
                      </a:r>
                      <a:endParaRPr kumimoji="0" lang="ru-RU" alt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15</a:t>
                      </a:r>
                      <a:endParaRPr kumimoji="0" lang="ru-RU" alt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2607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граждан, расселенных из аварийного жилищного фонда (за отчётный год)</a:t>
                      </a:r>
                    </a:p>
                  </a:txBody>
                  <a:tcPr marL="106298" marR="106298" marT="54053" marB="54053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чел.</a:t>
                      </a: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121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kumimoji="0" lang="ru-RU" alt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kumimoji="0" lang="ru-RU" alt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kumimoji="0" lang="ru-RU" alt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Google Shape;63;p13"/>
          <p:cNvSpPr txBox="1">
            <a:spLocks/>
          </p:cNvSpPr>
          <p:nvPr/>
        </p:nvSpPr>
        <p:spPr>
          <a:xfrm>
            <a:off x="295376" y="279066"/>
            <a:ext cx="9937103" cy="1080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2365" tIns="112365" rIns="112365" bIns="11236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algn="ctr" defTabSz="1128870">
              <a:spcBef>
                <a:spcPct val="0"/>
              </a:spcBef>
              <a:spcAft>
                <a:spcPct val="0"/>
              </a:spcAft>
              <a:buClr>
                <a:prstClr val="white"/>
              </a:buClr>
              <a:defRPr/>
            </a:pPr>
            <a:r>
              <a:rPr lang="ru-RU" altLang="ru-RU" sz="2900" i="1" dirty="0">
                <a:solidFill>
                  <a:srgbClr val="002060"/>
                </a:solidFill>
                <a:effectLst>
                  <a:glow rad="63500">
                    <a:srgbClr val="5ECCF3">
                      <a:satMod val="175000"/>
                      <a:alpha val="40000"/>
                    </a:srgbClr>
                  </a:glow>
                </a:effectLst>
                <a:latin typeface="Bookman Old Style" panose="02050604050505020204" pitchFamily="18" charset="0"/>
                <a:ea typeface="+mn-ea"/>
                <a:cs typeface="Arial" pitchFamily="34" charset="0"/>
              </a:rPr>
              <a:t>МУНИЦИПАЛЬНАЯ ПРОГРАММА</a:t>
            </a:r>
          </a:p>
          <a:p>
            <a:pPr algn="ctr" defTabSz="1128870">
              <a:spcBef>
                <a:spcPct val="0"/>
              </a:spcBef>
              <a:spcAft>
                <a:spcPct val="0"/>
              </a:spcAft>
              <a:buClr>
                <a:prstClr val="white"/>
              </a:buClr>
              <a:defRPr/>
            </a:pPr>
            <a:r>
              <a:rPr lang="ru-RU" altLang="ru-RU" sz="2900" i="1" dirty="0">
                <a:solidFill>
                  <a:srgbClr val="002060"/>
                </a:solidFill>
                <a:effectLst>
                  <a:glow rad="63500">
                    <a:srgbClr val="5ECCF3">
                      <a:satMod val="175000"/>
                      <a:alpha val="40000"/>
                    </a:srgbClr>
                  </a:glow>
                </a:effectLst>
                <a:latin typeface="Bookman Old Style" panose="02050604050505020204" pitchFamily="18" charset="0"/>
                <a:ea typeface="+mn-ea"/>
                <a:cs typeface="Arial" pitchFamily="34" charset="0"/>
              </a:rPr>
              <a:t>«ОБЕСПЕЧЕНИЕ КАЧЕСТВЕННЫМ ЖИЛЬЕМ»</a:t>
            </a:r>
          </a:p>
        </p:txBody>
      </p:sp>
    </p:spTree>
    <p:extLst>
      <p:ext uri="{BB962C8B-B14F-4D97-AF65-F5344CB8AC3E}">
        <p14:creationId xmlns:p14="http://schemas.microsoft.com/office/powerpoint/2010/main" val="336077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63;p13"/>
          <p:cNvSpPr txBox="1">
            <a:spLocks/>
          </p:cNvSpPr>
          <p:nvPr/>
        </p:nvSpPr>
        <p:spPr>
          <a:xfrm>
            <a:off x="79351" y="243060"/>
            <a:ext cx="10232479" cy="24778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2365" tIns="112365" rIns="112365" bIns="11236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algn="ctr" defTabSz="1128870">
              <a:spcBef>
                <a:spcPct val="0"/>
              </a:spcBef>
              <a:spcAft>
                <a:spcPct val="0"/>
              </a:spcAft>
              <a:buClr>
                <a:prstClr val="white"/>
              </a:buClr>
              <a:defRPr/>
            </a:pPr>
            <a:r>
              <a:rPr lang="ru-RU" altLang="ru-RU" sz="2900" i="1" dirty="0">
                <a:solidFill>
                  <a:srgbClr val="002060"/>
                </a:solidFill>
                <a:effectLst>
                  <a:glow rad="63500">
                    <a:srgbClr val="5ECCF3">
                      <a:satMod val="175000"/>
                      <a:alpha val="40000"/>
                    </a:srgbClr>
                  </a:glow>
                </a:effectLst>
                <a:latin typeface="Bookman Old Style" panose="02050604050505020204" pitchFamily="18" charset="0"/>
                <a:ea typeface="+mn-ea"/>
                <a:cs typeface="Arial" pitchFamily="34" charset="0"/>
              </a:rPr>
              <a:t>МУНИЦИПАЛЬНАЯ ПРОГРАММА</a:t>
            </a:r>
          </a:p>
          <a:p>
            <a:pPr algn="ctr" defTabSz="1128870">
              <a:spcBef>
                <a:spcPct val="0"/>
              </a:spcBef>
              <a:spcAft>
                <a:spcPct val="0"/>
              </a:spcAft>
              <a:buClr>
                <a:prstClr val="white"/>
              </a:buClr>
              <a:defRPr/>
            </a:pPr>
            <a:r>
              <a:rPr lang="ru-RU" altLang="ru-RU" sz="2900" i="1" dirty="0">
                <a:solidFill>
                  <a:srgbClr val="002060"/>
                </a:solidFill>
                <a:effectLst>
                  <a:glow rad="63500">
                    <a:srgbClr val="5ECCF3">
                      <a:satMod val="175000"/>
                      <a:alpha val="40000"/>
                    </a:srgbClr>
                  </a:glow>
                </a:effectLst>
                <a:latin typeface="Bookman Old Style" panose="02050604050505020204" pitchFamily="18" charset="0"/>
                <a:ea typeface="+mn-ea"/>
                <a:cs typeface="Arial" pitchFamily="34" charset="0"/>
              </a:rPr>
              <a:t>«РАЗВИТИЕ ТЕХНОЛОГИЙ ЦИФРОВОГО МУНИЦИПАЛИТЕТА И </a:t>
            </a:r>
          </a:p>
          <a:p>
            <a:pPr algn="ctr" defTabSz="1128870">
              <a:spcBef>
                <a:spcPct val="0"/>
              </a:spcBef>
              <a:spcAft>
                <a:spcPct val="0"/>
              </a:spcAft>
              <a:buClr>
                <a:prstClr val="white"/>
              </a:buClr>
              <a:defRPr/>
            </a:pPr>
            <a:r>
              <a:rPr lang="ru-RU" altLang="ru-RU" sz="2900" i="1" dirty="0">
                <a:solidFill>
                  <a:srgbClr val="002060"/>
                </a:solidFill>
                <a:effectLst>
                  <a:glow rad="63500">
                    <a:srgbClr val="5ECCF3">
                      <a:satMod val="175000"/>
                      <a:alpha val="40000"/>
                    </a:srgbClr>
                  </a:glow>
                </a:effectLst>
                <a:latin typeface="Bookman Old Style" panose="02050604050505020204" pitchFamily="18" charset="0"/>
                <a:ea typeface="+mn-ea"/>
                <a:cs typeface="Arial" pitchFamily="34" charset="0"/>
              </a:rPr>
              <a:t>ИНФРАСТРУКТУРЫ СВЯЗИ В ГОРОДЕ КОМСОМОЛЬСКЕ-НА-АМУРЕ»</a:t>
            </a:r>
          </a:p>
        </p:txBody>
      </p:sp>
      <p:graphicFrame>
        <p:nvGraphicFramePr>
          <p:cNvPr id="6" name="Group 126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7078491"/>
              </p:ext>
            </p:extLst>
          </p:nvPr>
        </p:nvGraphicFramePr>
        <p:xfrm>
          <a:off x="133325" y="4122973"/>
          <a:ext cx="10085714" cy="1720336"/>
        </p:xfrm>
        <a:graphic>
          <a:graphicData uri="http://schemas.openxmlformats.org/drawingml/2006/table">
            <a:tbl>
              <a:tblPr/>
              <a:tblGrid>
                <a:gridCol w="499809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31120"/>
                <a:gridCol w="1031120"/>
                <a:gridCol w="103112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0247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9178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76064"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основных направлений расходов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2024 год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(факт)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2025 год (оценка)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anose="02020603050405020304" pitchFamily="18" charset="0"/>
                        </a:rPr>
                        <a:t>2026 год (план)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anose="02020603050405020304" pitchFamily="18" charset="0"/>
                        </a:rPr>
                        <a:t>2027 год (план)</a:t>
                      </a:r>
                      <a:endParaRPr kumimoji="0" lang="ru-RU" alt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2028 год (план)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97369">
                <a:tc>
                  <a:txBody>
                    <a:bodyPr/>
                    <a:lstStyle>
                      <a:lvl1pPr marL="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846138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254125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62113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701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273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845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417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989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Развитие информационных платформ, систем и публичных сервисов, перевод рабочих процессов и информации в цифровой вид. Внедрение автоматизированных рабочих процессов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6,0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7,2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7,4</a:t>
                      </a:r>
                      <a:endParaRPr kumimoji="0" lang="ru-RU" alt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5,4</a:t>
                      </a:r>
                      <a:endParaRPr kumimoji="0" lang="ru-RU" alt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4,8</a:t>
                      </a:r>
                      <a:endParaRPr kumimoji="0" lang="ru-RU" alt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0" name="Прямоугольник 19"/>
          <p:cNvSpPr/>
          <p:nvPr/>
        </p:nvSpPr>
        <p:spPr>
          <a:xfrm>
            <a:off x="9188778" y="-7425"/>
            <a:ext cx="1167652" cy="375594"/>
          </a:xfrm>
          <a:prstGeom prst="rect">
            <a:avLst/>
          </a:prstGeom>
        </p:spPr>
        <p:txBody>
          <a:bodyPr wrap="none" lIns="112883" tIns="56441" rIns="112883" bIns="56441">
            <a:spAutoFit/>
          </a:bodyPr>
          <a:lstStyle/>
          <a:p>
            <a:r>
              <a:rPr lang="ru-RU" sz="17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ru-RU" sz="17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лн </a:t>
            </a:r>
            <a:r>
              <a:rPr lang="ru-RU" sz="17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23367" y="2884127"/>
            <a:ext cx="100347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u="sng" dirty="0">
                <a:solidFill>
                  <a:srgbClr val="002060"/>
                </a:solidFill>
                <a:effectLst>
                  <a:glow rad="63500">
                    <a:srgbClr val="5ECCF3">
                      <a:satMod val="175000"/>
                      <a:alpha val="40000"/>
                    </a:srgbClr>
                  </a:glow>
                </a:effectLst>
                <a:latin typeface="Bookman Old Style" panose="02050604050505020204" pitchFamily="18" charset="0"/>
                <a:cs typeface="Arial" pitchFamily="34" charset="0"/>
                <a:sym typeface="Raleway"/>
              </a:rPr>
              <a:t>Цель муниципальной программы </a:t>
            </a:r>
            <a:r>
              <a:rPr lang="ru-RU" b="1" i="1" dirty="0">
                <a:solidFill>
                  <a:srgbClr val="002060"/>
                </a:solidFill>
                <a:effectLst>
                  <a:glow rad="63500">
                    <a:srgbClr val="5ECCF3">
                      <a:satMod val="175000"/>
                      <a:alpha val="40000"/>
                    </a:srgbClr>
                  </a:glow>
                </a:effectLst>
                <a:latin typeface="Bookman Old Style" panose="02050604050505020204" pitchFamily="18" charset="0"/>
                <a:cs typeface="Arial" pitchFamily="34" charset="0"/>
                <a:sym typeface="Raleway"/>
              </a:rPr>
              <a:t>- повышение эффективности муниципальных структур за счет перехода на цифровые технологии и развития инфраструктуры связи</a:t>
            </a:r>
          </a:p>
        </p:txBody>
      </p:sp>
    </p:spTree>
    <p:extLst>
      <p:ext uri="{BB962C8B-B14F-4D97-AF65-F5344CB8AC3E}">
        <p14:creationId xmlns:p14="http://schemas.microsoft.com/office/powerpoint/2010/main" val="3341629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6DC75785-F527-4627-B0FB-379405E54801}"/>
              </a:ext>
            </a:extLst>
          </p:cNvPr>
          <p:cNvSpPr txBox="1"/>
          <p:nvPr/>
        </p:nvSpPr>
        <p:spPr>
          <a:xfrm>
            <a:off x="1811299" y="567097"/>
            <a:ext cx="7305056" cy="742362"/>
          </a:xfrm>
          <a:prstGeom prst="rect">
            <a:avLst/>
          </a:prstGeom>
          <a:noFill/>
        </p:spPr>
        <p:txBody>
          <a:bodyPr wrap="square" lIns="112883" tIns="56441" rIns="112883" bIns="56441" rtlCol="0" anchor="ctr">
            <a:spAutoFit/>
          </a:bodyPr>
          <a:lstStyle/>
          <a:p>
            <a:pPr algn="ctr">
              <a:lnSpc>
                <a:spcPts val="4938"/>
              </a:lnSpc>
            </a:pPr>
            <a:r>
              <a:rPr lang="ru-RU" sz="3000" b="1" i="1" kern="0" dirty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ГЛОССАРИЙ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7363" y="1215169"/>
            <a:ext cx="10009112" cy="1075786"/>
          </a:xfrm>
          <a:prstGeom prst="rect">
            <a:avLst/>
          </a:prstGeom>
          <a:noFill/>
        </p:spPr>
        <p:txBody>
          <a:bodyPr wrap="square" lIns="112883" tIns="56441" rIns="112883" bIns="56441" rtlCol="0">
            <a:spAutoFit/>
          </a:bodyPr>
          <a:lstStyle/>
          <a:p>
            <a:pPr algn="just">
              <a:lnSpc>
                <a:spcPts val="2469"/>
              </a:lnSpc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ea typeface="Cambria Math" panose="02040503050406030204" pitchFamily="18" charset="0"/>
                <a:cs typeface="Segoe UI Semilight" panose="020B0402040204020203" pitchFamily="34" charset="0"/>
              </a:rPr>
              <a:t>Бюджетная система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ea typeface="Cambria Math" panose="02040503050406030204" pitchFamily="18" charset="0"/>
                <a:cs typeface="Segoe UI Semilight" panose="020B0402040204020203" pitchFamily="34" charset="0"/>
              </a:rPr>
              <a:t>совокупность федерального бюджета, бюджетов субъектов Российской Федерации, местных бюджетов и бюджетов государственных внебюджетных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ea typeface="Cambria Math" panose="02040503050406030204" pitchFamily="18" charset="0"/>
                <a:cs typeface="Segoe UI Semilight" panose="020B0402040204020203" pitchFamily="34" charset="0"/>
              </a:rPr>
              <a:t>фондов.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2B3751BD-73B8-4748-95D3-E366822FD4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4247" y="63041"/>
            <a:ext cx="2137120" cy="804849"/>
          </a:xfrm>
          <a:prstGeom prst="rect">
            <a:avLst/>
          </a:prstGeom>
        </p:spPr>
      </p:pic>
      <p:sp>
        <p:nvSpPr>
          <p:cNvPr id="6" name="TextBox 23"/>
          <p:cNvSpPr txBox="1">
            <a:spLocks noChangeArrowheads="1"/>
          </p:cNvSpPr>
          <p:nvPr/>
        </p:nvSpPr>
        <p:spPr bwMode="auto">
          <a:xfrm>
            <a:off x="1985243" y="2259285"/>
            <a:ext cx="6700425" cy="513932"/>
          </a:xfrm>
          <a:prstGeom prst="rect">
            <a:avLst/>
          </a:prstGeom>
          <a:solidFill>
            <a:schemeClr val="accent5">
              <a:lumMod val="75000"/>
              <a:alpha val="37000"/>
            </a:schemeClr>
          </a:solidFill>
          <a:ln>
            <a:noFill/>
          </a:ln>
        </p:spPr>
        <p:txBody>
          <a:bodyPr wrap="square" lIns="112722" tIns="56361" rIns="112722" bIns="56361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1127216">
              <a:spcBef>
                <a:spcPct val="0"/>
              </a:spcBef>
              <a:buNone/>
            </a:pPr>
            <a:r>
              <a:rPr lang="ru-RU" altLang="ru-RU" sz="2600" b="1" dirty="0">
                <a:latin typeface="Bookman Old Style" panose="02050604050505020204" pitchFamily="18" charset="0"/>
                <a:cs typeface="Times New Roman" pitchFamily="18" charset="0"/>
              </a:rPr>
              <a:t>Уровни бюджетной системы</a:t>
            </a:r>
          </a:p>
        </p:txBody>
      </p:sp>
      <p:cxnSp>
        <p:nvCxnSpPr>
          <p:cNvPr id="7" name="Прямая со стрелкой 27"/>
          <p:cNvCxnSpPr>
            <a:cxnSpLocks noChangeShapeType="1"/>
          </p:cNvCxnSpPr>
          <p:nvPr/>
        </p:nvCxnSpPr>
        <p:spPr bwMode="auto">
          <a:xfrm>
            <a:off x="5594935" y="3223959"/>
            <a:ext cx="530349" cy="0"/>
          </a:xfrm>
          <a:prstGeom prst="straightConnector1">
            <a:avLst/>
          </a:prstGeom>
          <a:noFill/>
          <a:ln w="6350" algn="ctr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Прямая со стрелкой 28"/>
          <p:cNvCxnSpPr>
            <a:cxnSpLocks noChangeShapeType="1"/>
          </p:cNvCxnSpPr>
          <p:nvPr/>
        </p:nvCxnSpPr>
        <p:spPr bwMode="auto">
          <a:xfrm flipH="1">
            <a:off x="2707643" y="3223959"/>
            <a:ext cx="616540" cy="0"/>
          </a:xfrm>
          <a:prstGeom prst="straightConnector1">
            <a:avLst/>
          </a:prstGeom>
          <a:noFill/>
          <a:ln w="6350" algn="ctr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TextBox 8"/>
          <p:cNvSpPr txBox="1"/>
          <p:nvPr/>
        </p:nvSpPr>
        <p:spPr>
          <a:xfrm>
            <a:off x="6164489" y="2913736"/>
            <a:ext cx="3471150" cy="575488"/>
          </a:xfrm>
          <a:prstGeom prst="rect">
            <a:avLst/>
          </a:prstGeom>
          <a:solidFill>
            <a:sysClr val="window" lastClr="FFFFFF">
              <a:alpha val="69000"/>
            </a:sysClr>
          </a:solidFill>
        </p:spPr>
        <p:txBody>
          <a:bodyPr wrap="square" lIns="112722" tIns="56361" rIns="112722" bIns="56361">
            <a:spAutoFit/>
          </a:bodyPr>
          <a:lstStyle/>
          <a:p>
            <a:pPr algn="ctr" defTabSz="1127216">
              <a:defRPr/>
            </a:pPr>
            <a:r>
              <a:rPr lang="ru-RU" sz="1500" b="1" kern="0" dirty="0">
                <a:solidFill>
                  <a:prstClr val="black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Бюджеты государственных внебюджетных фондов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35435" y="2835349"/>
            <a:ext cx="1884721" cy="691901"/>
          </a:xfrm>
          <a:prstGeom prst="rect">
            <a:avLst/>
          </a:prstGeom>
          <a:solidFill>
            <a:sysClr val="window" lastClr="FFFFFF">
              <a:alpha val="69000"/>
            </a:sysClr>
          </a:solidFill>
          <a:ln>
            <a:noFill/>
          </a:ln>
          <a:effectLst/>
        </p:spPr>
        <p:txBody>
          <a:bodyPr lIns="112722" tIns="56361" rIns="112722" bIns="56361" anchor="ctr"/>
          <a:lstStyle>
            <a:defPPr>
              <a:defRPr lang="ru-RU"/>
            </a:defPPr>
            <a:lvl1pPr algn="ctr">
              <a:defRPr sz="2400" b="1"/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1127216">
              <a:defRPr/>
            </a:pPr>
            <a:r>
              <a:rPr lang="ru-RU" sz="1600" kern="0" dirty="0">
                <a:solidFill>
                  <a:prstClr val="black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Федеральный</a:t>
            </a:r>
          </a:p>
          <a:p>
            <a:pPr defTabSz="1127216">
              <a:defRPr/>
            </a:pPr>
            <a:r>
              <a:rPr lang="ru-RU" sz="1600" kern="0" dirty="0">
                <a:solidFill>
                  <a:prstClr val="black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 бюджет</a:t>
            </a:r>
          </a:p>
        </p:txBody>
      </p:sp>
      <p:cxnSp>
        <p:nvCxnSpPr>
          <p:cNvPr id="11" name="Прямая со стрелкой 31"/>
          <p:cNvCxnSpPr>
            <a:cxnSpLocks noChangeShapeType="1"/>
          </p:cNvCxnSpPr>
          <p:nvPr/>
        </p:nvCxnSpPr>
        <p:spPr bwMode="auto">
          <a:xfrm flipV="1">
            <a:off x="5575444" y="3962352"/>
            <a:ext cx="553445" cy="277097"/>
          </a:xfrm>
          <a:prstGeom prst="straightConnector1">
            <a:avLst/>
          </a:prstGeom>
          <a:noFill/>
          <a:ln w="6350" algn="ctr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Прямая со стрелкой 32"/>
          <p:cNvCxnSpPr>
            <a:cxnSpLocks noChangeShapeType="1"/>
          </p:cNvCxnSpPr>
          <p:nvPr/>
        </p:nvCxnSpPr>
        <p:spPr bwMode="auto">
          <a:xfrm>
            <a:off x="5594935" y="4505914"/>
            <a:ext cx="513784" cy="305646"/>
          </a:xfrm>
          <a:prstGeom prst="straightConnector1">
            <a:avLst/>
          </a:prstGeom>
          <a:noFill/>
          <a:ln w="6350" algn="ctr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TextBox 12"/>
          <p:cNvSpPr txBox="1"/>
          <p:nvPr/>
        </p:nvSpPr>
        <p:spPr>
          <a:xfrm>
            <a:off x="6168359" y="3633240"/>
            <a:ext cx="3467280" cy="575488"/>
          </a:xfrm>
          <a:prstGeom prst="rect">
            <a:avLst/>
          </a:prstGeom>
          <a:solidFill>
            <a:sysClr val="window" lastClr="FFFFFF">
              <a:alpha val="69000"/>
            </a:sysClr>
          </a:solidFill>
        </p:spPr>
        <p:txBody>
          <a:bodyPr wrap="square" lIns="112722" tIns="56361" rIns="112722" bIns="56361">
            <a:spAutoFit/>
          </a:bodyPr>
          <a:lstStyle/>
          <a:p>
            <a:pPr algn="ctr" defTabSz="1127216">
              <a:defRPr/>
            </a:pPr>
            <a:r>
              <a:rPr lang="ru-RU" sz="1500" b="1" kern="0" dirty="0">
                <a:solidFill>
                  <a:prstClr val="black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Бюджеты территориальных государственных фондов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52686" y="4245308"/>
            <a:ext cx="4079793" cy="975597"/>
          </a:xfrm>
          <a:prstGeom prst="rect">
            <a:avLst/>
          </a:prstGeom>
          <a:solidFill>
            <a:sysClr val="window" lastClr="FFFFFF">
              <a:alpha val="69000"/>
            </a:sysClr>
          </a:solidFill>
        </p:spPr>
        <p:txBody>
          <a:bodyPr wrap="square" lIns="112722" tIns="56361" rIns="112722" bIns="56361">
            <a:spAutoFit/>
          </a:bodyPr>
          <a:lstStyle/>
          <a:p>
            <a:pPr algn="ctr" defTabSz="1127216">
              <a:defRPr/>
            </a:pPr>
            <a:r>
              <a:rPr lang="ru-RU" sz="1400" b="1" kern="0" dirty="0">
                <a:solidFill>
                  <a:prstClr val="black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Бюджеты внутригородских муниципальных образований городов федерального значения, Москвы, Санкт-Петербурга, Севастополя</a:t>
            </a:r>
          </a:p>
        </p:txBody>
      </p:sp>
      <p:cxnSp>
        <p:nvCxnSpPr>
          <p:cNvPr id="15" name="Прямая со стрелкой 40"/>
          <p:cNvCxnSpPr>
            <a:cxnSpLocks noChangeShapeType="1"/>
          </p:cNvCxnSpPr>
          <p:nvPr/>
        </p:nvCxnSpPr>
        <p:spPr bwMode="auto">
          <a:xfrm flipH="1">
            <a:off x="2743647" y="4353711"/>
            <a:ext cx="535417" cy="0"/>
          </a:xfrm>
          <a:prstGeom prst="straightConnector1">
            <a:avLst/>
          </a:prstGeom>
          <a:noFill/>
          <a:ln w="6350" algn="ctr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" name="TextBox 15"/>
          <p:cNvSpPr txBox="1"/>
          <p:nvPr/>
        </p:nvSpPr>
        <p:spPr>
          <a:xfrm>
            <a:off x="763167" y="3970958"/>
            <a:ext cx="1980220" cy="606265"/>
          </a:xfrm>
          <a:prstGeom prst="rect">
            <a:avLst/>
          </a:prstGeom>
          <a:solidFill>
            <a:sysClr val="window" lastClr="FFFFFF">
              <a:alpha val="69000"/>
            </a:sysClr>
          </a:solidFill>
        </p:spPr>
        <p:txBody>
          <a:bodyPr wrap="square" lIns="112722" tIns="56361" rIns="112722" bIns="56361">
            <a:spAutoFit/>
          </a:bodyPr>
          <a:lstStyle/>
          <a:p>
            <a:pPr algn="ctr" defTabSz="1127216">
              <a:defRPr/>
            </a:pPr>
            <a:r>
              <a:rPr lang="ru-RU" sz="1600" b="1" kern="0" dirty="0">
                <a:solidFill>
                  <a:prstClr val="black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Бюджеты </a:t>
            </a:r>
          </a:p>
          <a:p>
            <a:pPr algn="ctr" defTabSz="1127216">
              <a:defRPr/>
            </a:pPr>
            <a:r>
              <a:rPr lang="ru-RU" sz="1600" b="1" kern="0" dirty="0">
                <a:solidFill>
                  <a:prstClr val="black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субъектов РФ</a:t>
            </a:r>
          </a:p>
        </p:txBody>
      </p:sp>
      <p:cxnSp>
        <p:nvCxnSpPr>
          <p:cNvPr id="17" name="Прямая со стрелкой 43"/>
          <p:cNvCxnSpPr>
            <a:cxnSpLocks noChangeShapeType="1"/>
          </p:cNvCxnSpPr>
          <p:nvPr/>
        </p:nvCxnSpPr>
        <p:spPr bwMode="auto">
          <a:xfrm>
            <a:off x="5794004" y="5535649"/>
            <a:ext cx="298015" cy="0"/>
          </a:xfrm>
          <a:prstGeom prst="straightConnector1">
            <a:avLst/>
          </a:prstGeom>
          <a:noFill/>
          <a:ln w="6350" algn="ctr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" name="TextBox 17"/>
          <p:cNvSpPr txBox="1"/>
          <p:nvPr/>
        </p:nvSpPr>
        <p:spPr>
          <a:xfrm>
            <a:off x="6153131" y="5325428"/>
            <a:ext cx="2603184" cy="606265"/>
          </a:xfrm>
          <a:prstGeom prst="rect">
            <a:avLst/>
          </a:prstGeom>
          <a:solidFill>
            <a:sysClr val="window" lastClr="FFFFFF">
              <a:alpha val="69000"/>
            </a:sysClr>
          </a:solidFill>
        </p:spPr>
        <p:txBody>
          <a:bodyPr wrap="square" lIns="112722" tIns="56361" rIns="112722" bIns="56361">
            <a:spAutoFit/>
          </a:bodyPr>
          <a:lstStyle/>
          <a:p>
            <a:pPr algn="ctr" defTabSz="1127216">
              <a:defRPr/>
            </a:pPr>
            <a:r>
              <a:rPr lang="ru-RU" sz="1600" b="1" kern="0" dirty="0">
                <a:solidFill>
                  <a:prstClr val="black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Бюджеты </a:t>
            </a:r>
          </a:p>
          <a:p>
            <a:pPr algn="ctr" defTabSz="1127216">
              <a:defRPr/>
            </a:pPr>
            <a:r>
              <a:rPr lang="ru-RU" sz="1600" b="1" kern="0" dirty="0">
                <a:solidFill>
                  <a:prstClr val="black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городских округов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05281" y="4930284"/>
            <a:ext cx="2304256" cy="852487"/>
          </a:xfrm>
          <a:prstGeom prst="rect">
            <a:avLst/>
          </a:prstGeom>
          <a:solidFill>
            <a:sysClr val="window" lastClr="FFFFFF">
              <a:alpha val="69000"/>
            </a:sysClr>
          </a:solidFill>
        </p:spPr>
        <p:txBody>
          <a:bodyPr wrap="square" lIns="112722" tIns="56361" rIns="112722" bIns="56361">
            <a:spAutoFit/>
          </a:bodyPr>
          <a:lstStyle/>
          <a:p>
            <a:pPr algn="ctr" defTabSz="1127216">
              <a:defRPr/>
            </a:pPr>
            <a:r>
              <a:rPr lang="ru-RU" sz="1600" b="1" kern="0" dirty="0">
                <a:solidFill>
                  <a:prstClr val="black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Бюджеты </a:t>
            </a:r>
          </a:p>
          <a:p>
            <a:pPr algn="ctr" defTabSz="1127216">
              <a:defRPr/>
            </a:pPr>
            <a:r>
              <a:rPr lang="ru-RU" sz="1600" b="1" kern="0" dirty="0" smtClean="0">
                <a:solidFill>
                  <a:prstClr val="black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муниципальных районов</a:t>
            </a:r>
            <a:endParaRPr lang="ru-RU" sz="1600" b="1" kern="0" dirty="0">
              <a:solidFill>
                <a:prstClr val="black"/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0" name="Прямая со стрелкой 52"/>
          <p:cNvCxnSpPr>
            <a:cxnSpLocks noChangeShapeType="1"/>
            <a:stCxn id="40" idx="1"/>
          </p:cNvCxnSpPr>
          <p:nvPr/>
        </p:nvCxnSpPr>
        <p:spPr bwMode="auto">
          <a:xfrm flipH="1" flipV="1">
            <a:off x="2779652" y="5547594"/>
            <a:ext cx="499412" cy="2145"/>
          </a:xfrm>
          <a:prstGeom prst="straightConnector1">
            <a:avLst/>
          </a:prstGeom>
          <a:noFill/>
          <a:ln w="6350" algn="ctr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" name="TextBox 20"/>
          <p:cNvSpPr txBox="1"/>
          <p:nvPr/>
        </p:nvSpPr>
        <p:spPr>
          <a:xfrm>
            <a:off x="113461" y="6129129"/>
            <a:ext cx="1478058" cy="560910"/>
          </a:xfrm>
          <a:prstGeom prst="rect">
            <a:avLst/>
          </a:prstGeom>
          <a:solidFill>
            <a:sysClr val="window" lastClr="FFFFFF">
              <a:alpha val="69000"/>
            </a:sysClr>
          </a:solidFill>
          <a:ln>
            <a:noFill/>
          </a:ln>
          <a:effectLst/>
        </p:spPr>
        <p:txBody>
          <a:bodyPr lIns="112722" tIns="56361" rIns="112722" bIns="56361" anchor="ctr"/>
          <a:lstStyle>
            <a:defPPr>
              <a:defRPr lang="ru-RU"/>
            </a:defPPr>
            <a:lvl1pPr algn="ctr">
              <a:defRPr sz="2400" b="1"/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1127216">
              <a:defRPr/>
            </a:pPr>
            <a:r>
              <a:rPr lang="ru-RU" sz="1600" kern="0" dirty="0">
                <a:solidFill>
                  <a:prstClr val="black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Бюджеты </a:t>
            </a:r>
          </a:p>
          <a:p>
            <a:pPr defTabSz="1127216">
              <a:defRPr/>
            </a:pPr>
            <a:r>
              <a:rPr lang="ru-RU" sz="1600" kern="0" dirty="0">
                <a:solidFill>
                  <a:prstClr val="black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районов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1807543" y="6093125"/>
            <a:ext cx="1866554" cy="1098708"/>
          </a:xfrm>
          <a:prstGeom prst="rect">
            <a:avLst/>
          </a:prstGeom>
          <a:solidFill>
            <a:sysClr val="window" lastClr="FFFFFF">
              <a:alpha val="69000"/>
            </a:sysClr>
          </a:solidFill>
        </p:spPr>
        <p:txBody>
          <a:bodyPr wrap="square" lIns="112722" tIns="56361" rIns="112722" bIns="56361">
            <a:spAutoFit/>
          </a:bodyPr>
          <a:lstStyle/>
          <a:p>
            <a:pPr algn="ctr" defTabSz="1127216">
              <a:defRPr/>
            </a:pPr>
            <a:r>
              <a:rPr lang="ru-RU" sz="1600" b="1" kern="0" dirty="0">
                <a:solidFill>
                  <a:prstClr val="black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Бюджеты </a:t>
            </a:r>
          </a:p>
          <a:p>
            <a:pPr algn="ctr" defTabSz="1127216">
              <a:defRPr/>
            </a:pPr>
            <a:r>
              <a:rPr lang="ru-RU" sz="1600" b="1" kern="0" dirty="0">
                <a:solidFill>
                  <a:prstClr val="black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городских и сельских поселений</a:t>
            </a:r>
          </a:p>
        </p:txBody>
      </p:sp>
      <p:cxnSp>
        <p:nvCxnSpPr>
          <p:cNvPr id="26" name="Прямая со стрелкой 56"/>
          <p:cNvCxnSpPr>
            <a:cxnSpLocks noChangeShapeType="1"/>
          </p:cNvCxnSpPr>
          <p:nvPr/>
        </p:nvCxnSpPr>
        <p:spPr bwMode="auto">
          <a:xfrm>
            <a:off x="1887099" y="5782771"/>
            <a:ext cx="204429" cy="236603"/>
          </a:xfrm>
          <a:prstGeom prst="straightConnector1">
            <a:avLst/>
          </a:prstGeom>
          <a:noFill/>
          <a:ln w="6350" algn="ctr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" name="Прямая со стрелкой 56"/>
          <p:cNvCxnSpPr>
            <a:cxnSpLocks noChangeShapeType="1"/>
          </p:cNvCxnSpPr>
          <p:nvPr/>
        </p:nvCxnSpPr>
        <p:spPr bwMode="auto">
          <a:xfrm flipH="1">
            <a:off x="819138" y="5803100"/>
            <a:ext cx="245992" cy="236605"/>
          </a:xfrm>
          <a:prstGeom prst="straightConnector1">
            <a:avLst/>
          </a:prstGeom>
          <a:noFill/>
          <a:ln w="6350" algn="ctr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6" name="TextBox 35"/>
          <p:cNvSpPr txBox="1"/>
          <p:nvPr/>
        </p:nvSpPr>
        <p:spPr>
          <a:xfrm>
            <a:off x="3319711" y="2943361"/>
            <a:ext cx="2199318" cy="691901"/>
          </a:xfrm>
          <a:prstGeom prst="rect">
            <a:avLst/>
          </a:prstGeom>
          <a:solidFill>
            <a:sysClr val="window" lastClr="FFFFFF">
              <a:alpha val="69000"/>
            </a:sysClr>
          </a:solidFill>
          <a:ln>
            <a:noFill/>
          </a:ln>
          <a:effectLst/>
        </p:spPr>
        <p:txBody>
          <a:bodyPr lIns="112722" tIns="56361" rIns="112722" bIns="56361" anchor="ctr"/>
          <a:lstStyle>
            <a:defPPr>
              <a:defRPr lang="ru-RU"/>
            </a:defPPr>
            <a:lvl1pPr algn="ctr">
              <a:defRPr sz="2400" b="1"/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sz="1600" u="sng" dirty="0">
                <a:solidFill>
                  <a:srgbClr val="000000"/>
                </a:solidFill>
                <a:latin typeface="Bookman Old Style" panose="02050604050505020204" pitchFamily="18" charset="0"/>
              </a:rPr>
              <a:t>ФЕДЕРАЛЬНЫЙ УРОВЕНЬ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355715" y="4015656"/>
            <a:ext cx="2151733" cy="691901"/>
          </a:xfrm>
          <a:prstGeom prst="rect">
            <a:avLst/>
          </a:prstGeom>
          <a:solidFill>
            <a:sysClr val="window" lastClr="FFFFFF">
              <a:alpha val="69000"/>
            </a:sysClr>
          </a:solidFill>
          <a:ln>
            <a:noFill/>
          </a:ln>
          <a:effectLst/>
        </p:spPr>
        <p:txBody>
          <a:bodyPr lIns="112722" tIns="56361" rIns="112722" bIns="56361" anchor="ctr"/>
          <a:lstStyle>
            <a:defPPr>
              <a:defRPr lang="ru-RU"/>
            </a:defPPr>
            <a:lvl1pPr algn="ctr">
              <a:defRPr sz="2400" b="1"/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sz="1600" u="sng" dirty="0">
                <a:solidFill>
                  <a:srgbClr val="000000"/>
                </a:solidFill>
                <a:latin typeface="Bookman Old Style" panose="02050604050505020204" pitchFamily="18" charset="0"/>
              </a:rPr>
              <a:t>РЕГИОНАЛЬНЫЙ УРОВЕНЬ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279064" y="5203788"/>
            <a:ext cx="2514939" cy="691901"/>
          </a:xfrm>
          <a:prstGeom prst="rect">
            <a:avLst/>
          </a:prstGeom>
          <a:solidFill>
            <a:sysClr val="window" lastClr="FFFFFF">
              <a:alpha val="69000"/>
            </a:sysClr>
          </a:solidFill>
          <a:ln>
            <a:noFill/>
          </a:ln>
          <a:effectLst/>
        </p:spPr>
        <p:txBody>
          <a:bodyPr lIns="112722" tIns="56361" rIns="112722" bIns="56361" anchor="ctr"/>
          <a:lstStyle>
            <a:defPPr>
              <a:defRPr lang="ru-RU"/>
            </a:defPPr>
            <a:lvl1pPr algn="ctr">
              <a:defRPr sz="2400" b="1"/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sz="1600" u="sng" dirty="0">
                <a:solidFill>
                  <a:srgbClr val="000000"/>
                </a:solidFill>
                <a:latin typeface="Bookman Old Style" panose="02050604050505020204" pitchFamily="18" charset="0"/>
              </a:rPr>
              <a:t>МУНИЦИПАЛЬНЫЙ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578167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oup 126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768898"/>
              </p:ext>
            </p:extLst>
          </p:nvPr>
        </p:nvGraphicFramePr>
        <p:xfrm>
          <a:off x="187363" y="3116945"/>
          <a:ext cx="10009110" cy="2454708"/>
        </p:xfrm>
        <a:graphic>
          <a:graphicData uri="http://schemas.openxmlformats.org/drawingml/2006/table">
            <a:tbl>
              <a:tblPr/>
              <a:tblGrid>
                <a:gridCol w="388843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36104"/>
                <a:gridCol w="1008112"/>
                <a:gridCol w="1044116"/>
                <a:gridCol w="104411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0811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8011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39105"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Перечень основных показателей муниципальной программы</a:t>
                      </a: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Ед. изм.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2024 год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(факт)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 (оценка)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anose="02020603050405020304" pitchFamily="18" charset="0"/>
                        </a:rPr>
                        <a:t>2026 год (план)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anose="02020603050405020304" pitchFamily="18" charset="0"/>
                        </a:rPr>
                        <a:t>2027 год (план)</a:t>
                      </a:r>
                      <a:endParaRPr kumimoji="0" lang="ru-RU" alt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2028 год (план)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1497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846138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254125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62113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701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273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845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417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989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Уровень удовлетворенности граждан качеством предоставления муниципальных услуг</a:t>
                      </a:r>
                    </a:p>
                  </a:txBody>
                  <a:tcPr marL="106298" marR="106298" marT="54053" marB="54053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%, не менее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95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95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95</a:t>
                      </a:r>
                      <a:endParaRPr kumimoji="0" lang="ru-RU" alt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95</a:t>
                      </a:r>
                      <a:endParaRPr kumimoji="0" lang="ru-RU" alt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95</a:t>
                      </a:r>
                      <a:endParaRPr kumimoji="0" lang="ru-RU" alt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2406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Обеспечение покрытия базовой инфраструктурой 5</a:t>
                      </a:r>
                      <a:r>
                        <a:rPr kumimoji="0" lang="en-US" alt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G</a:t>
                      </a:r>
                      <a:endParaRPr kumimoji="0" lang="ru-RU" altLang="ru-RU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06298" marR="106298" marT="54053" marB="54053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%</a:t>
                      </a: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kumimoji="0" lang="ru-RU" alt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kumimoji="0" lang="ru-RU" alt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30</a:t>
                      </a:r>
                      <a:endParaRPr kumimoji="0" lang="ru-RU" alt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2406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Внедрение цифровой системы охраны (видео по периметру с доп. </a:t>
                      </a:r>
                      <a:r>
                        <a:rPr kumimoji="0" lang="en-US" alt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JR</a:t>
                      </a:r>
                      <a:r>
                        <a:rPr kumimoji="0" lang="ru-RU" alt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освещением, захват лиц на входе)</a:t>
                      </a:r>
                    </a:p>
                  </a:txBody>
                  <a:tcPr marL="106298" marR="106298" marT="54053" marB="54053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%</a:t>
                      </a: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kumimoji="0" lang="ru-RU" alt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50</a:t>
                      </a:r>
                      <a:endParaRPr kumimoji="0" lang="ru-RU" alt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alt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Google Shape;63;p13"/>
          <p:cNvSpPr txBox="1">
            <a:spLocks/>
          </p:cNvSpPr>
          <p:nvPr/>
        </p:nvSpPr>
        <p:spPr>
          <a:xfrm>
            <a:off x="79351" y="243060"/>
            <a:ext cx="10232479" cy="24778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2365" tIns="112365" rIns="112365" bIns="11236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algn="ctr" defTabSz="1128870">
              <a:spcBef>
                <a:spcPct val="0"/>
              </a:spcBef>
              <a:spcAft>
                <a:spcPct val="0"/>
              </a:spcAft>
              <a:buClr>
                <a:prstClr val="white"/>
              </a:buClr>
              <a:defRPr/>
            </a:pPr>
            <a:r>
              <a:rPr lang="ru-RU" altLang="ru-RU" sz="2900" i="1" dirty="0">
                <a:solidFill>
                  <a:srgbClr val="002060"/>
                </a:solidFill>
                <a:effectLst>
                  <a:glow rad="63500">
                    <a:srgbClr val="5ECCF3">
                      <a:satMod val="175000"/>
                      <a:alpha val="40000"/>
                    </a:srgbClr>
                  </a:glow>
                </a:effectLst>
                <a:latin typeface="Bookman Old Style" panose="02050604050505020204" pitchFamily="18" charset="0"/>
                <a:ea typeface="+mn-ea"/>
                <a:cs typeface="Arial" pitchFamily="34" charset="0"/>
              </a:rPr>
              <a:t>МУНИЦИПАЛЬНАЯ ПРОГРАММА</a:t>
            </a:r>
          </a:p>
          <a:p>
            <a:pPr algn="ctr" defTabSz="1128870">
              <a:spcBef>
                <a:spcPct val="0"/>
              </a:spcBef>
              <a:spcAft>
                <a:spcPct val="0"/>
              </a:spcAft>
              <a:buClr>
                <a:prstClr val="white"/>
              </a:buClr>
              <a:defRPr/>
            </a:pPr>
            <a:r>
              <a:rPr lang="ru-RU" altLang="ru-RU" sz="2900" i="1" dirty="0">
                <a:solidFill>
                  <a:srgbClr val="002060"/>
                </a:solidFill>
                <a:effectLst>
                  <a:glow rad="63500">
                    <a:srgbClr val="5ECCF3">
                      <a:satMod val="175000"/>
                      <a:alpha val="40000"/>
                    </a:srgbClr>
                  </a:glow>
                </a:effectLst>
                <a:latin typeface="Bookman Old Style" panose="02050604050505020204" pitchFamily="18" charset="0"/>
                <a:ea typeface="+mn-ea"/>
                <a:cs typeface="Arial" pitchFamily="34" charset="0"/>
              </a:rPr>
              <a:t>«РАЗВИТИЕ ТЕХНОЛОГИЙ ЦИФРОВОГО МУНИЦИПАЛИТЕТА И </a:t>
            </a:r>
          </a:p>
          <a:p>
            <a:pPr algn="ctr" defTabSz="1128870">
              <a:spcBef>
                <a:spcPct val="0"/>
              </a:spcBef>
              <a:spcAft>
                <a:spcPct val="0"/>
              </a:spcAft>
              <a:buClr>
                <a:prstClr val="white"/>
              </a:buClr>
              <a:defRPr/>
            </a:pPr>
            <a:r>
              <a:rPr lang="ru-RU" altLang="ru-RU" sz="2900" i="1" dirty="0">
                <a:solidFill>
                  <a:srgbClr val="002060"/>
                </a:solidFill>
                <a:effectLst>
                  <a:glow rad="63500">
                    <a:srgbClr val="5ECCF3">
                      <a:satMod val="175000"/>
                      <a:alpha val="40000"/>
                    </a:srgbClr>
                  </a:glow>
                </a:effectLst>
                <a:latin typeface="Bookman Old Style" panose="02050604050505020204" pitchFamily="18" charset="0"/>
                <a:ea typeface="+mn-ea"/>
                <a:cs typeface="Arial" pitchFamily="34" charset="0"/>
              </a:rPr>
              <a:t>ИНФРАСТРУКТУРЫ СВЯЗИ В ГОРОДЕ КОМСОМОЛЬСКЕ-НА-АМУРЕ»</a:t>
            </a:r>
          </a:p>
        </p:txBody>
      </p:sp>
    </p:spTree>
    <p:extLst>
      <p:ext uri="{BB962C8B-B14F-4D97-AF65-F5344CB8AC3E}">
        <p14:creationId xmlns:p14="http://schemas.microsoft.com/office/powerpoint/2010/main" val="2879471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63;p13"/>
          <p:cNvSpPr txBox="1">
            <a:spLocks/>
          </p:cNvSpPr>
          <p:nvPr/>
        </p:nvSpPr>
        <p:spPr>
          <a:xfrm>
            <a:off x="79351" y="243060"/>
            <a:ext cx="10232479" cy="24778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2365" tIns="112365" rIns="112365" bIns="11236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algn="ctr" defTabSz="1128870">
              <a:spcBef>
                <a:spcPct val="0"/>
              </a:spcBef>
              <a:spcAft>
                <a:spcPct val="0"/>
              </a:spcAft>
              <a:buClr>
                <a:prstClr val="white"/>
              </a:buClr>
              <a:defRPr/>
            </a:pPr>
            <a:r>
              <a:rPr lang="ru-RU" altLang="ru-RU" sz="2900" i="1" dirty="0">
                <a:solidFill>
                  <a:srgbClr val="002060"/>
                </a:solidFill>
                <a:effectLst>
                  <a:glow rad="63500">
                    <a:srgbClr val="5ECCF3">
                      <a:satMod val="175000"/>
                      <a:alpha val="40000"/>
                    </a:srgbClr>
                  </a:glow>
                </a:effectLst>
                <a:latin typeface="Bookman Old Style" panose="02050604050505020204" pitchFamily="18" charset="0"/>
                <a:ea typeface="+mn-ea"/>
                <a:cs typeface="Arial" pitchFamily="34" charset="0"/>
              </a:rPr>
              <a:t>МУНИЦИПАЛЬНАЯ ПРОГРАММА</a:t>
            </a:r>
          </a:p>
          <a:p>
            <a:pPr algn="ctr" defTabSz="1128870">
              <a:spcBef>
                <a:spcPct val="0"/>
              </a:spcBef>
              <a:spcAft>
                <a:spcPct val="0"/>
              </a:spcAft>
              <a:buClr>
                <a:prstClr val="white"/>
              </a:buClr>
              <a:defRPr/>
            </a:pPr>
            <a:r>
              <a:rPr lang="ru-RU" altLang="ru-RU" sz="2900" i="1" dirty="0">
                <a:solidFill>
                  <a:srgbClr val="002060"/>
                </a:solidFill>
                <a:effectLst>
                  <a:glow rad="63500">
                    <a:srgbClr val="5ECCF3">
                      <a:satMod val="175000"/>
                      <a:alpha val="40000"/>
                    </a:srgbClr>
                  </a:glow>
                </a:effectLst>
                <a:latin typeface="Bookman Old Style" panose="02050604050505020204" pitchFamily="18" charset="0"/>
                <a:ea typeface="+mn-ea"/>
                <a:cs typeface="Arial" pitchFamily="34" charset="0"/>
              </a:rPr>
              <a:t>«ОБЕСПЕЧЕНИЕ ОБЩЕСТВЕННОЙ БЕЗОПАСНОСТИ И ПРОТИВОДЕЙСТВИЕ ПРЕСТУПНОСТИНА ТЕРРИТОРИИ ГОРОДА КОМСОМОЛЬСКА-НА-АМУРЕ»</a:t>
            </a:r>
          </a:p>
        </p:txBody>
      </p:sp>
      <p:graphicFrame>
        <p:nvGraphicFramePr>
          <p:cNvPr id="6" name="Group 126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3442265"/>
              </p:ext>
            </p:extLst>
          </p:nvPr>
        </p:nvGraphicFramePr>
        <p:xfrm>
          <a:off x="133325" y="4122973"/>
          <a:ext cx="10085714" cy="1873865"/>
        </p:xfrm>
        <a:graphic>
          <a:graphicData uri="http://schemas.openxmlformats.org/drawingml/2006/table">
            <a:tbl>
              <a:tblPr/>
              <a:tblGrid>
                <a:gridCol w="499809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31120"/>
                <a:gridCol w="1031120"/>
                <a:gridCol w="103112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0247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9178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76064"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основных направлений расходов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2024 год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(факт)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2025 год (оценка)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anose="02020603050405020304" pitchFamily="18" charset="0"/>
                        </a:rPr>
                        <a:t>2026 год (план)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anose="02020603050405020304" pitchFamily="18" charset="0"/>
                        </a:rPr>
                        <a:t>2027 год (план)</a:t>
                      </a:r>
                      <a:endParaRPr kumimoji="0" lang="ru-RU" alt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2028 год (план)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97369">
                <a:tc>
                  <a:txBody>
                    <a:bodyPr/>
                    <a:lstStyle>
                      <a:lvl1pPr marL="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846138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254125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62113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701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273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845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417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989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Формирование здорового образа жизни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0,3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0,3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0,3</a:t>
                      </a:r>
                      <a:endParaRPr kumimoji="0" lang="ru-RU" alt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0,2</a:t>
                      </a:r>
                      <a:endParaRPr kumimoji="0" lang="ru-RU" alt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0,2</a:t>
                      </a:r>
                      <a:endParaRPr kumimoji="0" lang="ru-RU" alt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7369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Профилактика правонарушений, терроризма и экстремизма, совершенствование антитеррористической защищённости объектов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11,3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8,0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8,5</a:t>
                      </a:r>
                      <a:endParaRPr kumimoji="0" lang="ru-RU" alt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6,5</a:t>
                      </a:r>
                      <a:endParaRPr kumimoji="0" lang="ru-RU" alt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6,1</a:t>
                      </a:r>
                      <a:endParaRPr kumimoji="0" lang="ru-RU" alt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0" name="Прямоугольник 19"/>
          <p:cNvSpPr/>
          <p:nvPr/>
        </p:nvSpPr>
        <p:spPr>
          <a:xfrm>
            <a:off x="9188778" y="-7425"/>
            <a:ext cx="1167652" cy="375594"/>
          </a:xfrm>
          <a:prstGeom prst="rect">
            <a:avLst/>
          </a:prstGeom>
        </p:spPr>
        <p:txBody>
          <a:bodyPr wrap="none" lIns="112883" tIns="56441" rIns="112883" bIns="56441">
            <a:spAutoFit/>
          </a:bodyPr>
          <a:lstStyle/>
          <a:p>
            <a:r>
              <a:rPr lang="ru-RU" sz="17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ru-RU" sz="17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лн </a:t>
            </a:r>
            <a:r>
              <a:rPr lang="ru-RU" sz="17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23367" y="2884127"/>
            <a:ext cx="100347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u="sng" dirty="0">
                <a:solidFill>
                  <a:srgbClr val="002060"/>
                </a:solidFill>
                <a:effectLst>
                  <a:glow rad="63500">
                    <a:srgbClr val="5ECCF3">
                      <a:satMod val="175000"/>
                      <a:alpha val="40000"/>
                    </a:srgbClr>
                  </a:glow>
                </a:effectLst>
                <a:latin typeface="Bookman Old Style" panose="02050604050505020204" pitchFamily="18" charset="0"/>
                <a:cs typeface="Arial" pitchFamily="34" charset="0"/>
                <a:sym typeface="Raleway"/>
              </a:rPr>
              <a:t>Цель муниципальной программы </a:t>
            </a:r>
            <a:r>
              <a:rPr lang="ru-RU" b="1" i="1" dirty="0">
                <a:solidFill>
                  <a:srgbClr val="002060"/>
                </a:solidFill>
                <a:effectLst>
                  <a:glow rad="63500">
                    <a:srgbClr val="5ECCF3">
                      <a:satMod val="175000"/>
                      <a:alpha val="40000"/>
                    </a:srgbClr>
                  </a:glow>
                </a:effectLst>
                <a:latin typeface="Bookman Old Style" panose="02050604050505020204" pitchFamily="18" charset="0"/>
                <a:cs typeface="Arial" pitchFamily="34" charset="0"/>
                <a:sym typeface="Raleway"/>
              </a:rPr>
              <a:t>- обеспечение безопасности населения города Комсомольск-на-Амуре от угроз криминогенного характера</a:t>
            </a:r>
          </a:p>
        </p:txBody>
      </p:sp>
    </p:spTree>
    <p:extLst>
      <p:ext uri="{BB962C8B-B14F-4D97-AF65-F5344CB8AC3E}">
        <p14:creationId xmlns:p14="http://schemas.microsoft.com/office/powerpoint/2010/main" val="4136306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oup 126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9287967"/>
              </p:ext>
            </p:extLst>
          </p:nvPr>
        </p:nvGraphicFramePr>
        <p:xfrm>
          <a:off x="187363" y="3116945"/>
          <a:ext cx="10009110" cy="3500966"/>
        </p:xfrm>
        <a:graphic>
          <a:graphicData uri="http://schemas.openxmlformats.org/drawingml/2006/table">
            <a:tbl>
              <a:tblPr/>
              <a:tblGrid>
                <a:gridCol w="388843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36104"/>
                <a:gridCol w="1008112"/>
                <a:gridCol w="1044116"/>
                <a:gridCol w="104411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0811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8011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39105"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Перечень основных показателей муниципальной программы</a:t>
                      </a: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Ед. изм.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2024 год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(факт)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 (оценка)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anose="02020603050405020304" pitchFamily="18" charset="0"/>
                        </a:rPr>
                        <a:t>2026 год (план)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anose="02020603050405020304" pitchFamily="18" charset="0"/>
                        </a:rPr>
                        <a:t>2027 год (план)</a:t>
                      </a:r>
                      <a:endParaRPr kumimoji="0" lang="ru-RU" alt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2028 год (план)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1497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846138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254125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62113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701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273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845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417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989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преступлений, зарегистрированных на территории города</a:t>
                      </a:r>
                    </a:p>
                  </a:txBody>
                  <a:tcPr marL="106298" marR="106298" marT="54053" marB="54053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ед.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4 587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5 580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5 570</a:t>
                      </a:r>
                      <a:endParaRPr kumimoji="0" lang="ru-RU" alt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5 560</a:t>
                      </a:r>
                      <a:endParaRPr kumimoji="0" lang="ru-RU" alt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5 550</a:t>
                      </a:r>
                      <a:endParaRPr kumimoji="0" lang="ru-RU" alt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2406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лиц, вовлеченных в деятельность добровольных формирований граждан по охране общественного порядка (дружин)</a:t>
                      </a:r>
                    </a:p>
                  </a:txBody>
                  <a:tcPr marL="106298" marR="106298" marT="54053" marB="54053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ед.</a:t>
                      </a: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54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55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56</a:t>
                      </a:r>
                      <a:endParaRPr kumimoji="0" lang="ru-RU" alt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57</a:t>
                      </a:r>
                      <a:endParaRPr kumimoji="0" lang="ru-RU" alt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58</a:t>
                      </a:r>
                      <a:endParaRPr kumimoji="0" lang="ru-RU" alt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2406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учреждений, дооборудованных системами видеонаблюдения, освещения, охранной сигнализации, установивших системы контроля и управления доступом и системы оповещения, приобретших ручной или стационарный металлоискатель (за отчетный год)</a:t>
                      </a:r>
                    </a:p>
                  </a:txBody>
                  <a:tcPr marL="106298" marR="106298" marT="54053" marB="54053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ед.</a:t>
                      </a: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11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11</a:t>
                      </a:r>
                      <a:endParaRPr kumimoji="0" lang="ru-RU" alt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11</a:t>
                      </a:r>
                      <a:endParaRPr kumimoji="0" lang="ru-RU" alt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11</a:t>
                      </a:r>
                      <a:endParaRPr kumimoji="0" lang="ru-RU" alt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Google Shape;63;p13"/>
          <p:cNvSpPr txBox="1">
            <a:spLocks/>
          </p:cNvSpPr>
          <p:nvPr/>
        </p:nvSpPr>
        <p:spPr>
          <a:xfrm>
            <a:off x="79351" y="243060"/>
            <a:ext cx="10232479" cy="24778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2365" tIns="112365" rIns="112365" bIns="11236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algn="ctr" defTabSz="1128870">
              <a:spcBef>
                <a:spcPct val="0"/>
              </a:spcBef>
              <a:spcAft>
                <a:spcPct val="0"/>
              </a:spcAft>
              <a:buClr>
                <a:prstClr val="white"/>
              </a:buClr>
              <a:defRPr/>
            </a:pPr>
            <a:r>
              <a:rPr lang="ru-RU" altLang="ru-RU" sz="2900" i="1" dirty="0">
                <a:solidFill>
                  <a:srgbClr val="002060"/>
                </a:solidFill>
                <a:effectLst>
                  <a:glow rad="63500">
                    <a:srgbClr val="5ECCF3">
                      <a:satMod val="175000"/>
                      <a:alpha val="40000"/>
                    </a:srgbClr>
                  </a:glow>
                </a:effectLst>
                <a:latin typeface="Bookman Old Style" panose="02050604050505020204" pitchFamily="18" charset="0"/>
                <a:ea typeface="+mn-ea"/>
                <a:cs typeface="Arial" pitchFamily="34" charset="0"/>
              </a:rPr>
              <a:t>МУНИЦИПАЛЬНАЯ ПРОГРАММА</a:t>
            </a:r>
          </a:p>
          <a:p>
            <a:pPr algn="ctr" defTabSz="1128870">
              <a:spcBef>
                <a:spcPct val="0"/>
              </a:spcBef>
              <a:spcAft>
                <a:spcPct val="0"/>
              </a:spcAft>
              <a:buClr>
                <a:prstClr val="white"/>
              </a:buClr>
              <a:defRPr/>
            </a:pPr>
            <a:r>
              <a:rPr lang="ru-RU" altLang="ru-RU" sz="2900" i="1" dirty="0">
                <a:solidFill>
                  <a:srgbClr val="002060"/>
                </a:solidFill>
                <a:effectLst>
                  <a:glow rad="63500">
                    <a:srgbClr val="5ECCF3">
                      <a:satMod val="175000"/>
                      <a:alpha val="40000"/>
                    </a:srgbClr>
                  </a:glow>
                </a:effectLst>
                <a:latin typeface="Bookman Old Style" panose="02050604050505020204" pitchFamily="18" charset="0"/>
                <a:ea typeface="+mn-ea"/>
                <a:cs typeface="Arial" pitchFamily="34" charset="0"/>
              </a:rPr>
              <a:t>«ОБЕСПЕЧЕНИЕ ОБЩЕСТВЕННОЙ БЕЗОПАСНОСТИ И ПРОТИВОДЕЙСТВИЕ ПРЕСТУПНОСТИНА ТЕРРИТОРИИ ГОРОДА КОМСОМОЛЬСКА-НА-АМУРЕ»</a:t>
            </a:r>
          </a:p>
        </p:txBody>
      </p:sp>
    </p:spTree>
    <p:extLst>
      <p:ext uri="{BB962C8B-B14F-4D97-AF65-F5344CB8AC3E}">
        <p14:creationId xmlns:p14="http://schemas.microsoft.com/office/powerpoint/2010/main" val="3331560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63;p13"/>
          <p:cNvSpPr txBox="1">
            <a:spLocks/>
          </p:cNvSpPr>
          <p:nvPr/>
        </p:nvSpPr>
        <p:spPr>
          <a:xfrm>
            <a:off x="79351" y="243060"/>
            <a:ext cx="10232479" cy="1800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2365" tIns="112365" rIns="112365" bIns="11236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algn="ctr" defTabSz="1128870">
              <a:spcBef>
                <a:spcPct val="0"/>
              </a:spcBef>
              <a:spcAft>
                <a:spcPct val="0"/>
              </a:spcAft>
              <a:buClr>
                <a:prstClr val="white"/>
              </a:buClr>
              <a:defRPr/>
            </a:pPr>
            <a:r>
              <a:rPr lang="ru-RU" altLang="ru-RU" sz="2900" i="1" dirty="0">
                <a:solidFill>
                  <a:srgbClr val="002060"/>
                </a:solidFill>
                <a:effectLst>
                  <a:glow rad="63500">
                    <a:srgbClr val="5ECCF3">
                      <a:satMod val="175000"/>
                      <a:alpha val="40000"/>
                    </a:srgbClr>
                  </a:glow>
                </a:effectLst>
                <a:latin typeface="Bookman Old Style" panose="02050604050505020204" pitchFamily="18" charset="0"/>
                <a:ea typeface="+mn-ea"/>
                <a:cs typeface="Arial" pitchFamily="34" charset="0"/>
              </a:rPr>
              <a:t>МУНИЦИПАЛЬНАЯ ПРОГРАММА</a:t>
            </a:r>
          </a:p>
          <a:p>
            <a:pPr algn="ctr" defTabSz="1128870">
              <a:spcBef>
                <a:spcPct val="0"/>
              </a:spcBef>
              <a:spcAft>
                <a:spcPct val="0"/>
              </a:spcAft>
              <a:buClr>
                <a:prstClr val="white"/>
              </a:buClr>
              <a:defRPr/>
            </a:pPr>
            <a:r>
              <a:rPr lang="ru-RU" altLang="ru-RU" sz="2900" i="1" dirty="0">
                <a:solidFill>
                  <a:srgbClr val="002060"/>
                </a:solidFill>
                <a:effectLst>
                  <a:glow rad="63500">
                    <a:srgbClr val="5ECCF3">
                      <a:satMod val="175000"/>
                      <a:alpha val="40000"/>
                    </a:srgbClr>
                  </a:glow>
                </a:effectLst>
                <a:latin typeface="Bookman Old Style" panose="02050604050505020204" pitchFamily="18" charset="0"/>
                <a:ea typeface="+mn-ea"/>
                <a:cs typeface="Arial" pitchFamily="34" charset="0"/>
              </a:rPr>
              <a:t>«РАЗВИТИЕ МУНИЦИПАЛЬНОЙ СЛУЖБЫ В </a:t>
            </a:r>
          </a:p>
          <a:p>
            <a:pPr algn="ctr" defTabSz="1128870">
              <a:spcBef>
                <a:spcPct val="0"/>
              </a:spcBef>
              <a:spcAft>
                <a:spcPct val="0"/>
              </a:spcAft>
              <a:buClr>
                <a:prstClr val="white"/>
              </a:buClr>
              <a:defRPr/>
            </a:pPr>
            <a:r>
              <a:rPr lang="ru-RU" altLang="ru-RU" sz="2900" i="1" dirty="0">
                <a:solidFill>
                  <a:srgbClr val="002060"/>
                </a:solidFill>
                <a:effectLst>
                  <a:glow rad="63500">
                    <a:srgbClr val="5ECCF3">
                      <a:satMod val="175000"/>
                      <a:alpha val="40000"/>
                    </a:srgbClr>
                  </a:glow>
                </a:effectLst>
                <a:latin typeface="Bookman Old Style" panose="02050604050505020204" pitchFamily="18" charset="0"/>
                <a:ea typeface="+mn-ea"/>
                <a:cs typeface="Arial" pitchFamily="34" charset="0"/>
              </a:rPr>
              <a:t>ГОРОДЕ </a:t>
            </a:r>
            <a:r>
              <a:rPr lang="ru-RU" altLang="ru-RU" sz="2900" i="1" dirty="0" smtClean="0">
                <a:solidFill>
                  <a:srgbClr val="002060"/>
                </a:solidFill>
                <a:effectLst>
                  <a:glow rad="63500">
                    <a:srgbClr val="5ECCF3">
                      <a:satMod val="175000"/>
                      <a:alpha val="40000"/>
                    </a:srgbClr>
                  </a:glow>
                </a:effectLst>
                <a:latin typeface="Bookman Old Style" panose="02050604050505020204" pitchFamily="18" charset="0"/>
                <a:ea typeface="+mn-ea"/>
                <a:cs typeface="Arial" pitchFamily="34" charset="0"/>
              </a:rPr>
              <a:t>КОМСОМОЛЬСКЕ-НА-АМУРЕ»</a:t>
            </a:r>
            <a:endParaRPr lang="ru-RU" altLang="ru-RU" sz="2900" i="1" dirty="0">
              <a:solidFill>
                <a:srgbClr val="002060"/>
              </a:solidFill>
              <a:effectLst>
                <a:glow rad="63500">
                  <a:srgbClr val="5ECCF3">
                    <a:satMod val="175000"/>
                    <a:alpha val="40000"/>
                  </a:srgbClr>
                </a:glow>
              </a:effectLst>
              <a:latin typeface="Bookman Old Style" panose="02050604050505020204" pitchFamily="18" charset="0"/>
              <a:ea typeface="+mn-ea"/>
              <a:cs typeface="Arial" pitchFamily="34" charset="0"/>
            </a:endParaRPr>
          </a:p>
        </p:txBody>
      </p:sp>
      <p:graphicFrame>
        <p:nvGraphicFramePr>
          <p:cNvPr id="6" name="Group 126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195023"/>
              </p:ext>
            </p:extLst>
          </p:nvPr>
        </p:nvGraphicFramePr>
        <p:xfrm>
          <a:off x="133325" y="3663441"/>
          <a:ext cx="10085714" cy="1848984"/>
        </p:xfrm>
        <a:graphic>
          <a:graphicData uri="http://schemas.openxmlformats.org/drawingml/2006/table">
            <a:tbl>
              <a:tblPr/>
              <a:tblGrid>
                <a:gridCol w="499809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31120"/>
                <a:gridCol w="1031120"/>
                <a:gridCol w="103112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0247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9178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76064"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основных направлений расходов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2024 год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(факт)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2025 год (оценка)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anose="02020603050405020304" pitchFamily="18" charset="0"/>
                        </a:rPr>
                        <a:t>2026 год (план)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anose="02020603050405020304" pitchFamily="18" charset="0"/>
                        </a:rPr>
                        <a:t>2027 год (план)</a:t>
                      </a:r>
                      <a:endParaRPr kumimoji="0" lang="ru-RU" alt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2028 год (план)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97369">
                <a:tc>
                  <a:txBody>
                    <a:bodyPr/>
                    <a:lstStyle>
                      <a:lvl1pPr marL="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846138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254125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62113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701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273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845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417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989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Стимулирование органов местного самоуправления к повышению эффективности деятельности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22,3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26,3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36,9</a:t>
                      </a:r>
                      <a:endParaRPr kumimoji="0" lang="ru-RU" alt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17,7</a:t>
                      </a:r>
                      <a:endParaRPr kumimoji="0" lang="ru-RU" alt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16,1</a:t>
                      </a:r>
                      <a:endParaRPr kumimoji="0" lang="ru-RU" alt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7369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Профессиональное развитие муниципальных служащих органов местного самоуправления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0,6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0,9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0,8</a:t>
                      </a:r>
                      <a:endParaRPr kumimoji="0" lang="ru-RU" alt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0,7</a:t>
                      </a:r>
                      <a:endParaRPr kumimoji="0" lang="ru-RU" alt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0,6</a:t>
                      </a:r>
                      <a:endParaRPr kumimoji="0" lang="ru-RU" alt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0" name="Прямоугольник 19"/>
          <p:cNvSpPr/>
          <p:nvPr/>
        </p:nvSpPr>
        <p:spPr>
          <a:xfrm>
            <a:off x="9188778" y="-7425"/>
            <a:ext cx="1167652" cy="375594"/>
          </a:xfrm>
          <a:prstGeom prst="rect">
            <a:avLst/>
          </a:prstGeom>
        </p:spPr>
        <p:txBody>
          <a:bodyPr wrap="none" lIns="112883" tIns="56441" rIns="112883" bIns="56441">
            <a:spAutoFit/>
          </a:bodyPr>
          <a:lstStyle/>
          <a:p>
            <a:r>
              <a:rPr lang="ru-RU" sz="17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ru-RU" sz="17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лн </a:t>
            </a:r>
            <a:r>
              <a:rPr lang="ru-RU" sz="17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23367" y="2475309"/>
            <a:ext cx="100347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u="sng" dirty="0">
                <a:solidFill>
                  <a:srgbClr val="002060"/>
                </a:solidFill>
                <a:effectLst>
                  <a:glow rad="63500">
                    <a:srgbClr val="5ECCF3">
                      <a:satMod val="175000"/>
                      <a:alpha val="40000"/>
                    </a:srgbClr>
                  </a:glow>
                </a:effectLst>
                <a:latin typeface="Bookman Old Style" panose="02050604050505020204" pitchFamily="18" charset="0"/>
                <a:cs typeface="Arial" pitchFamily="34" charset="0"/>
                <a:sym typeface="Raleway"/>
              </a:rPr>
              <a:t>Цель муниципальной программы </a:t>
            </a:r>
            <a:r>
              <a:rPr lang="ru-RU" b="1" i="1" dirty="0">
                <a:solidFill>
                  <a:srgbClr val="002060"/>
                </a:solidFill>
                <a:effectLst>
                  <a:glow rad="63500">
                    <a:srgbClr val="5ECCF3">
                      <a:satMod val="175000"/>
                      <a:alpha val="40000"/>
                    </a:srgbClr>
                  </a:glow>
                </a:effectLst>
                <a:latin typeface="Bookman Old Style" panose="02050604050505020204" pitchFamily="18" charset="0"/>
                <a:cs typeface="Arial" pitchFamily="34" charset="0"/>
                <a:sym typeface="Raleway"/>
              </a:rPr>
              <a:t>- повышение эффективности и результативности муниципальной </a:t>
            </a:r>
            <a:r>
              <a:rPr lang="ru-RU" b="1" i="1" dirty="0" smtClean="0">
                <a:solidFill>
                  <a:srgbClr val="002060"/>
                </a:solidFill>
                <a:effectLst>
                  <a:glow rad="63500">
                    <a:srgbClr val="5ECCF3">
                      <a:satMod val="175000"/>
                      <a:alpha val="40000"/>
                    </a:srgbClr>
                  </a:glow>
                </a:effectLst>
                <a:latin typeface="Bookman Old Style" panose="02050604050505020204" pitchFamily="18" charset="0"/>
                <a:cs typeface="Arial" pitchFamily="34" charset="0"/>
                <a:sym typeface="Raleway"/>
              </a:rPr>
              <a:t>службы</a:t>
            </a:r>
            <a:endParaRPr lang="ru-RU" b="1" i="1" dirty="0">
              <a:solidFill>
                <a:srgbClr val="002060"/>
              </a:solidFill>
              <a:effectLst>
                <a:glow rad="63500">
                  <a:srgbClr val="5ECCF3">
                    <a:satMod val="175000"/>
                    <a:alpha val="40000"/>
                  </a:srgbClr>
                </a:glow>
              </a:effectLst>
              <a:latin typeface="Bookman Old Style" panose="02050604050505020204" pitchFamily="18" charset="0"/>
              <a:cs typeface="Arial" pitchFamily="34" charset="0"/>
              <a:sym typeface="Raleway"/>
            </a:endParaRPr>
          </a:p>
        </p:txBody>
      </p:sp>
    </p:spTree>
    <p:extLst>
      <p:ext uri="{BB962C8B-B14F-4D97-AF65-F5344CB8AC3E}">
        <p14:creationId xmlns:p14="http://schemas.microsoft.com/office/powerpoint/2010/main" val="4131853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oup 126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6558499"/>
              </p:ext>
            </p:extLst>
          </p:nvPr>
        </p:nvGraphicFramePr>
        <p:xfrm>
          <a:off x="187363" y="2511313"/>
          <a:ext cx="10009110" cy="4124380"/>
        </p:xfrm>
        <a:graphic>
          <a:graphicData uri="http://schemas.openxmlformats.org/drawingml/2006/table">
            <a:tbl>
              <a:tblPr/>
              <a:tblGrid>
                <a:gridCol w="320435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16124"/>
                <a:gridCol w="1224136"/>
                <a:gridCol w="1116124"/>
                <a:gridCol w="111612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1612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1612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39105"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Перечень основных показателей муниципальной программы</a:t>
                      </a: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Ед. изм.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2024 год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(факт)</a:t>
                      </a:r>
                      <a:endParaRPr kumimoji="0" lang="ru-RU" alt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2025 год (оценка)</a:t>
                      </a:r>
                      <a:endParaRPr kumimoji="0" lang="ru-RU" alt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anose="02020603050405020304" pitchFamily="18" charset="0"/>
                        </a:rPr>
                        <a:t>2026 год (план)</a:t>
                      </a:r>
                      <a:endParaRPr kumimoji="0" lang="ru-RU" alt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anose="02020603050405020304" pitchFamily="18" charset="0"/>
                        </a:rPr>
                        <a:t>2027 год (план)</a:t>
                      </a:r>
                      <a:endParaRPr kumimoji="0" lang="ru-RU" altLang="ru-RU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2028 год (план)</a:t>
                      </a:r>
                      <a:endParaRPr kumimoji="0" lang="ru-RU" alt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1497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846138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254125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62113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701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273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845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417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989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Комплексная оценка эффективности деятельности органов местного самоуправления за год, предшествующий отчётному году</a:t>
                      </a:r>
                    </a:p>
                  </a:txBody>
                  <a:tcPr marL="106298" marR="106298" marT="54053" marB="54053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-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0,505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0,506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0,507</a:t>
                      </a:r>
                      <a:endParaRPr kumimoji="0" lang="ru-RU" alt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0,508</a:t>
                      </a:r>
                      <a:endParaRPr kumimoji="0" lang="ru-RU" alt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0,509</a:t>
                      </a:r>
                      <a:endParaRPr kumimoji="0" lang="ru-RU" alt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2406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муниципальных служащих, получивших дополнительное профессиональное образование, прошедших обучение, от общего количества муниципальных служащих</a:t>
                      </a:r>
                    </a:p>
                  </a:txBody>
                  <a:tcPr marL="106298" marR="106298" marT="54053" marB="54053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%</a:t>
                      </a: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25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15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15</a:t>
                      </a:r>
                      <a:endParaRPr kumimoji="0" lang="ru-RU" alt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15</a:t>
                      </a:r>
                      <a:endParaRPr kumimoji="0" lang="ru-RU" alt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15</a:t>
                      </a:r>
                      <a:endParaRPr kumimoji="0" lang="ru-RU" alt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Google Shape;63;p13"/>
          <p:cNvSpPr txBox="1">
            <a:spLocks/>
          </p:cNvSpPr>
          <p:nvPr/>
        </p:nvSpPr>
        <p:spPr>
          <a:xfrm>
            <a:off x="79351" y="243060"/>
            <a:ext cx="10232479" cy="1800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2365" tIns="112365" rIns="112365" bIns="11236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algn="ctr" defTabSz="1128870">
              <a:spcBef>
                <a:spcPct val="0"/>
              </a:spcBef>
              <a:spcAft>
                <a:spcPct val="0"/>
              </a:spcAft>
              <a:buClr>
                <a:prstClr val="white"/>
              </a:buClr>
              <a:defRPr/>
            </a:pPr>
            <a:r>
              <a:rPr lang="ru-RU" altLang="ru-RU" sz="2900" i="1" dirty="0">
                <a:solidFill>
                  <a:srgbClr val="002060"/>
                </a:solidFill>
                <a:effectLst>
                  <a:glow rad="63500">
                    <a:srgbClr val="5ECCF3">
                      <a:satMod val="175000"/>
                      <a:alpha val="40000"/>
                    </a:srgbClr>
                  </a:glow>
                </a:effectLst>
                <a:latin typeface="Bookman Old Style" panose="02050604050505020204" pitchFamily="18" charset="0"/>
                <a:ea typeface="+mn-ea"/>
                <a:cs typeface="Arial" pitchFamily="34" charset="0"/>
              </a:rPr>
              <a:t>МУНИЦИПАЛЬНАЯ ПРОГРАММА</a:t>
            </a:r>
          </a:p>
          <a:p>
            <a:pPr algn="ctr" defTabSz="1128870">
              <a:spcBef>
                <a:spcPct val="0"/>
              </a:spcBef>
              <a:spcAft>
                <a:spcPct val="0"/>
              </a:spcAft>
              <a:buClr>
                <a:prstClr val="white"/>
              </a:buClr>
              <a:defRPr/>
            </a:pPr>
            <a:r>
              <a:rPr lang="ru-RU" altLang="ru-RU" sz="2900" i="1" dirty="0">
                <a:solidFill>
                  <a:srgbClr val="002060"/>
                </a:solidFill>
                <a:effectLst>
                  <a:glow rad="63500">
                    <a:srgbClr val="5ECCF3">
                      <a:satMod val="175000"/>
                      <a:alpha val="40000"/>
                    </a:srgbClr>
                  </a:glow>
                </a:effectLst>
                <a:latin typeface="Bookman Old Style" panose="02050604050505020204" pitchFamily="18" charset="0"/>
                <a:ea typeface="+mn-ea"/>
                <a:cs typeface="Arial" pitchFamily="34" charset="0"/>
              </a:rPr>
              <a:t>«РАЗВИТИЕ МУНИЦИПАЛЬНОЙ СЛУЖБЫ В </a:t>
            </a:r>
          </a:p>
          <a:p>
            <a:pPr algn="ctr" defTabSz="1128870">
              <a:spcBef>
                <a:spcPct val="0"/>
              </a:spcBef>
              <a:spcAft>
                <a:spcPct val="0"/>
              </a:spcAft>
              <a:buClr>
                <a:prstClr val="white"/>
              </a:buClr>
              <a:defRPr/>
            </a:pPr>
            <a:r>
              <a:rPr lang="ru-RU" altLang="ru-RU" sz="2900" i="1" dirty="0">
                <a:solidFill>
                  <a:srgbClr val="002060"/>
                </a:solidFill>
                <a:effectLst>
                  <a:glow rad="63500">
                    <a:srgbClr val="5ECCF3">
                      <a:satMod val="175000"/>
                      <a:alpha val="40000"/>
                    </a:srgbClr>
                  </a:glow>
                </a:effectLst>
                <a:latin typeface="Bookman Old Style" panose="02050604050505020204" pitchFamily="18" charset="0"/>
                <a:ea typeface="+mn-ea"/>
                <a:cs typeface="Arial" pitchFamily="34" charset="0"/>
              </a:rPr>
              <a:t>ГОРОДЕ </a:t>
            </a:r>
            <a:r>
              <a:rPr lang="ru-RU" altLang="ru-RU" sz="2900" i="1" dirty="0" smtClean="0">
                <a:solidFill>
                  <a:srgbClr val="002060"/>
                </a:solidFill>
                <a:effectLst>
                  <a:glow rad="63500">
                    <a:srgbClr val="5ECCF3">
                      <a:satMod val="175000"/>
                      <a:alpha val="40000"/>
                    </a:srgbClr>
                  </a:glow>
                </a:effectLst>
                <a:latin typeface="Bookman Old Style" panose="02050604050505020204" pitchFamily="18" charset="0"/>
                <a:ea typeface="+mn-ea"/>
                <a:cs typeface="Arial" pitchFamily="34" charset="0"/>
              </a:rPr>
              <a:t>КОМСОМОЛЬСКЕ-НА-АМУРЕ»</a:t>
            </a:r>
            <a:endParaRPr lang="ru-RU" altLang="ru-RU" sz="2900" i="1" dirty="0">
              <a:solidFill>
                <a:srgbClr val="002060"/>
              </a:solidFill>
              <a:effectLst>
                <a:glow rad="63500">
                  <a:srgbClr val="5ECCF3">
                    <a:satMod val="175000"/>
                    <a:alpha val="40000"/>
                  </a:srgbClr>
                </a:glow>
              </a:effectLst>
              <a:latin typeface="Bookman Old Style" panose="02050604050505020204" pitchFamily="18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8962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63;p13"/>
          <p:cNvSpPr txBox="1">
            <a:spLocks/>
          </p:cNvSpPr>
          <p:nvPr/>
        </p:nvSpPr>
        <p:spPr>
          <a:xfrm>
            <a:off x="79351" y="243061"/>
            <a:ext cx="10232479" cy="2844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2365" tIns="112365" rIns="112365" bIns="11236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algn="ctr" defTabSz="1128870">
              <a:spcBef>
                <a:spcPct val="0"/>
              </a:spcBef>
              <a:spcAft>
                <a:spcPct val="0"/>
              </a:spcAft>
              <a:buClr>
                <a:prstClr val="white"/>
              </a:buClr>
              <a:defRPr/>
            </a:pPr>
            <a:r>
              <a:rPr lang="ru-RU" altLang="ru-RU" sz="2900" i="1" dirty="0">
                <a:solidFill>
                  <a:srgbClr val="002060"/>
                </a:solidFill>
                <a:effectLst>
                  <a:glow rad="63500">
                    <a:srgbClr val="5ECCF3">
                      <a:satMod val="175000"/>
                      <a:alpha val="40000"/>
                    </a:srgbClr>
                  </a:glow>
                </a:effectLst>
                <a:latin typeface="Bookman Old Style" panose="02050604050505020204" pitchFamily="18" charset="0"/>
                <a:ea typeface="+mn-ea"/>
                <a:cs typeface="Arial" pitchFamily="34" charset="0"/>
              </a:rPr>
              <a:t>МУНИЦИПАЛЬНАЯ ПРОГРАММА</a:t>
            </a:r>
          </a:p>
          <a:p>
            <a:pPr algn="ctr" defTabSz="1128870">
              <a:spcBef>
                <a:spcPct val="0"/>
              </a:spcBef>
              <a:spcAft>
                <a:spcPct val="0"/>
              </a:spcAft>
              <a:buClr>
                <a:prstClr val="white"/>
              </a:buClr>
              <a:defRPr/>
            </a:pPr>
            <a:r>
              <a:rPr lang="ru-RU" altLang="ru-RU" sz="2900" i="1" dirty="0">
                <a:solidFill>
                  <a:srgbClr val="002060"/>
                </a:solidFill>
                <a:effectLst>
                  <a:glow rad="63500">
                    <a:srgbClr val="5ECCF3">
                      <a:satMod val="175000"/>
                      <a:alpha val="40000"/>
                    </a:srgbClr>
                  </a:glow>
                </a:effectLst>
                <a:latin typeface="Bookman Old Style" panose="02050604050505020204" pitchFamily="18" charset="0"/>
                <a:ea typeface="+mn-ea"/>
                <a:cs typeface="Arial" pitchFamily="34" charset="0"/>
              </a:rPr>
              <a:t>«СОДЕЙСТВИЕ РАЗВИТИЮ И ПОДДЕРЖКА ОБЩЕСТВЕННЫХ ОБЪЕДИНЕНИЙ, НЕКОММЕРЧЕСКИХ ОРГАНИЗАЦИЙ И ИНИЦИАТИВ ГРАЖДАНСКОГО ОБЩЕСТВА </a:t>
            </a:r>
          </a:p>
          <a:p>
            <a:pPr algn="ctr" defTabSz="1128870">
              <a:spcBef>
                <a:spcPct val="0"/>
              </a:spcBef>
              <a:spcAft>
                <a:spcPct val="0"/>
              </a:spcAft>
              <a:buClr>
                <a:prstClr val="white"/>
              </a:buClr>
              <a:defRPr/>
            </a:pPr>
            <a:r>
              <a:rPr lang="ru-RU" altLang="ru-RU" sz="2900" i="1" dirty="0">
                <a:solidFill>
                  <a:srgbClr val="002060"/>
                </a:solidFill>
                <a:effectLst>
                  <a:glow rad="63500">
                    <a:srgbClr val="5ECCF3">
                      <a:satMod val="175000"/>
                      <a:alpha val="40000"/>
                    </a:srgbClr>
                  </a:glow>
                </a:effectLst>
                <a:latin typeface="Bookman Old Style" panose="02050604050505020204" pitchFamily="18" charset="0"/>
                <a:ea typeface="+mn-ea"/>
                <a:cs typeface="Arial" pitchFamily="34" charset="0"/>
              </a:rPr>
              <a:t>В ГОРОДЕ КОМСОМОЛЬСКЕ-НА-АМУРЕ»</a:t>
            </a:r>
          </a:p>
        </p:txBody>
      </p:sp>
      <p:graphicFrame>
        <p:nvGraphicFramePr>
          <p:cNvPr id="6" name="Group 126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2207793"/>
              </p:ext>
            </p:extLst>
          </p:nvPr>
        </p:nvGraphicFramePr>
        <p:xfrm>
          <a:off x="133325" y="4419525"/>
          <a:ext cx="10085714" cy="2336664"/>
        </p:xfrm>
        <a:graphic>
          <a:graphicData uri="http://schemas.openxmlformats.org/drawingml/2006/table">
            <a:tbl>
              <a:tblPr/>
              <a:tblGrid>
                <a:gridCol w="499809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31120"/>
                <a:gridCol w="1031120"/>
                <a:gridCol w="103112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0247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9178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76064"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основных направлений расходов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2024 год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(факт)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2025 год (оценка)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anose="02020603050405020304" pitchFamily="18" charset="0"/>
                        </a:rPr>
                        <a:t>2026 год (план)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anose="02020603050405020304" pitchFamily="18" charset="0"/>
                        </a:rPr>
                        <a:t>2027 год (план)</a:t>
                      </a:r>
                      <a:endParaRPr kumimoji="0" lang="ru-RU" alt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2028 год (план)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97369">
                <a:tc>
                  <a:txBody>
                    <a:bodyPr/>
                    <a:lstStyle>
                      <a:lvl1pPr marL="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846138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254125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62113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701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273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845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417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989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Предоставление муниципальной поддержки общественным объединениям, некоммерческим организациям, поддержка инициатив гражданского общества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1,1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1,6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0,9</a:t>
                      </a:r>
                      <a:endParaRPr kumimoji="0" lang="ru-RU" alt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0,9</a:t>
                      </a:r>
                      <a:endParaRPr kumimoji="0" lang="ru-RU" alt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0,9</a:t>
                      </a:r>
                      <a:endParaRPr kumimoji="0" lang="ru-RU" alt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7369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Формирование условий для участия населения в решении вопросов местного значения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25,6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21,0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0,1</a:t>
                      </a:r>
                      <a:endParaRPr kumimoji="0" lang="ru-RU" alt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0,1</a:t>
                      </a:r>
                      <a:endParaRPr kumimoji="0" lang="ru-RU" alt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0,1</a:t>
                      </a:r>
                      <a:endParaRPr kumimoji="0" lang="ru-RU" alt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0" name="Прямоугольник 19"/>
          <p:cNvSpPr/>
          <p:nvPr/>
        </p:nvSpPr>
        <p:spPr>
          <a:xfrm>
            <a:off x="9188778" y="-7425"/>
            <a:ext cx="1167652" cy="375594"/>
          </a:xfrm>
          <a:prstGeom prst="rect">
            <a:avLst/>
          </a:prstGeom>
        </p:spPr>
        <p:txBody>
          <a:bodyPr wrap="none" lIns="112883" tIns="56441" rIns="112883" bIns="56441">
            <a:spAutoFit/>
          </a:bodyPr>
          <a:lstStyle/>
          <a:p>
            <a:r>
              <a:rPr lang="ru-RU" sz="17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ru-RU" sz="17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лн </a:t>
            </a:r>
            <a:r>
              <a:rPr lang="ru-RU" sz="17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23367" y="3411413"/>
            <a:ext cx="100347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u="sng" dirty="0">
                <a:solidFill>
                  <a:srgbClr val="002060"/>
                </a:solidFill>
                <a:effectLst>
                  <a:glow rad="63500">
                    <a:srgbClr val="5ECCF3">
                      <a:satMod val="175000"/>
                      <a:alpha val="40000"/>
                    </a:srgbClr>
                  </a:glow>
                </a:effectLst>
                <a:latin typeface="Bookman Old Style" panose="02050604050505020204" pitchFamily="18" charset="0"/>
                <a:cs typeface="Arial" pitchFamily="34" charset="0"/>
                <a:sym typeface="Raleway"/>
              </a:rPr>
              <a:t>Цель муниципальной программы </a:t>
            </a:r>
            <a:r>
              <a:rPr lang="ru-RU" b="1" i="1" dirty="0">
                <a:solidFill>
                  <a:srgbClr val="002060"/>
                </a:solidFill>
                <a:effectLst>
                  <a:glow rad="63500">
                    <a:srgbClr val="5ECCF3">
                      <a:satMod val="175000"/>
                      <a:alpha val="40000"/>
                    </a:srgbClr>
                  </a:glow>
                </a:effectLst>
                <a:latin typeface="Bookman Old Style" panose="02050604050505020204" pitchFamily="18" charset="0"/>
                <a:cs typeface="Arial" pitchFamily="34" charset="0"/>
                <a:sym typeface="Raleway"/>
              </a:rPr>
              <a:t>- содействие развитию институтов гражданского общества города </a:t>
            </a:r>
            <a:r>
              <a:rPr lang="ru-RU" b="1" i="1" dirty="0" smtClean="0">
                <a:solidFill>
                  <a:srgbClr val="002060"/>
                </a:solidFill>
                <a:effectLst>
                  <a:glow rad="63500">
                    <a:srgbClr val="5ECCF3">
                      <a:satMod val="175000"/>
                      <a:alpha val="40000"/>
                    </a:srgbClr>
                  </a:glow>
                </a:effectLst>
                <a:latin typeface="Bookman Old Style" panose="02050604050505020204" pitchFamily="18" charset="0"/>
                <a:cs typeface="Arial" pitchFamily="34" charset="0"/>
                <a:sym typeface="Raleway"/>
              </a:rPr>
              <a:t>Комсомольска-на-Амуре</a:t>
            </a:r>
            <a:endParaRPr lang="ru-RU" b="1" i="1" dirty="0">
              <a:solidFill>
                <a:srgbClr val="002060"/>
              </a:solidFill>
              <a:effectLst>
                <a:glow rad="63500">
                  <a:srgbClr val="5ECCF3">
                    <a:satMod val="175000"/>
                    <a:alpha val="40000"/>
                  </a:srgbClr>
                </a:glow>
              </a:effectLst>
              <a:latin typeface="Bookman Old Style" panose="02050604050505020204" pitchFamily="18" charset="0"/>
              <a:cs typeface="Arial" pitchFamily="34" charset="0"/>
              <a:sym typeface="Raleway"/>
            </a:endParaRPr>
          </a:p>
        </p:txBody>
      </p:sp>
    </p:spTree>
    <p:extLst>
      <p:ext uri="{BB962C8B-B14F-4D97-AF65-F5344CB8AC3E}">
        <p14:creationId xmlns:p14="http://schemas.microsoft.com/office/powerpoint/2010/main" val="4260738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oup 126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584297"/>
              </p:ext>
            </p:extLst>
          </p:nvPr>
        </p:nvGraphicFramePr>
        <p:xfrm>
          <a:off x="187363" y="3450373"/>
          <a:ext cx="10009110" cy="2661340"/>
        </p:xfrm>
        <a:graphic>
          <a:graphicData uri="http://schemas.openxmlformats.org/drawingml/2006/table">
            <a:tbl>
              <a:tblPr/>
              <a:tblGrid>
                <a:gridCol w="320435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16124"/>
                <a:gridCol w="1224136"/>
                <a:gridCol w="1116124"/>
                <a:gridCol w="111612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1612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1612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39105"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Перечень основных показателей муниципальной программы</a:t>
                      </a: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Ед. изм.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2024 год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(факт)</a:t>
                      </a:r>
                      <a:endParaRPr kumimoji="0" lang="ru-RU" alt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2025 год (оценка)</a:t>
                      </a:r>
                      <a:endParaRPr kumimoji="0" lang="ru-RU" alt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anose="02020603050405020304" pitchFamily="18" charset="0"/>
                        </a:rPr>
                        <a:t>2026 год (план)</a:t>
                      </a:r>
                      <a:endParaRPr kumimoji="0" lang="ru-RU" alt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anose="02020603050405020304" pitchFamily="18" charset="0"/>
                        </a:rPr>
                        <a:t>2027 год (план)</a:t>
                      </a:r>
                      <a:endParaRPr kumimoji="0" lang="ru-RU" altLang="ru-RU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2028 год (план)</a:t>
                      </a:r>
                      <a:endParaRPr kumimoji="0" lang="ru-RU" alt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1497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846138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254125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62113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701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273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845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417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989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вновь зарегистрированных некоммерческих организаций</a:t>
                      </a:r>
                    </a:p>
                  </a:txBody>
                  <a:tcPr marL="106298" marR="106298" marT="54053" marB="54053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ед.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13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15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16</a:t>
                      </a:r>
                      <a:endParaRPr kumimoji="0" lang="ru-RU" alt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17</a:t>
                      </a:r>
                      <a:endParaRPr kumimoji="0" lang="ru-RU" alt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18</a:t>
                      </a:r>
                      <a:endParaRPr kumimoji="0" lang="ru-RU" alt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2406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граждан, вовлеченных в деятельность ТОС</a:t>
                      </a:r>
                    </a:p>
                  </a:txBody>
                  <a:tcPr marL="106298" marR="106298" marT="54053" marB="54053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чел.</a:t>
                      </a: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47 747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48 000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50 000</a:t>
                      </a:r>
                      <a:endParaRPr kumimoji="0" lang="ru-RU" alt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52 000</a:t>
                      </a:r>
                      <a:endParaRPr kumimoji="0" lang="ru-RU" alt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54 000</a:t>
                      </a:r>
                      <a:endParaRPr kumimoji="0" lang="ru-RU" alt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Google Shape;63;p13"/>
          <p:cNvSpPr txBox="1">
            <a:spLocks/>
          </p:cNvSpPr>
          <p:nvPr/>
        </p:nvSpPr>
        <p:spPr>
          <a:xfrm>
            <a:off x="79351" y="243061"/>
            <a:ext cx="10232479" cy="2844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2365" tIns="112365" rIns="112365" bIns="11236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algn="ctr" defTabSz="1128870">
              <a:spcBef>
                <a:spcPct val="0"/>
              </a:spcBef>
              <a:spcAft>
                <a:spcPct val="0"/>
              </a:spcAft>
              <a:buClr>
                <a:prstClr val="white"/>
              </a:buClr>
              <a:defRPr/>
            </a:pPr>
            <a:r>
              <a:rPr lang="ru-RU" altLang="ru-RU" sz="2900" i="1" dirty="0">
                <a:solidFill>
                  <a:srgbClr val="002060"/>
                </a:solidFill>
                <a:effectLst>
                  <a:glow rad="63500">
                    <a:srgbClr val="5ECCF3">
                      <a:satMod val="175000"/>
                      <a:alpha val="40000"/>
                    </a:srgbClr>
                  </a:glow>
                </a:effectLst>
                <a:latin typeface="Bookman Old Style" panose="02050604050505020204" pitchFamily="18" charset="0"/>
                <a:ea typeface="+mn-ea"/>
                <a:cs typeface="Arial" pitchFamily="34" charset="0"/>
              </a:rPr>
              <a:t>МУНИЦИПАЛЬНАЯ ПРОГРАММА</a:t>
            </a:r>
          </a:p>
          <a:p>
            <a:pPr algn="ctr" defTabSz="1128870">
              <a:spcBef>
                <a:spcPct val="0"/>
              </a:spcBef>
              <a:spcAft>
                <a:spcPct val="0"/>
              </a:spcAft>
              <a:buClr>
                <a:prstClr val="white"/>
              </a:buClr>
              <a:defRPr/>
            </a:pPr>
            <a:r>
              <a:rPr lang="ru-RU" altLang="ru-RU" sz="2900" i="1" dirty="0">
                <a:solidFill>
                  <a:srgbClr val="002060"/>
                </a:solidFill>
                <a:effectLst>
                  <a:glow rad="63500">
                    <a:srgbClr val="5ECCF3">
                      <a:satMod val="175000"/>
                      <a:alpha val="40000"/>
                    </a:srgbClr>
                  </a:glow>
                </a:effectLst>
                <a:latin typeface="Bookman Old Style" panose="02050604050505020204" pitchFamily="18" charset="0"/>
                <a:ea typeface="+mn-ea"/>
                <a:cs typeface="Arial" pitchFamily="34" charset="0"/>
              </a:rPr>
              <a:t>«СОДЕЙСТВИЕ РАЗВИТИЮ И ПОДДЕРЖКА ОБЩЕСТВЕННЫХ ОБЪЕДИНЕНИЙ, НЕКОММЕРЧЕСКИХ ОРГАНИЗАЦИЙ И ИНИЦИАТИВ ГРАЖДАНСКОГО ОБЩЕСТВА </a:t>
            </a:r>
          </a:p>
          <a:p>
            <a:pPr algn="ctr" defTabSz="1128870">
              <a:spcBef>
                <a:spcPct val="0"/>
              </a:spcBef>
              <a:spcAft>
                <a:spcPct val="0"/>
              </a:spcAft>
              <a:buClr>
                <a:prstClr val="white"/>
              </a:buClr>
              <a:defRPr/>
            </a:pPr>
            <a:r>
              <a:rPr lang="ru-RU" altLang="ru-RU" sz="2900" i="1" dirty="0">
                <a:solidFill>
                  <a:srgbClr val="002060"/>
                </a:solidFill>
                <a:effectLst>
                  <a:glow rad="63500">
                    <a:srgbClr val="5ECCF3">
                      <a:satMod val="175000"/>
                      <a:alpha val="40000"/>
                    </a:srgbClr>
                  </a:glow>
                </a:effectLst>
                <a:latin typeface="Bookman Old Style" panose="02050604050505020204" pitchFamily="18" charset="0"/>
                <a:ea typeface="+mn-ea"/>
                <a:cs typeface="Arial" pitchFamily="34" charset="0"/>
              </a:rPr>
              <a:t>В ГОРОДЕ КОМСОМОЛЬСКЕ-НА-АМУРЕ»</a:t>
            </a:r>
          </a:p>
        </p:txBody>
      </p:sp>
    </p:spTree>
    <p:extLst>
      <p:ext uri="{BB962C8B-B14F-4D97-AF65-F5344CB8AC3E}">
        <p14:creationId xmlns:p14="http://schemas.microsoft.com/office/powerpoint/2010/main" val="4036340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63;p13"/>
          <p:cNvSpPr txBox="1">
            <a:spLocks/>
          </p:cNvSpPr>
          <p:nvPr/>
        </p:nvSpPr>
        <p:spPr>
          <a:xfrm>
            <a:off x="79351" y="243061"/>
            <a:ext cx="10232479" cy="1152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2365" tIns="112365" rIns="112365" bIns="11236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algn="ctr" defTabSz="1128870">
              <a:spcBef>
                <a:spcPct val="0"/>
              </a:spcBef>
              <a:spcAft>
                <a:spcPct val="0"/>
              </a:spcAft>
              <a:buClr>
                <a:prstClr val="white"/>
              </a:buClr>
              <a:defRPr/>
            </a:pPr>
            <a:r>
              <a:rPr lang="ru-RU" altLang="ru-RU" sz="2900" i="1" dirty="0">
                <a:solidFill>
                  <a:srgbClr val="002060"/>
                </a:solidFill>
                <a:effectLst>
                  <a:glow rad="63500">
                    <a:srgbClr val="5ECCF3">
                      <a:satMod val="175000"/>
                      <a:alpha val="40000"/>
                    </a:srgbClr>
                  </a:glow>
                </a:effectLst>
                <a:latin typeface="Bookman Old Style" panose="02050604050505020204" pitchFamily="18" charset="0"/>
                <a:ea typeface="+mn-ea"/>
                <a:cs typeface="Arial" pitchFamily="34" charset="0"/>
              </a:rPr>
              <a:t>МУНИЦИПАЛЬНАЯ ПРОГРАММА</a:t>
            </a:r>
          </a:p>
          <a:p>
            <a:pPr algn="ctr" defTabSz="1128870">
              <a:spcBef>
                <a:spcPct val="0"/>
              </a:spcBef>
              <a:spcAft>
                <a:spcPct val="0"/>
              </a:spcAft>
              <a:buClr>
                <a:prstClr val="white"/>
              </a:buClr>
              <a:defRPr/>
            </a:pPr>
            <a:r>
              <a:rPr lang="ru-RU" altLang="ru-RU" sz="2900" i="1" dirty="0">
                <a:solidFill>
                  <a:srgbClr val="002060"/>
                </a:solidFill>
                <a:effectLst>
                  <a:glow rad="63500">
                    <a:srgbClr val="5ECCF3">
                      <a:satMod val="175000"/>
                      <a:alpha val="40000"/>
                    </a:srgbClr>
                  </a:glow>
                </a:effectLst>
                <a:latin typeface="Bookman Old Style" panose="02050604050505020204" pitchFamily="18" charset="0"/>
                <a:ea typeface="+mn-ea"/>
                <a:cs typeface="Arial" pitchFamily="34" charset="0"/>
              </a:rPr>
              <a:t>«УПРАВЛЕНИЕ МУНИЦИПАЛЬНЫМИ ФИНАНСАМИ»</a:t>
            </a:r>
          </a:p>
        </p:txBody>
      </p:sp>
      <p:graphicFrame>
        <p:nvGraphicFramePr>
          <p:cNvPr id="6" name="Group 126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9894958"/>
              </p:ext>
            </p:extLst>
          </p:nvPr>
        </p:nvGraphicFramePr>
        <p:xfrm>
          <a:off x="133325" y="3051373"/>
          <a:ext cx="10085714" cy="2246353"/>
        </p:xfrm>
        <a:graphic>
          <a:graphicData uri="http://schemas.openxmlformats.org/drawingml/2006/table">
            <a:tbl>
              <a:tblPr/>
              <a:tblGrid>
                <a:gridCol w="499809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31120"/>
                <a:gridCol w="1031120"/>
                <a:gridCol w="103112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0247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9178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76064"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основных направлений расходов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2024 год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(факт)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2025 год (оценка)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anose="02020603050405020304" pitchFamily="18" charset="0"/>
                        </a:rPr>
                        <a:t>2026 год (план)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anose="02020603050405020304" pitchFamily="18" charset="0"/>
                        </a:rPr>
                        <a:t>2027 год (план)</a:t>
                      </a:r>
                      <a:endParaRPr kumimoji="0" lang="ru-RU" alt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2028 год (план)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97369">
                <a:tc>
                  <a:txBody>
                    <a:bodyPr/>
                    <a:lstStyle>
                      <a:lvl1pPr marL="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846138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254125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62113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701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273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845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417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989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Эффективное управление муниципальным долгом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14,4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0,6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2,3</a:t>
                      </a:r>
                      <a:endParaRPr kumimoji="0" lang="ru-RU" alt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2,2</a:t>
                      </a:r>
                      <a:endParaRPr kumimoji="0" lang="ru-RU" alt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2,0</a:t>
                      </a:r>
                      <a:endParaRPr kumimoji="0" lang="ru-RU" alt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7369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Обеспечение открытости и прозрачности бюджетного процесса в городе Комсомольске-на-Амуре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0,2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0,2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0,2</a:t>
                      </a:r>
                      <a:endParaRPr kumimoji="0" lang="ru-RU" alt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0,2</a:t>
                      </a:r>
                      <a:endParaRPr kumimoji="0" lang="ru-RU" alt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0,3</a:t>
                      </a:r>
                      <a:endParaRPr kumimoji="0" lang="ru-RU" alt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7369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Обеспечение мероприятий по эмиссии и обращению муниципальных ценных бумаг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10,5</a:t>
                      </a:r>
                      <a:endParaRPr kumimoji="0" lang="ru-RU" alt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13,6</a:t>
                      </a:r>
                      <a:endParaRPr kumimoji="0" lang="ru-RU" alt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4,3</a:t>
                      </a:r>
                      <a:endParaRPr kumimoji="0" lang="ru-RU" alt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0" name="Прямоугольник 19"/>
          <p:cNvSpPr/>
          <p:nvPr/>
        </p:nvSpPr>
        <p:spPr>
          <a:xfrm>
            <a:off x="9188778" y="-7425"/>
            <a:ext cx="1167652" cy="375594"/>
          </a:xfrm>
          <a:prstGeom prst="rect">
            <a:avLst/>
          </a:prstGeom>
        </p:spPr>
        <p:txBody>
          <a:bodyPr wrap="none" lIns="112883" tIns="56441" rIns="112883" bIns="56441">
            <a:spAutoFit/>
          </a:bodyPr>
          <a:lstStyle/>
          <a:p>
            <a:r>
              <a:rPr lang="ru-RU" sz="17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ru-RU" sz="17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лн </a:t>
            </a:r>
            <a:r>
              <a:rPr lang="ru-RU" sz="17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23367" y="1827237"/>
            <a:ext cx="100347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u="sng" dirty="0">
                <a:solidFill>
                  <a:srgbClr val="002060"/>
                </a:solidFill>
                <a:effectLst>
                  <a:glow rad="63500">
                    <a:srgbClr val="5ECCF3">
                      <a:satMod val="175000"/>
                      <a:alpha val="40000"/>
                    </a:srgbClr>
                  </a:glow>
                </a:effectLst>
                <a:latin typeface="Bookman Old Style" panose="02050604050505020204" pitchFamily="18" charset="0"/>
                <a:cs typeface="Arial" pitchFamily="34" charset="0"/>
                <a:sym typeface="Raleway"/>
              </a:rPr>
              <a:t>Цель муниципальной программы </a:t>
            </a:r>
            <a:r>
              <a:rPr lang="ru-RU" b="1" i="1" dirty="0">
                <a:solidFill>
                  <a:srgbClr val="002060"/>
                </a:solidFill>
                <a:effectLst>
                  <a:glow rad="63500">
                    <a:srgbClr val="5ECCF3">
                      <a:satMod val="175000"/>
                      <a:alpha val="40000"/>
                    </a:srgbClr>
                  </a:glow>
                </a:effectLst>
                <a:latin typeface="Bookman Old Style" panose="02050604050505020204" pitchFamily="18" charset="0"/>
                <a:cs typeface="Arial" pitchFamily="34" charset="0"/>
                <a:sym typeface="Raleway"/>
              </a:rPr>
              <a:t>- повышение качества управления муниципальными </a:t>
            </a:r>
            <a:r>
              <a:rPr lang="ru-RU" b="1" i="1" dirty="0" smtClean="0">
                <a:solidFill>
                  <a:srgbClr val="002060"/>
                </a:solidFill>
                <a:effectLst>
                  <a:glow rad="63500">
                    <a:srgbClr val="5ECCF3">
                      <a:satMod val="175000"/>
                      <a:alpha val="40000"/>
                    </a:srgbClr>
                  </a:glow>
                </a:effectLst>
                <a:latin typeface="Bookman Old Style" panose="02050604050505020204" pitchFamily="18" charset="0"/>
                <a:cs typeface="Arial" pitchFamily="34" charset="0"/>
                <a:sym typeface="Raleway"/>
              </a:rPr>
              <a:t>финансами</a:t>
            </a:r>
            <a:endParaRPr lang="ru-RU" b="1" i="1" dirty="0">
              <a:solidFill>
                <a:srgbClr val="002060"/>
              </a:solidFill>
              <a:effectLst>
                <a:glow rad="63500">
                  <a:srgbClr val="5ECCF3">
                    <a:satMod val="175000"/>
                    <a:alpha val="40000"/>
                  </a:srgbClr>
                </a:glow>
              </a:effectLst>
              <a:latin typeface="Bookman Old Style" panose="02050604050505020204" pitchFamily="18" charset="0"/>
              <a:cs typeface="Arial" pitchFamily="34" charset="0"/>
              <a:sym typeface="Raleway"/>
            </a:endParaRPr>
          </a:p>
        </p:txBody>
      </p:sp>
    </p:spTree>
    <p:extLst>
      <p:ext uri="{BB962C8B-B14F-4D97-AF65-F5344CB8AC3E}">
        <p14:creationId xmlns:p14="http://schemas.microsoft.com/office/powerpoint/2010/main" val="1086801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oup 126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8360706"/>
              </p:ext>
            </p:extLst>
          </p:nvPr>
        </p:nvGraphicFramePr>
        <p:xfrm>
          <a:off x="187363" y="2259285"/>
          <a:ext cx="10009110" cy="3765348"/>
        </p:xfrm>
        <a:graphic>
          <a:graphicData uri="http://schemas.openxmlformats.org/drawingml/2006/table">
            <a:tbl>
              <a:tblPr/>
              <a:tblGrid>
                <a:gridCol w="320435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16124"/>
                <a:gridCol w="1224136"/>
                <a:gridCol w="1116124"/>
                <a:gridCol w="111612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1612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1612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39105"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Перечень основных показателей муниципальной программы</a:t>
                      </a: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Ед. изм.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2024 год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(факт)</a:t>
                      </a:r>
                      <a:endParaRPr kumimoji="0" lang="ru-RU" alt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2025 год (оценка)</a:t>
                      </a:r>
                      <a:endParaRPr kumimoji="0" lang="ru-RU" alt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anose="02020603050405020304" pitchFamily="18" charset="0"/>
                        </a:rPr>
                        <a:t>2026 год (план)</a:t>
                      </a:r>
                      <a:endParaRPr kumimoji="0" lang="ru-RU" alt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anose="02020603050405020304" pitchFamily="18" charset="0"/>
                        </a:rPr>
                        <a:t>2027 год (план)</a:t>
                      </a:r>
                      <a:endParaRPr kumimoji="0" lang="ru-RU" altLang="ru-RU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2028 год (план)</a:t>
                      </a:r>
                      <a:endParaRPr kumimoji="0" lang="ru-RU" alt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1497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846138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254125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62113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701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273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845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417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989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Соблюдение ограничений по уровню дефицита местного бюджета</a:t>
                      </a:r>
                    </a:p>
                  </a:txBody>
                  <a:tcPr marL="106298" marR="106298" marT="54053" marB="54053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да = 1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нет = 0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kumimoji="0" lang="ru-RU" alt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kumimoji="0" lang="ru-RU" alt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kumimoji="0" lang="ru-RU" alt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2406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Соблюдение ограничений по уровню муниципального долга</a:t>
                      </a:r>
                    </a:p>
                  </a:txBody>
                  <a:tcPr marL="106298" marR="106298" marT="54053" marB="54053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да = 1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нет = 0</a:t>
                      </a: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kumimoji="0" lang="ru-RU" alt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kumimoji="0" lang="ru-RU" alt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kumimoji="0" lang="ru-RU" alt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2406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Отношение муниципального долга к доходам местного бюджета без учета объема безвозмездных поступлений</a:t>
                      </a:r>
                    </a:p>
                  </a:txBody>
                  <a:tcPr marL="106298" marR="106298" marT="54053" marB="54053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не более 85 %</a:t>
                      </a: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40,9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85,0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85,0</a:t>
                      </a: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85,0</a:t>
                      </a: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85,0</a:t>
                      </a: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Google Shape;63;p13"/>
          <p:cNvSpPr txBox="1">
            <a:spLocks/>
          </p:cNvSpPr>
          <p:nvPr/>
        </p:nvSpPr>
        <p:spPr>
          <a:xfrm>
            <a:off x="79351" y="315069"/>
            <a:ext cx="10232479" cy="1152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2365" tIns="112365" rIns="112365" bIns="11236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algn="ctr" defTabSz="1128870">
              <a:spcBef>
                <a:spcPct val="0"/>
              </a:spcBef>
              <a:spcAft>
                <a:spcPct val="0"/>
              </a:spcAft>
              <a:buClr>
                <a:prstClr val="white"/>
              </a:buClr>
              <a:defRPr/>
            </a:pPr>
            <a:r>
              <a:rPr lang="ru-RU" altLang="ru-RU" sz="2900" i="1" dirty="0">
                <a:solidFill>
                  <a:srgbClr val="002060"/>
                </a:solidFill>
                <a:effectLst>
                  <a:glow rad="63500">
                    <a:srgbClr val="5ECCF3">
                      <a:satMod val="175000"/>
                      <a:alpha val="40000"/>
                    </a:srgbClr>
                  </a:glow>
                </a:effectLst>
                <a:latin typeface="Bookman Old Style" panose="02050604050505020204" pitchFamily="18" charset="0"/>
                <a:ea typeface="+mn-ea"/>
                <a:cs typeface="Arial" pitchFamily="34" charset="0"/>
              </a:rPr>
              <a:t>МУНИЦИПАЛЬНАЯ ПРОГРАММА</a:t>
            </a:r>
          </a:p>
          <a:p>
            <a:pPr algn="ctr" defTabSz="1128870">
              <a:spcBef>
                <a:spcPct val="0"/>
              </a:spcBef>
              <a:spcAft>
                <a:spcPct val="0"/>
              </a:spcAft>
              <a:buClr>
                <a:prstClr val="white"/>
              </a:buClr>
              <a:defRPr/>
            </a:pPr>
            <a:r>
              <a:rPr lang="ru-RU" altLang="ru-RU" sz="2900" i="1" dirty="0">
                <a:solidFill>
                  <a:srgbClr val="002060"/>
                </a:solidFill>
                <a:effectLst>
                  <a:glow rad="63500">
                    <a:srgbClr val="5ECCF3">
                      <a:satMod val="175000"/>
                      <a:alpha val="40000"/>
                    </a:srgbClr>
                  </a:glow>
                </a:effectLst>
                <a:latin typeface="Bookman Old Style" panose="02050604050505020204" pitchFamily="18" charset="0"/>
                <a:ea typeface="+mn-ea"/>
                <a:cs typeface="Arial" pitchFamily="34" charset="0"/>
              </a:rPr>
              <a:t>«УПРАВЛЕНИЕ МУНИЦИПАЛЬНЫМИ ФИНАНСАМИ»</a:t>
            </a:r>
          </a:p>
        </p:txBody>
      </p:sp>
    </p:spTree>
    <p:extLst>
      <p:ext uri="{BB962C8B-B14F-4D97-AF65-F5344CB8AC3E}">
        <p14:creationId xmlns:p14="http://schemas.microsoft.com/office/powerpoint/2010/main" val="1739886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63;p13"/>
          <p:cNvSpPr txBox="1">
            <a:spLocks/>
          </p:cNvSpPr>
          <p:nvPr/>
        </p:nvSpPr>
        <p:spPr>
          <a:xfrm>
            <a:off x="0" y="180372"/>
            <a:ext cx="10383838" cy="15848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2365" tIns="112365" rIns="112365" bIns="11236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algn="ctr" defTabSz="1128870">
              <a:spcBef>
                <a:spcPct val="0"/>
              </a:spcBef>
              <a:spcAft>
                <a:spcPct val="0"/>
              </a:spcAft>
              <a:buClr>
                <a:prstClr val="white"/>
              </a:buClr>
              <a:defRPr/>
            </a:pPr>
            <a:r>
              <a:rPr lang="ru-RU" altLang="ru-RU" sz="2900" i="1" dirty="0">
                <a:solidFill>
                  <a:srgbClr val="002060"/>
                </a:solidFill>
                <a:effectLst>
                  <a:glow rad="63500">
                    <a:srgbClr val="5ECCF3">
                      <a:satMod val="175000"/>
                      <a:alpha val="40000"/>
                    </a:srgbClr>
                  </a:glow>
                </a:effectLst>
                <a:latin typeface="Bookman Old Style" panose="02050604050505020204" pitchFamily="18" charset="0"/>
                <a:ea typeface="+mn-ea"/>
                <a:cs typeface="Arial" pitchFamily="34" charset="0"/>
              </a:rPr>
              <a:t>МУНИЦИПАЛЬНАЯ ПРОГРАММА</a:t>
            </a:r>
          </a:p>
          <a:p>
            <a:pPr algn="ctr" defTabSz="1128870">
              <a:spcBef>
                <a:spcPct val="0"/>
              </a:spcBef>
              <a:spcAft>
                <a:spcPct val="0"/>
              </a:spcAft>
              <a:buClr>
                <a:prstClr val="white"/>
              </a:buClr>
              <a:defRPr/>
            </a:pPr>
            <a:r>
              <a:rPr lang="ru-RU" altLang="ru-RU" sz="2900" i="1" dirty="0">
                <a:solidFill>
                  <a:srgbClr val="002060"/>
                </a:solidFill>
                <a:effectLst>
                  <a:glow rad="63500">
                    <a:srgbClr val="5ECCF3">
                      <a:satMod val="175000"/>
                      <a:alpha val="40000"/>
                    </a:srgbClr>
                  </a:glow>
                </a:effectLst>
                <a:latin typeface="Bookman Old Style" panose="02050604050505020204" pitchFamily="18" charset="0"/>
                <a:ea typeface="+mn-ea"/>
                <a:cs typeface="Arial" pitchFamily="34" charset="0"/>
              </a:rPr>
              <a:t>«РАЗВИТИЕ КУЛЬТУРЫ В ГОРОДЕ КОМСОМОЛЬСКЕ-НА-АМУРЕ»</a:t>
            </a:r>
          </a:p>
        </p:txBody>
      </p:sp>
      <p:graphicFrame>
        <p:nvGraphicFramePr>
          <p:cNvPr id="6" name="Group 126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8644266"/>
              </p:ext>
            </p:extLst>
          </p:nvPr>
        </p:nvGraphicFramePr>
        <p:xfrm>
          <a:off x="133325" y="2884205"/>
          <a:ext cx="10085714" cy="3974739"/>
        </p:xfrm>
        <a:graphic>
          <a:graphicData uri="http://schemas.openxmlformats.org/drawingml/2006/table">
            <a:tbl>
              <a:tblPr/>
              <a:tblGrid>
                <a:gridCol w="499809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31120"/>
                <a:gridCol w="1031120"/>
                <a:gridCol w="103112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0247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9178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76064"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основных направлений расходов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2024 год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(факт)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 (оценка)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anose="02020603050405020304" pitchFamily="18" charset="0"/>
                        </a:rPr>
                        <a:t>2026 год (план)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anose="02020603050405020304" pitchFamily="18" charset="0"/>
                        </a:rPr>
                        <a:t>2027 год (план)</a:t>
                      </a:r>
                      <a:endParaRPr kumimoji="0" lang="ru-RU" alt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2028 год (план)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97369">
                <a:tc>
                  <a:txBody>
                    <a:bodyPr/>
                    <a:lstStyle>
                      <a:lvl1pPr marL="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846138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254125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62113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701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273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845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417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989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Развитие системы дополнительного образования детей в сфере культуры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159,1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187,9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217,8</a:t>
                      </a:r>
                      <a:endParaRPr kumimoji="0" lang="ru-RU" alt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206,5</a:t>
                      </a:r>
                      <a:endParaRPr kumimoji="0" lang="ru-RU" alt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222,4</a:t>
                      </a:r>
                      <a:endParaRPr kumimoji="0" lang="ru-RU" alt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6726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Развитие библиотечного дела</a:t>
                      </a: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154,1</a:t>
                      </a: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167,2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196,6</a:t>
                      </a:r>
                      <a:endParaRPr kumimoji="0" lang="ru-RU" alt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190,3</a:t>
                      </a:r>
                      <a:endParaRPr kumimoji="0" lang="ru-RU" alt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190,0</a:t>
                      </a:r>
                      <a:endParaRPr kumimoji="0" lang="ru-RU" alt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Развитие музейного дела</a:t>
                      </a: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98,6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112,5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129,7</a:t>
                      </a:r>
                      <a:endParaRPr kumimoji="0" lang="ru-RU" alt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125,4</a:t>
                      </a:r>
                      <a:endParaRPr kumimoji="0" lang="ru-RU" alt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127,1</a:t>
                      </a:r>
                      <a:endParaRPr kumimoji="0" lang="ru-RU" alt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155136770"/>
                  </a:ext>
                </a:extLst>
              </a:tr>
              <a:tr h="540060">
                <a:tc>
                  <a:txBody>
                    <a:bodyPr/>
                    <a:lstStyle>
                      <a:lvl1pPr marL="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846138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254125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62113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701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273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845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417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989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68,9Развитие культурно-досугового обслуживания населения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55,4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60,4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70,1</a:t>
                      </a:r>
                      <a:endParaRPr kumimoji="0" lang="ru-RU" alt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68,1</a:t>
                      </a:r>
                      <a:endParaRPr kumimoji="0" lang="ru-RU" alt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68,9</a:t>
                      </a:r>
                      <a:endParaRPr kumimoji="0" lang="ru-RU" alt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Развитие театрального искусства</a:t>
                      </a:r>
                    </a:p>
                  </a:txBody>
                  <a:tcPr marL="77879" marR="77879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106,7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118,1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139,8</a:t>
                      </a:r>
                      <a:endParaRPr kumimoji="0" lang="ru-RU" alt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133,5</a:t>
                      </a:r>
                      <a:endParaRPr kumimoji="0" lang="ru-RU" alt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135,9</a:t>
                      </a:r>
                      <a:endParaRPr kumimoji="0" lang="ru-RU" alt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Сохранение, развитие и популяризация животных, содержащихся в неволе</a:t>
                      </a:r>
                    </a:p>
                  </a:txBody>
                  <a:tcPr marL="77879" marR="77879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53,6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63,5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77,7</a:t>
                      </a:r>
                      <a:endParaRPr kumimoji="0" lang="ru-RU" alt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73,2</a:t>
                      </a:r>
                      <a:endParaRPr kumimoji="0" lang="ru-RU" alt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74,9</a:t>
                      </a:r>
                      <a:endParaRPr kumimoji="0" lang="ru-RU" alt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Осуществление полномочий по решению вопросов местного значения в области культуры, сохранение объектов культурного наследия местного (муниципального) значения</a:t>
                      </a:r>
                    </a:p>
                  </a:txBody>
                  <a:tcPr marL="77879" marR="77879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2,2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1,7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1,7</a:t>
                      </a:r>
                      <a:endParaRPr kumimoji="0" lang="ru-RU" alt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1,7</a:t>
                      </a:r>
                      <a:endParaRPr kumimoji="0" lang="ru-RU" alt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1,7</a:t>
                      </a:r>
                      <a:endParaRPr kumimoji="0" lang="ru-RU" alt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Развитие современной инфраструктуры объектов культуры</a:t>
                      </a:r>
                    </a:p>
                  </a:txBody>
                  <a:tcPr marL="77879" marR="77879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1,9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0,1</a:t>
                      </a:r>
                      <a:endParaRPr kumimoji="0" lang="ru-RU" alt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0,1</a:t>
                      </a:r>
                      <a:endParaRPr kumimoji="0" lang="ru-RU" alt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0,1</a:t>
                      </a:r>
                      <a:endParaRPr kumimoji="0" lang="ru-RU" alt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445FCC87-75F6-498C-8BA6-E51B941800FB}"/>
              </a:ext>
            </a:extLst>
          </p:cNvPr>
          <p:cNvSpPr/>
          <p:nvPr/>
        </p:nvSpPr>
        <p:spPr>
          <a:xfrm>
            <a:off x="401702" y="1359185"/>
            <a:ext cx="9548960" cy="406083"/>
          </a:xfrm>
          <a:prstGeom prst="rect">
            <a:avLst/>
          </a:prstGeom>
        </p:spPr>
        <p:txBody>
          <a:bodyPr wrap="square" lIns="112591" tIns="56298" rIns="112591" bIns="56298">
            <a:spAutoFit/>
          </a:bodyPr>
          <a:lstStyle/>
          <a:p>
            <a:pPr algn="just" defTabSz="1125902"/>
            <a:endParaRPr lang="ru-RU" sz="1900" b="1" kern="0" dirty="0">
              <a:solidFill>
                <a:srgbClr val="000000"/>
              </a:solidFill>
              <a:cs typeface="Aharoni" panose="02010803020104030203" pitchFamily="2" charset="-79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9188778" y="-7425"/>
            <a:ext cx="1167652" cy="375594"/>
          </a:xfrm>
          <a:prstGeom prst="rect">
            <a:avLst/>
          </a:prstGeom>
        </p:spPr>
        <p:txBody>
          <a:bodyPr wrap="none" lIns="112883" tIns="56441" rIns="112883" bIns="56441">
            <a:spAutoFit/>
          </a:bodyPr>
          <a:lstStyle/>
          <a:p>
            <a:r>
              <a:rPr lang="ru-RU" sz="17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ru-RU" sz="17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лн </a:t>
            </a:r>
            <a:r>
              <a:rPr lang="ru-RU" sz="17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23367" y="1971253"/>
            <a:ext cx="100347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u="sng" dirty="0">
                <a:solidFill>
                  <a:srgbClr val="002060"/>
                </a:solidFill>
                <a:effectLst>
                  <a:glow rad="63500">
                    <a:srgbClr val="5ECCF3">
                      <a:satMod val="175000"/>
                      <a:alpha val="40000"/>
                    </a:srgbClr>
                  </a:glow>
                </a:effectLst>
                <a:latin typeface="Bookman Old Style" panose="02050604050505020204" pitchFamily="18" charset="0"/>
                <a:cs typeface="Arial" pitchFamily="34" charset="0"/>
                <a:sym typeface="Raleway"/>
              </a:rPr>
              <a:t>Цель муниципальной программы </a:t>
            </a:r>
            <a:r>
              <a:rPr lang="ru-RU" b="1" i="1" dirty="0">
                <a:solidFill>
                  <a:srgbClr val="002060"/>
                </a:solidFill>
                <a:effectLst>
                  <a:glow rad="63500">
                    <a:srgbClr val="5ECCF3">
                      <a:satMod val="175000"/>
                      <a:alpha val="40000"/>
                    </a:srgbClr>
                  </a:glow>
                </a:effectLst>
                <a:latin typeface="Bookman Old Style" panose="02050604050505020204" pitchFamily="18" charset="0"/>
                <a:cs typeface="Arial" pitchFamily="34" charset="0"/>
                <a:sym typeface="Raleway"/>
              </a:rPr>
              <a:t>- удовлетворение потребностей населения города Комсомольск-на-Амуре и его гостей услугами в сфере культуры</a:t>
            </a:r>
          </a:p>
        </p:txBody>
      </p:sp>
    </p:spTree>
    <p:extLst>
      <p:ext uri="{BB962C8B-B14F-4D97-AF65-F5344CB8AC3E}">
        <p14:creationId xmlns:p14="http://schemas.microsoft.com/office/powerpoint/2010/main" val="3172637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="" xmlns:a16="http://schemas.microsoft.com/office/drawing/2014/main" id="{7DD4F375-F73E-4EF6-BA4B-CB4E768D8D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081" y="531093"/>
            <a:ext cx="9894374" cy="863680"/>
          </a:xfrm>
        </p:spPr>
        <p:txBody>
          <a:bodyPr>
            <a:normAutofit/>
          </a:bodyPr>
          <a:lstStyle/>
          <a:p>
            <a:pPr>
              <a:lnSpc>
                <a:spcPts val="4938"/>
              </a:lnSpc>
            </a:pPr>
            <a:r>
              <a:rPr lang="ru-RU" sz="3000" b="1" i="1" kern="0" dirty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  <a:ea typeface="+mn-ea"/>
                <a:cs typeface="+mn-cs"/>
              </a:rPr>
              <a:t>ГЛОССАРИЙ</a:t>
            </a:r>
          </a:p>
        </p:txBody>
      </p:sp>
      <p:graphicFrame>
        <p:nvGraphicFramePr>
          <p:cNvPr id="4" name="Схема 3">
            <a:extLst>
              <a:ext uri="{FF2B5EF4-FFF2-40B4-BE49-F238E27FC236}">
                <a16:creationId xmlns="" xmlns:a16="http://schemas.microsoft.com/office/drawing/2014/main" id="{7B15BC50-2819-4045-8CA0-242FAD34DA2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98332518"/>
              </p:ext>
            </p:extLst>
          </p:nvPr>
        </p:nvGraphicFramePr>
        <p:xfrm>
          <a:off x="244739" y="1898830"/>
          <a:ext cx="9951736" cy="50294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859C8975-EF3D-4859-81BC-C0A0CCAB3D08}"/>
              </a:ext>
            </a:extLst>
          </p:cNvPr>
          <p:cNvSpPr txBox="1"/>
          <p:nvPr/>
        </p:nvSpPr>
        <p:spPr>
          <a:xfrm>
            <a:off x="-1" y="1215169"/>
            <a:ext cx="10261757" cy="575649"/>
          </a:xfrm>
          <a:prstGeom prst="rect">
            <a:avLst/>
          </a:prstGeom>
          <a:noFill/>
        </p:spPr>
        <p:txBody>
          <a:bodyPr wrap="square" lIns="112883" tIns="56441" rIns="112883" bIns="56441" rtlCol="0">
            <a:spAutoFit/>
          </a:bodyPr>
          <a:lstStyle/>
          <a:p>
            <a:pPr marL="2769259" indent="-2769259" algn="ctr"/>
            <a:r>
              <a:rPr lang="ru-RU" sz="3000" b="1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ea typeface="Cambria Math" panose="02040503050406030204" pitchFamily="18" charset="0"/>
                <a:cs typeface="Segoe UI Semilight" panose="020B0402040204020203" pitchFamily="34" charset="0"/>
              </a:rPr>
              <a:t>Доходы бюджета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2B3751BD-73B8-4748-95D3-E366822FD46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44247" y="63041"/>
            <a:ext cx="2137120" cy="804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634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oup 126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1478231"/>
              </p:ext>
            </p:extLst>
          </p:nvPr>
        </p:nvGraphicFramePr>
        <p:xfrm>
          <a:off x="187363" y="1948124"/>
          <a:ext cx="10009110" cy="4708898"/>
        </p:xfrm>
        <a:graphic>
          <a:graphicData uri="http://schemas.openxmlformats.org/drawingml/2006/table">
            <a:tbl>
              <a:tblPr/>
              <a:tblGrid>
                <a:gridCol w="406845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08112"/>
                <a:gridCol w="972108"/>
                <a:gridCol w="1044116"/>
                <a:gridCol w="100811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7210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3610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30226"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Перечень основных показателей муниципальной программы</a:t>
                      </a: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Ед. изм.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2024 год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(факт)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 (оценка)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anose="02020603050405020304" pitchFamily="18" charset="0"/>
                        </a:rPr>
                        <a:t>2026 год (план)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anose="02020603050405020304" pitchFamily="18" charset="0"/>
                        </a:rPr>
                        <a:t>2027 год (план)</a:t>
                      </a:r>
                      <a:endParaRPr kumimoji="0" lang="ru-RU" alt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2028 год (план)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7202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846138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254125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62113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701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273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845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417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989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Индекс удовлетворённости населения качеством и доступностью услуг в сфере культуры</a:t>
                      </a:r>
                    </a:p>
                  </a:txBody>
                  <a:tcPr marL="106298" marR="106298" marT="54053" marB="54053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%, не менее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85,0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85,0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85,0</a:t>
                      </a: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85,0</a:t>
                      </a: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85,0</a:t>
                      </a: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7014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детей, обучающихся в детских школах искусств, в общей численности учащихся детей в возрасте от 7 до 18 лет</a:t>
                      </a:r>
                    </a:p>
                  </a:txBody>
                  <a:tcPr marL="106298" marR="106298" marT="54053" marB="54053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%, не менее</a:t>
                      </a: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10,2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8,2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8,2</a:t>
                      </a:r>
                      <a:endParaRPr kumimoji="0" lang="ru-RU" alt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8,2</a:t>
                      </a: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8,2</a:t>
                      </a: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0055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Число посещений учреждений культуры</a:t>
                      </a:r>
                    </a:p>
                  </a:txBody>
                  <a:tcPr marL="106298" marR="106298" marT="54053" marB="54053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тыс. чел.</a:t>
                      </a: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614,8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600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600</a:t>
                      </a:r>
                      <a:endParaRPr kumimoji="0" lang="ru-RU" alt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600</a:t>
                      </a:r>
                      <a:endParaRPr kumimoji="0" lang="ru-RU" alt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600</a:t>
                      </a:r>
                      <a:endParaRPr kumimoji="0" lang="ru-RU" alt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656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827088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235075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43063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Охват населения библиотечным обслуживанием, с учетом удаленных пользователей</a:t>
                      </a:r>
                    </a:p>
                  </a:txBody>
                  <a:tcPr marL="106298" marR="106298" marT="54053" marB="54053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%, не менее</a:t>
                      </a: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106,0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95,0</a:t>
                      </a: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95,0</a:t>
                      </a: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95,0</a:t>
                      </a: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95,0</a:t>
                      </a: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87390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Посещаемость музейных учреждений на 1 тыс. человек населения в год</a:t>
                      </a:r>
                    </a:p>
                  </a:txBody>
                  <a:tcPr marL="106298" marR="106298" marT="54053" marB="54053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посещений</a:t>
                      </a: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698,3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560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530</a:t>
                      </a: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530</a:t>
                      </a: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530</a:t>
                      </a: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155136770"/>
                  </a:ext>
                </a:extLst>
              </a:tr>
              <a:tr h="593860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Среднее число зрителей на мероприятиях театра</a:t>
                      </a:r>
                    </a:p>
                  </a:txBody>
                  <a:tcPr marL="106298" marR="106298" marT="54053" marB="54053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%, не менее</a:t>
                      </a: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77,1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65,0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65,0</a:t>
                      </a:r>
                      <a:endParaRPr kumimoji="0" lang="ru-RU" alt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65,0</a:t>
                      </a:r>
                      <a:endParaRPr kumimoji="0" lang="ru-RU" alt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65,0</a:t>
                      </a:r>
                      <a:endParaRPr kumimoji="0" lang="ru-RU" alt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4510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Средняя численность посетителей мероприятий Зооцентра</a:t>
                      </a:r>
                    </a:p>
                  </a:txBody>
                  <a:tcPr marL="106298" marR="106298" marT="54053" marB="54053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тыс. чел.</a:t>
                      </a: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70,5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65,1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65,1</a:t>
                      </a:r>
                      <a:endParaRPr kumimoji="0" lang="ru-RU" alt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65,1</a:t>
                      </a:r>
                      <a:endParaRPr kumimoji="0" lang="ru-RU" alt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65,1</a:t>
                      </a:r>
                      <a:endParaRPr kumimoji="0" lang="ru-RU" alt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Google Shape;63;p13"/>
          <p:cNvSpPr txBox="1">
            <a:spLocks/>
          </p:cNvSpPr>
          <p:nvPr/>
        </p:nvSpPr>
        <p:spPr>
          <a:xfrm>
            <a:off x="0" y="180372"/>
            <a:ext cx="10383838" cy="15848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2365" tIns="112365" rIns="112365" bIns="11236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algn="ctr" defTabSz="1128870">
              <a:spcBef>
                <a:spcPct val="0"/>
              </a:spcBef>
              <a:spcAft>
                <a:spcPct val="0"/>
              </a:spcAft>
              <a:buClr>
                <a:prstClr val="white"/>
              </a:buClr>
              <a:defRPr/>
            </a:pPr>
            <a:r>
              <a:rPr lang="ru-RU" altLang="ru-RU" sz="2900" i="1" dirty="0">
                <a:solidFill>
                  <a:srgbClr val="002060"/>
                </a:solidFill>
                <a:effectLst>
                  <a:glow rad="63500">
                    <a:srgbClr val="5ECCF3">
                      <a:satMod val="175000"/>
                      <a:alpha val="40000"/>
                    </a:srgbClr>
                  </a:glow>
                </a:effectLst>
                <a:latin typeface="Bookman Old Style" panose="02050604050505020204" pitchFamily="18" charset="0"/>
                <a:ea typeface="+mn-ea"/>
                <a:cs typeface="Arial" pitchFamily="34" charset="0"/>
              </a:rPr>
              <a:t>МУНИЦИПАЛЬНАЯ ПРОГРАММА</a:t>
            </a:r>
          </a:p>
          <a:p>
            <a:pPr algn="ctr" defTabSz="1128870">
              <a:spcBef>
                <a:spcPct val="0"/>
              </a:spcBef>
              <a:spcAft>
                <a:spcPct val="0"/>
              </a:spcAft>
              <a:buClr>
                <a:prstClr val="white"/>
              </a:buClr>
              <a:defRPr/>
            </a:pPr>
            <a:r>
              <a:rPr lang="ru-RU" altLang="ru-RU" sz="2900" i="1" dirty="0">
                <a:solidFill>
                  <a:srgbClr val="002060"/>
                </a:solidFill>
                <a:effectLst>
                  <a:glow rad="63500">
                    <a:srgbClr val="5ECCF3">
                      <a:satMod val="175000"/>
                      <a:alpha val="40000"/>
                    </a:srgbClr>
                  </a:glow>
                </a:effectLst>
                <a:latin typeface="Bookman Old Style" panose="02050604050505020204" pitchFamily="18" charset="0"/>
                <a:ea typeface="+mn-ea"/>
                <a:cs typeface="Arial" pitchFamily="34" charset="0"/>
              </a:rPr>
              <a:t>«РАЗВИТИЕ КУЛЬТУРЫ В ГОРОДЕ КОМСОМОЛЬСКЕ-НА-АМУРЕ»</a:t>
            </a:r>
          </a:p>
        </p:txBody>
      </p:sp>
    </p:spTree>
    <p:extLst>
      <p:ext uri="{BB962C8B-B14F-4D97-AF65-F5344CB8AC3E}">
        <p14:creationId xmlns:p14="http://schemas.microsoft.com/office/powerpoint/2010/main" val="1371910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63;p13"/>
          <p:cNvSpPr txBox="1">
            <a:spLocks/>
          </p:cNvSpPr>
          <p:nvPr/>
        </p:nvSpPr>
        <p:spPr>
          <a:xfrm>
            <a:off x="79351" y="315069"/>
            <a:ext cx="10232479" cy="1440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2365" tIns="112365" rIns="112365" bIns="11236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algn="ctr" defTabSz="1128870">
              <a:spcBef>
                <a:spcPct val="0"/>
              </a:spcBef>
              <a:spcAft>
                <a:spcPct val="0"/>
              </a:spcAft>
              <a:buClr>
                <a:prstClr val="white"/>
              </a:buClr>
              <a:defRPr/>
            </a:pPr>
            <a:r>
              <a:rPr lang="ru-RU" altLang="ru-RU" sz="2900" i="1" dirty="0">
                <a:solidFill>
                  <a:srgbClr val="002060"/>
                </a:solidFill>
                <a:effectLst>
                  <a:glow rad="63500">
                    <a:srgbClr val="5ECCF3">
                      <a:satMod val="175000"/>
                      <a:alpha val="40000"/>
                    </a:srgbClr>
                  </a:glow>
                </a:effectLst>
                <a:latin typeface="Bookman Old Style" panose="02050604050505020204" pitchFamily="18" charset="0"/>
                <a:ea typeface="+mn-ea"/>
                <a:cs typeface="Arial" pitchFamily="34" charset="0"/>
              </a:rPr>
              <a:t>МУНИЦИПАЛЬНАЯ ПРОГРАММА</a:t>
            </a:r>
          </a:p>
          <a:p>
            <a:pPr algn="ctr" defTabSz="1128870">
              <a:spcBef>
                <a:spcPct val="0"/>
              </a:spcBef>
              <a:spcAft>
                <a:spcPct val="0"/>
              </a:spcAft>
              <a:buClr>
                <a:prstClr val="white"/>
              </a:buClr>
              <a:defRPr/>
            </a:pPr>
            <a:r>
              <a:rPr lang="ru-RU" altLang="ru-RU" sz="2900" i="1" dirty="0">
                <a:solidFill>
                  <a:srgbClr val="002060"/>
                </a:solidFill>
                <a:effectLst>
                  <a:glow rad="63500">
                    <a:srgbClr val="5ECCF3">
                      <a:satMod val="175000"/>
                      <a:alpha val="40000"/>
                    </a:srgbClr>
                  </a:glow>
                </a:effectLst>
                <a:latin typeface="Bookman Old Style" panose="02050604050505020204" pitchFamily="18" charset="0"/>
                <a:ea typeface="+mn-ea"/>
                <a:cs typeface="Arial" pitchFamily="34" charset="0"/>
              </a:rPr>
              <a:t>«РАЗВИТИЕ МОЛОДЕЖНОЙ ПОЛИТИКИ В ГОРОДЕ </a:t>
            </a:r>
          </a:p>
          <a:p>
            <a:pPr algn="ctr" defTabSz="1128870">
              <a:spcBef>
                <a:spcPct val="0"/>
              </a:spcBef>
              <a:spcAft>
                <a:spcPct val="0"/>
              </a:spcAft>
              <a:buClr>
                <a:prstClr val="white"/>
              </a:buClr>
              <a:defRPr/>
            </a:pPr>
            <a:r>
              <a:rPr lang="ru-RU" altLang="ru-RU" sz="2900" i="1" dirty="0">
                <a:solidFill>
                  <a:srgbClr val="002060"/>
                </a:solidFill>
                <a:effectLst>
                  <a:glow rad="63500">
                    <a:srgbClr val="5ECCF3">
                      <a:satMod val="175000"/>
                      <a:alpha val="40000"/>
                    </a:srgbClr>
                  </a:glow>
                </a:effectLst>
                <a:latin typeface="Bookman Old Style" panose="02050604050505020204" pitchFamily="18" charset="0"/>
                <a:ea typeface="+mn-ea"/>
                <a:cs typeface="Arial" pitchFamily="34" charset="0"/>
              </a:rPr>
              <a:t>КОМСОМОЛЬСКЕ-НА-АМУРЕ»</a:t>
            </a:r>
          </a:p>
        </p:txBody>
      </p:sp>
      <p:graphicFrame>
        <p:nvGraphicFramePr>
          <p:cNvPr id="6" name="Group 126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0783544"/>
              </p:ext>
            </p:extLst>
          </p:nvPr>
        </p:nvGraphicFramePr>
        <p:xfrm>
          <a:off x="133325" y="3547194"/>
          <a:ext cx="10085714" cy="2092824"/>
        </p:xfrm>
        <a:graphic>
          <a:graphicData uri="http://schemas.openxmlformats.org/drawingml/2006/table">
            <a:tbl>
              <a:tblPr/>
              <a:tblGrid>
                <a:gridCol w="499809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31120"/>
                <a:gridCol w="1031120"/>
                <a:gridCol w="103112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0247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9178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76064"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основных направлений расходов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2024 год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(факт)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2025 год (оценка)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anose="02020603050405020304" pitchFamily="18" charset="0"/>
                        </a:rPr>
                        <a:t>2026 год (план)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anose="02020603050405020304" pitchFamily="18" charset="0"/>
                        </a:rPr>
                        <a:t>2027 год (план)</a:t>
                      </a:r>
                      <a:endParaRPr kumimoji="0" lang="ru-RU" alt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2028 год (план)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97369">
                <a:tc>
                  <a:txBody>
                    <a:bodyPr/>
                    <a:lstStyle>
                      <a:lvl1pPr marL="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846138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254125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62113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701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273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845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417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989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Вовлечение молодёжи в социальную практику, городские мероприятия, проекты и программы поддержки молодёжи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118,3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136,4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171,6</a:t>
                      </a:r>
                      <a:endParaRPr kumimoji="0" lang="ru-RU" alt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147,0</a:t>
                      </a:r>
                      <a:endParaRPr kumimoji="0" lang="ru-RU" alt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151,6</a:t>
                      </a:r>
                      <a:endParaRPr kumimoji="0" lang="ru-RU" alt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7369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Организация и проведение комплекса мероприятий по патриотическому воспитанию молодёжи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0,2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1,4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1,6</a:t>
                      </a:r>
                      <a:endParaRPr kumimoji="0" lang="ru-RU" alt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1,0</a:t>
                      </a:r>
                      <a:endParaRPr kumimoji="0" lang="ru-RU" alt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1,0</a:t>
                      </a:r>
                      <a:endParaRPr kumimoji="0" lang="ru-RU" alt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0" name="Прямоугольник 19"/>
          <p:cNvSpPr/>
          <p:nvPr/>
        </p:nvSpPr>
        <p:spPr>
          <a:xfrm>
            <a:off x="9188778" y="-7425"/>
            <a:ext cx="1167652" cy="375594"/>
          </a:xfrm>
          <a:prstGeom prst="rect">
            <a:avLst/>
          </a:prstGeom>
        </p:spPr>
        <p:txBody>
          <a:bodyPr wrap="none" lIns="112883" tIns="56441" rIns="112883" bIns="56441">
            <a:spAutoFit/>
          </a:bodyPr>
          <a:lstStyle/>
          <a:p>
            <a:r>
              <a:rPr lang="ru-RU" sz="17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ru-RU" sz="17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лн </a:t>
            </a:r>
            <a:r>
              <a:rPr lang="ru-RU" sz="17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23367" y="1972994"/>
            <a:ext cx="100347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u="sng" dirty="0">
                <a:solidFill>
                  <a:srgbClr val="002060"/>
                </a:solidFill>
                <a:effectLst>
                  <a:glow rad="63500">
                    <a:srgbClr val="5ECCF3">
                      <a:satMod val="175000"/>
                      <a:alpha val="40000"/>
                    </a:srgbClr>
                  </a:glow>
                </a:effectLst>
                <a:latin typeface="Bookman Old Style" panose="02050604050505020204" pitchFamily="18" charset="0"/>
                <a:cs typeface="Arial" pitchFamily="34" charset="0"/>
                <a:sym typeface="Raleway"/>
              </a:rPr>
              <a:t>Цель муниципальной программы </a:t>
            </a:r>
            <a:r>
              <a:rPr lang="ru-RU" b="1" i="1" dirty="0">
                <a:solidFill>
                  <a:srgbClr val="002060"/>
                </a:solidFill>
                <a:effectLst>
                  <a:glow rad="63500">
                    <a:srgbClr val="5ECCF3">
                      <a:satMod val="175000"/>
                      <a:alpha val="40000"/>
                    </a:srgbClr>
                  </a:glow>
                </a:effectLst>
                <a:latin typeface="Bookman Old Style" panose="02050604050505020204" pitchFamily="18" charset="0"/>
                <a:cs typeface="Arial" pitchFamily="34" charset="0"/>
                <a:sym typeface="Raleway"/>
              </a:rPr>
              <a:t>- создание условий для успешной социализации и эффективной самореализации подростков и молодежи, развитие и использование их потенциала в интересах развития города Комсомольска-на-Амуре</a:t>
            </a:r>
          </a:p>
        </p:txBody>
      </p:sp>
    </p:spTree>
    <p:extLst>
      <p:ext uri="{BB962C8B-B14F-4D97-AF65-F5344CB8AC3E}">
        <p14:creationId xmlns:p14="http://schemas.microsoft.com/office/powerpoint/2010/main" val="1940701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oup 126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9408033"/>
              </p:ext>
            </p:extLst>
          </p:nvPr>
        </p:nvGraphicFramePr>
        <p:xfrm>
          <a:off x="187363" y="1948124"/>
          <a:ext cx="10009110" cy="4730866"/>
        </p:xfrm>
        <a:graphic>
          <a:graphicData uri="http://schemas.openxmlformats.org/drawingml/2006/table">
            <a:tbl>
              <a:tblPr/>
              <a:tblGrid>
                <a:gridCol w="406845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08112"/>
                <a:gridCol w="972108"/>
                <a:gridCol w="1044116"/>
                <a:gridCol w="100811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7210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3610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30226"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Перечень основных показателей муниципальной программы</a:t>
                      </a: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Ед. изм.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2024 год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(факт)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 (оценка)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anose="02020603050405020304" pitchFamily="18" charset="0"/>
                        </a:rPr>
                        <a:t>2026 год (план)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anose="02020603050405020304" pitchFamily="18" charset="0"/>
                        </a:rPr>
                        <a:t>2027 год (план)</a:t>
                      </a:r>
                      <a:endParaRPr kumimoji="0" lang="ru-RU" alt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2028 год (план)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7202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846138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254125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62113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701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273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845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417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989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детей и молодежи, входящих в состав детских и молодежных организаций</a:t>
                      </a:r>
                    </a:p>
                  </a:txBody>
                  <a:tcPr marL="106298" marR="106298" marT="54053" marB="54053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чел.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44 988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45 000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45 000</a:t>
                      </a: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45 000</a:t>
                      </a: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45 000</a:t>
                      </a: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7014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общественных объединений волонтерской направленности</a:t>
                      </a:r>
                    </a:p>
                  </a:txBody>
                  <a:tcPr marL="106298" marR="106298" marT="54053" marB="54053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ед. </a:t>
                      </a: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73 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73 </a:t>
                      </a: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73 </a:t>
                      </a: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73 </a:t>
                      </a: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73 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0055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молодежи, вовлеченной в деятельность объединений волонтерской деятельности</a:t>
                      </a:r>
                    </a:p>
                  </a:txBody>
                  <a:tcPr marL="106298" marR="106298" marT="54053" marB="54053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чел.</a:t>
                      </a: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11 372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11 400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11 400</a:t>
                      </a: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11 400</a:t>
                      </a: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11 400</a:t>
                      </a: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656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827088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235075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43063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реализуемых общественно полезных проектов</a:t>
                      </a:r>
                    </a:p>
                  </a:txBody>
                  <a:tcPr marL="106298" marR="106298" marT="54053" marB="54053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ед. </a:t>
                      </a: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15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87390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действующих общественных организаций по работе с молодежью</a:t>
                      </a:r>
                    </a:p>
                  </a:txBody>
                  <a:tcPr marL="106298" marR="106298" marT="54053" marB="54053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ед. </a:t>
                      </a: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190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195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200</a:t>
                      </a: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200</a:t>
                      </a: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200</a:t>
                      </a: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155136770"/>
                  </a:ext>
                </a:extLst>
              </a:tr>
              <a:tr h="593860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детей и молодежи, входящих в состав патриотических объединений, клубов и молодежных центров</a:t>
                      </a:r>
                    </a:p>
                  </a:txBody>
                  <a:tcPr marL="106298" marR="106298" marT="54053" marB="54053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чел.</a:t>
                      </a: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63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63</a:t>
                      </a: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63</a:t>
                      </a: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63</a:t>
                      </a: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63</a:t>
                      </a: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4510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клубов и объединений военно-патриотической и гражданско-патриотической направленности</a:t>
                      </a:r>
                    </a:p>
                  </a:txBody>
                  <a:tcPr marL="106298" marR="106298" marT="54053" marB="54053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чел.</a:t>
                      </a: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25 000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25 000</a:t>
                      </a: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25 000</a:t>
                      </a: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25 000</a:t>
                      </a: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25 000</a:t>
                      </a: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Google Shape;63;p13"/>
          <p:cNvSpPr txBox="1">
            <a:spLocks/>
          </p:cNvSpPr>
          <p:nvPr/>
        </p:nvSpPr>
        <p:spPr>
          <a:xfrm>
            <a:off x="79351" y="315069"/>
            <a:ext cx="10232479" cy="1440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2365" tIns="112365" rIns="112365" bIns="11236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algn="ctr" defTabSz="1128870">
              <a:spcBef>
                <a:spcPct val="0"/>
              </a:spcBef>
              <a:spcAft>
                <a:spcPct val="0"/>
              </a:spcAft>
              <a:buClr>
                <a:prstClr val="white"/>
              </a:buClr>
              <a:defRPr/>
            </a:pPr>
            <a:r>
              <a:rPr lang="ru-RU" altLang="ru-RU" sz="2900" i="1" dirty="0">
                <a:solidFill>
                  <a:srgbClr val="002060"/>
                </a:solidFill>
                <a:effectLst>
                  <a:glow rad="63500">
                    <a:srgbClr val="5ECCF3">
                      <a:satMod val="175000"/>
                      <a:alpha val="40000"/>
                    </a:srgbClr>
                  </a:glow>
                </a:effectLst>
                <a:latin typeface="Bookman Old Style" panose="02050604050505020204" pitchFamily="18" charset="0"/>
                <a:ea typeface="+mn-ea"/>
                <a:cs typeface="Arial" pitchFamily="34" charset="0"/>
              </a:rPr>
              <a:t>МУНИЦИПАЛЬНАЯ ПРОГРАММА</a:t>
            </a:r>
          </a:p>
          <a:p>
            <a:pPr algn="ctr" defTabSz="1128870">
              <a:spcBef>
                <a:spcPct val="0"/>
              </a:spcBef>
              <a:spcAft>
                <a:spcPct val="0"/>
              </a:spcAft>
              <a:buClr>
                <a:prstClr val="white"/>
              </a:buClr>
              <a:defRPr/>
            </a:pPr>
            <a:r>
              <a:rPr lang="ru-RU" altLang="ru-RU" sz="2900" i="1" dirty="0">
                <a:solidFill>
                  <a:srgbClr val="002060"/>
                </a:solidFill>
                <a:effectLst>
                  <a:glow rad="63500">
                    <a:srgbClr val="5ECCF3">
                      <a:satMod val="175000"/>
                      <a:alpha val="40000"/>
                    </a:srgbClr>
                  </a:glow>
                </a:effectLst>
                <a:latin typeface="Bookman Old Style" panose="02050604050505020204" pitchFamily="18" charset="0"/>
                <a:ea typeface="+mn-ea"/>
                <a:cs typeface="Arial" pitchFamily="34" charset="0"/>
              </a:rPr>
              <a:t>«РАЗВИТИЕ МОЛОДЕЖНОЙ ПОЛИТИКИ В ГОРОДЕ </a:t>
            </a:r>
          </a:p>
          <a:p>
            <a:pPr algn="ctr" defTabSz="1128870">
              <a:spcBef>
                <a:spcPct val="0"/>
              </a:spcBef>
              <a:spcAft>
                <a:spcPct val="0"/>
              </a:spcAft>
              <a:buClr>
                <a:prstClr val="white"/>
              </a:buClr>
              <a:defRPr/>
            </a:pPr>
            <a:r>
              <a:rPr lang="ru-RU" altLang="ru-RU" sz="2900" i="1" dirty="0">
                <a:solidFill>
                  <a:srgbClr val="002060"/>
                </a:solidFill>
                <a:effectLst>
                  <a:glow rad="63500">
                    <a:srgbClr val="5ECCF3">
                      <a:satMod val="175000"/>
                      <a:alpha val="40000"/>
                    </a:srgbClr>
                  </a:glow>
                </a:effectLst>
                <a:latin typeface="Bookman Old Style" panose="02050604050505020204" pitchFamily="18" charset="0"/>
                <a:ea typeface="+mn-ea"/>
                <a:cs typeface="Arial" pitchFamily="34" charset="0"/>
              </a:rPr>
              <a:t>КОМСОМОЛЬСКЕ-НА-АМУРЕ»</a:t>
            </a:r>
          </a:p>
        </p:txBody>
      </p:sp>
    </p:spTree>
    <p:extLst>
      <p:ext uri="{BB962C8B-B14F-4D97-AF65-F5344CB8AC3E}">
        <p14:creationId xmlns:p14="http://schemas.microsoft.com/office/powerpoint/2010/main" val="2877683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63;p13"/>
          <p:cNvSpPr txBox="1">
            <a:spLocks/>
          </p:cNvSpPr>
          <p:nvPr/>
        </p:nvSpPr>
        <p:spPr>
          <a:xfrm>
            <a:off x="79351" y="315069"/>
            <a:ext cx="10232479" cy="1872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2365" tIns="112365" rIns="112365" bIns="11236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algn="ctr" defTabSz="1128870">
              <a:spcBef>
                <a:spcPct val="0"/>
              </a:spcBef>
              <a:spcAft>
                <a:spcPct val="0"/>
              </a:spcAft>
              <a:buClr>
                <a:prstClr val="white"/>
              </a:buClr>
              <a:defRPr/>
            </a:pPr>
            <a:r>
              <a:rPr lang="ru-RU" altLang="ru-RU" sz="2900" i="1" dirty="0">
                <a:solidFill>
                  <a:srgbClr val="002060"/>
                </a:solidFill>
                <a:effectLst>
                  <a:glow rad="63500">
                    <a:srgbClr val="5ECCF3">
                      <a:satMod val="175000"/>
                      <a:alpha val="40000"/>
                    </a:srgbClr>
                  </a:glow>
                </a:effectLst>
                <a:latin typeface="Bookman Old Style" panose="02050604050505020204" pitchFamily="18" charset="0"/>
                <a:ea typeface="+mn-ea"/>
                <a:cs typeface="Arial" pitchFamily="34" charset="0"/>
              </a:rPr>
              <a:t>МУНИЦИПАЛЬНАЯ ПРОГРАММА</a:t>
            </a:r>
          </a:p>
          <a:p>
            <a:pPr algn="ctr" defTabSz="1128870">
              <a:spcBef>
                <a:spcPct val="0"/>
              </a:spcBef>
              <a:spcAft>
                <a:spcPct val="0"/>
              </a:spcAft>
              <a:buClr>
                <a:prstClr val="white"/>
              </a:buClr>
              <a:defRPr/>
            </a:pPr>
            <a:r>
              <a:rPr lang="ru-RU" altLang="ru-RU" sz="2900" i="1" dirty="0">
                <a:solidFill>
                  <a:srgbClr val="002060"/>
                </a:solidFill>
                <a:effectLst>
                  <a:glow rad="63500">
                    <a:srgbClr val="5ECCF3">
                      <a:satMod val="175000"/>
                      <a:alpha val="40000"/>
                    </a:srgbClr>
                  </a:glow>
                </a:effectLst>
                <a:latin typeface="Bookman Old Style" panose="02050604050505020204" pitchFamily="18" charset="0"/>
                <a:ea typeface="+mn-ea"/>
                <a:cs typeface="Arial" pitchFamily="34" charset="0"/>
              </a:rPr>
              <a:t>«ФОРМИРОВАНИЕ СОВРЕМЕННОЙ ГОРОДСКОЙ СРЕДЫ </a:t>
            </a:r>
            <a:r>
              <a:rPr lang="ru-RU" altLang="ru-RU" sz="2900" i="1" dirty="0" smtClean="0">
                <a:solidFill>
                  <a:srgbClr val="002060"/>
                </a:solidFill>
                <a:effectLst>
                  <a:glow rad="63500">
                    <a:srgbClr val="5ECCF3">
                      <a:satMod val="175000"/>
                      <a:alpha val="40000"/>
                    </a:srgbClr>
                  </a:glow>
                </a:effectLst>
                <a:latin typeface="Bookman Old Style" panose="02050604050505020204" pitchFamily="18" charset="0"/>
                <a:ea typeface="+mn-ea"/>
                <a:cs typeface="Arial" pitchFamily="34" charset="0"/>
              </a:rPr>
              <a:t>НА ТЕРРИТОРИИ </a:t>
            </a:r>
            <a:r>
              <a:rPr lang="ru-RU" altLang="ru-RU" sz="2900" i="1" dirty="0">
                <a:solidFill>
                  <a:srgbClr val="002060"/>
                </a:solidFill>
                <a:effectLst>
                  <a:glow rad="63500">
                    <a:srgbClr val="5ECCF3">
                      <a:satMod val="175000"/>
                      <a:alpha val="40000"/>
                    </a:srgbClr>
                  </a:glow>
                </a:effectLst>
                <a:latin typeface="Bookman Old Style" panose="02050604050505020204" pitchFamily="18" charset="0"/>
                <a:ea typeface="+mn-ea"/>
                <a:cs typeface="Arial" pitchFamily="34" charset="0"/>
              </a:rPr>
              <a:t>ГОРОДА КОМСОМОЛЬСКА-НА-АМУРЕ»</a:t>
            </a:r>
          </a:p>
        </p:txBody>
      </p:sp>
      <p:graphicFrame>
        <p:nvGraphicFramePr>
          <p:cNvPr id="6" name="Group 126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8692033"/>
              </p:ext>
            </p:extLst>
          </p:nvPr>
        </p:nvGraphicFramePr>
        <p:xfrm>
          <a:off x="146765" y="3353913"/>
          <a:ext cx="10085714" cy="3477880"/>
        </p:xfrm>
        <a:graphic>
          <a:graphicData uri="http://schemas.openxmlformats.org/drawingml/2006/table">
            <a:tbl>
              <a:tblPr/>
              <a:tblGrid>
                <a:gridCol w="499809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31120"/>
                <a:gridCol w="1031120"/>
                <a:gridCol w="103112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0247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9178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76064"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основных направлений расходов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2024 год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(факт)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2025 год (оценка)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anose="02020603050405020304" pitchFamily="18" charset="0"/>
                        </a:rPr>
                        <a:t>2026 год (план)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anose="02020603050405020304" pitchFamily="18" charset="0"/>
                        </a:rPr>
                        <a:t>2027 год (план)</a:t>
                      </a:r>
                      <a:endParaRPr kumimoji="0" lang="ru-RU" alt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2028 год (план)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97369">
                <a:tc>
                  <a:txBody>
                    <a:bodyPr/>
                    <a:lstStyle>
                      <a:lvl1pPr marL="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846138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254125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62113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701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273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845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417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989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Благоустройство дворовых территорий многоквартирных домов города Комсомольска-на-Амуре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295,7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78,1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11,4</a:t>
                      </a:r>
                      <a:endParaRPr kumimoji="0" lang="ru-RU" alt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8,5</a:t>
                      </a:r>
                      <a:endParaRPr kumimoji="0" lang="ru-RU" alt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7,9</a:t>
                      </a:r>
                      <a:endParaRPr kumimoji="0" lang="ru-RU" alt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7369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Благоустройство общественных территорий города Комсомольска-на-Амуре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0,7</a:t>
                      </a:r>
                      <a:endParaRPr kumimoji="0" lang="ru-RU" alt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0,7</a:t>
                      </a:r>
                      <a:endParaRPr kumimoji="0" lang="ru-RU" alt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0,7</a:t>
                      </a:r>
                      <a:endParaRPr kumimoji="0" lang="ru-RU" alt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7369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Мероприятия по благоустройству мест массового отдыха населения (городских парков), общественных территорий (набережные, центральные площади, парки и др.) и иные мероприятия, предусмотренные региональным проектом "Формирование комфортной городской среды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53,6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kumimoji="0" lang="ru-RU" alt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kumimoji="0" lang="ru-RU" alt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kumimoji="0" lang="ru-RU" alt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7369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Мероприятия в рамках регионального проекта "Формирование комфортной городской среды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61,7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kumimoji="0" lang="ru-RU" alt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kumimoji="0" lang="ru-RU" alt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kumimoji="0" lang="ru-RU" alt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0" name="Прямоугольник 19"/>
          <p:cNvSpPr/>
          <p:nvPr/>
        </p:nvSpPr>
        <p:spPr>
          <a:xfrm>
            <a:off x="9188778" y="-7425"/>
            <a:ext cx="1167652" cy="375594"/>
          </a:xfrm>
          <a:prstGeom prst="rect">
            <a:avLst/>
          </a:prstGeom>
        </p:spPr>
        <p:txBody>
          <a:bodyPr wrap="none" lIns="112883" tIns="56441" rIns="112883" bIns="56441">
            <a:spAutoFit/>
          </a:bodyPr>
          <a:lstStyle/>
          <a:p>
            <a:r>
              <a:rPr lang="ru-RU" sz="17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ru-RU" sz="17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лн </a:t>
            </a:r>
            <a:r>
              <a:rPr lang="ru-RU" sz="17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23367" y="2333034"/>
            <a:ext cx="100347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u="sng" dirty="0">
                <a:solidFill>
                  <a:srgbClr val="002060"/>
                </a:solidFill>
                <a:effectLst>
                  <a:glow rad="63500">
                    <a:srgbClr val="5ECCF3">
                      <a:satMod val="175000"/>
                      <a:alpha val="40000"/>
                    </a:srgbClr>
                  </a:glow>
                </a:effectLst>
                <a:latin typeface="Bookman Old Style" panose="02050604050505020204" pitchFamily="18" charset="0"/>
                <a:cs typeface="Arial" pitchFamily="34" charset="0"/>
                <a:sym typeface="Raleway"/>
              </a:rPr>
              <a:t>Цель муниципальной программы </a:t>
            </a:r>
            <a:r>
              <a:rPr lang="ru-RU" b="1" i="1" dirty="0">
                <a:solidFill>
                  <a:srgbClr val="002060"/>
                </a:solidFill>
                <a:effectLst>
                  <a:glow rad="63500">
                    <a:srgbClr val="5ECCF3">
                      <a:satMod val="175000"/>
                      <a:alpha val="40000"/>
                    </a:srgbClr>
                  </a:glow>
                </a:effectLst>
                <a:latin typeface="Bookman Old Style" panose="02050604050505020204" pitchFamily="18" charset="0"/>
                <a:cs typeface="Arial" pitchFamily="34" charset="0"/>
                <a:sym typeface="Raleway"/>
              </a:rPr>
              <a:t>- создание условий для повышения комфортности городской среды города Комсомольска-на-Амуре</a:t>
            </a:r>
          </a:p>
        </p:txBody>
      </p:sp>
    </p:spTree>
    <p:extLst>
      <p:ext uri="{BB962C8B-B14F-4D97-AF65-F5344CB8AC3E}">
        <p14:creationId xmlns:p14="http://schemas.microsoft.com/office/powerpoint/2010/main" val="3120547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oup 126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6535059"/>
              </p:ext>
            </p:extLst>
          </p:nvPr>
        </p:nvGraphicFramePr>
        <p:xfrm>
          <a:off x="187363" y="2581714"/>
          <a:ext cx="10009110" cy="3392860"/>
        </p:xfrm>
        <a:graphic>
          <a:graphicData uri="http://schemas.openxmlformats.org/drawingml/2006/table">
            <a:tbl>
              <a:tblPr/>
              <a:tblGrid>
                <a:gridCol w="320435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16124"/>
                <a:gridCol w="1224136"/>
                <a:gridCol w="1116124"/>
                <a:gridCol w="111612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1612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1612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39105"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Перечень основных показателей муниципальной программы</a:t>
                      </a: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Ед. изм.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2024 год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(факт)</a:t>
                      </a:r>
                      <a:endParaRPr kumimoji="0" lang="ru-RU" alt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2025 год (оценка)</a:t>
                      </a:r>
                      <a:endParaRPr kumimoji="0" lang="ru-RU" alt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anose="02020603050405020304" pitchFamily="18" charset="0"/>
                        </a:rPr>
                        <a:t>2026 год (план)</a:t>
                      </a:r>
                      <a:endParaRPr kumimoji="0" lang="ru-RU" alt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anose="02020603050405020304" pitchFamily="18" charset="0"/>
                        </a:rPr>
                        <a:t>2027 год (план)</a:t>
                      </a:r>
                      <a:endParaRPr kumimoji="0" lang="ru-RU" altLang="ru-RU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2028 год (план)</a:t>
                      </a:r>
                      <a:endParaRPr kumimoji="0" lang="ru-RU" alt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1497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846138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254125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62113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701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273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845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417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989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благоустроенных территорий в городе Комсомольске-на-Амуре (нарастающим итогом)</a:t>
                      </a:r>
                    </a:p>
                  </a:txBody>
                  <a:tcPr marL="106298" marR="106298" marT="54053" marB="54053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ед.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38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43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47</a:t>
                      </a:r>
                      <a:endParaRPr kumimoji="0" lang="ru-RU" alt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50</a:t>
                      </a:r>
                      <a:endParaRPr kumimoji="0" lang="ru-RU" alt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53</a:t>
                      </a:r>
                      <a:endParaRPr kumimoji="0" lang="ru-RU" alt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2406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благоустроенных дворовых территорий в городе Комсомольске-на-Амуре (нарастающим итогом)</a:t>
                      </a:r>
                    </a:p>
                  </a:txBody>
                  <a:tcPr marL="106298" marR="106298" marT="54053" marB="54053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ед.</a:t>
                      </a: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294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304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306</a:t>
                      </a:r>
                      <a:endParaRPr kumimoji="0" lang="ru-RU" alt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310</a:t>
                      </a:r>
                      <a:endParaRPr kumimoji="0" lang="ru-RU" alt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314</a:t>
                      </a:r>
                      <a:endParaRPr kumimoji="0" lang="ru-RU" alt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Google Shape;63;p13"/>
          <p:cNvSpPr txBox="1">
            <a:spLocks/>
          </p:cNvSpPr>
          <p:nvPr/>
        </p:nvSpPr>
        <p:spPr>
          <a:xfrm>
            <a:off x="79351" y="315069"/>
            <a:ext cx="10232479" cy="1872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2365" tIns="112365" rIns="112365" bIns="11236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algn="ctr" defTabSz="1128870">
              <a:spcBef>
                <a:spcPct val="0"/>
              </a:spcBef>
              <a:spcAft>
                <a:spcPct val="0"/>
              </a:spcAft>
              <a:buClr>
                <a:prstClr val="white"/>
              </a:buClr>
              <a:defRPr/>
            </a:pPr>
            <a:r>
              <a:rPr lang="ru-RU" altLang="ru-RU" sz="2900" i="1" dirty="0">
                <a:solidFill>
                  <a:srgbClr val="002060"/>
                </a:solidFill>
                <a:effectLst>
                  <a:glow rad="63500">
                    <a:srgbClr val="5ECCF3">
                      <a:satMod val="175000"/>
                      <a:alpha val="40000"/>
                    </a:srgbClr>
                  </a:glow>
                </a:effectLst>
                <a:latin typeface="Bookman Old Style" panose="02050604050505020204" pitchFamily="18" charset="0"/>
                <a:ea typeface="+mn-ea"/>
                <a:cs typeface="Arial" pitchFamily="34" charset="0"/>
              </a:rPr>
              <a:t>МУНИЦИПАЛЬНАЯ ПРОГРАММА</a:t>
            </a:r>
          </a:p>
          <a:p>
            <a:pPr algn="ctr" defTabSz="1128870">
              <a:spcBef>
                <a:spcPct val="0"/>
              </a:spcBef>
              <a:spcAft>
                <a:spcPct val="0"/>
              </a:spcAft>
              <a:buClr>
                <a:prstClr val="white"/>
              </a:buClr>
              <a:defRPr/>
            </a:pPr>
            <a:r>
              <a:rPr lang="ru-RU" altLang="ru-RU" sz="2900" i="1" dirty="0">
                <a:solidFill>
                  <a:srgbClr val="002060"/>
                </a:solidFill>
                <a:effectLst>
                  <a:glow rad="63500">
                    <a:srgbClr val="5ECCF3">
                      <a:satMod val="175000"/>
                      <a:alpha val="40000"/>
                    </a:srgbClr>
                  </a:glow>
                </a:effectLst>
                <a:latin typeface="Bookman Old Style" panose="02050604050505020204" pitchFamily="18" charset="0"/>
                <a:ea typeface="+mn-ea"/>
                <a:cs typeface="Arial" pitchFamily="34" charset="0"/>
              </a:rPr>
              <a:t>«ФОРМИРОВАНИЕ СОВРЕМЕННОЙ ГОРОДСКОЙ СРЕДЫ </a:t>
            </a:r>
            <a:r>
              <a:rPr lang="ru-RU" altLang="ru-RU" sz="2900" i="1" dirty="0" smtClean="0">
                <a:solidFill>
                  <a:srgbClr val="002060"/>
                </a:solidFill>
                <a:effectLst>
                  <a:glow rad="63500">
                    <a:srgbClr val="5ECCF3">
                      <a:satMod val="175000"/>
                      <a:alpha val="40000"/>
                    </a:srgbClr>
                  </a:glow>
                </a:effectLst>
                <a:latin typeface="Bookman Old Style" panose="02050604050505020204" pitchFamily="18" charset="0"/>
                <a:ea typeface="+mn-ea"/>
                <a:cs typeface="Arial" pitchFamily="34" charset="0"/>
              </a:rPr>
              <a:t>НА ТЕРРИТОРИИ </a:t>
            </a:r>
            <a:r>
              <a:rPr lang="ru-RU" altLang="ru-RU" sz="2900" i="1" dirty="0">
                <a:solidFill>
                  <a:srgbClr val="002060"/>
                </a:solidFill>
                <a:effectLst>
                  <a:glow rad="63500">
                    <a:srgbClr val="5ECCF3">
                      <a:satMod val="175000"/>
                      <a:alpha val="40000"/>
                    </a:srgbClr>
                  </a:glow>
                </a:effectLst>
                <a:latin typeface="Bookman Old Style" panose="02050604050505020204" pitchFamily="18" charset="0"/>
                <a:ea typeface="+mn-ea"/>
                <a:cs typeface="Arial" pitchFamily="34" charset="0"/>
              </a:rPr>
              <a:t>ГОРОДА КОМСОМОЛЬСКА-НА-АМУРЕ»</a:t>
            </a:r>
          </a:p>
        </p:txBody>
      </p:sp>
    </p:spTree>
    <p:extLst>
      <p:ext uri="{BB962C8B-B14F-4D97-AF65-F5344CB8AC3E}">
        <p14:creationId xmlns:p14="http://schemas.microsoft.com/office/powerpoint/2010/main" val="2143949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63;p13"/>
          <p:cNvSpPr txBox="1">
            <a:spLocks/>
          </p:cNvSpPr>
          <p:nvPr/>
        </p:nvSpPr>
        <p:spPr>
          <a:xfrm>
            <a:off x="79351" y="243061"/>
            <a:ext cx="10232479" cy="1584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2365" tIns="112365" rIns="112365" bIns="11236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algn="ctr" defTabSz="1128870">
              <a:spcBef>
                <a:spcPct val="0"/>
              </a:spcBef>
              <a:spcAft>
                <a:spcPct val="0"/>
              </a:spcAft>
              <a:buClr>
                <a:prstClr val="white"/>
              </a:buClr>
              <a:defRPr/>
            </a:pPr>
            <a:r>
              <a:rPr lang="ru-RU" altLang="ru-RU" sz="2900" i="1" dirty="0">
                <a:solidFill>
                  <a:srgbClr val="002060"/>
                </a:solidFill>
                <a:effectLst>
                  <a:glow rad="63500">
                    <a:srgbClr val="5ECCF3">
                      <a:satMod val="175000"/>
                      <a:alpha val="40000"/>
                    </a:srgbClr>
                  </a:glow>
                </a:effectLst>
                <a:latin typeface="Bookman Old Style" panose="02050604050505020204" pitchFamily="18" charset="0"/>
                <a:ea typeface="+mn-ea"/>
                <a:cs typeface="Arial" pitchFamily="34" charset="0"/>
              </a:rPr>
              <a:t>МУНИЦИПАЛЬНАЯ ПРОГРАММА</a:t>
            </a:r>
          </a:p>
          <a:p>
            <a:pPr algn="ctr" defTabSz="1128870">
              <a:spcBef>
                <a:spcPct val="0"/>
              </a:spcBef>
              <a:spcAft>
                <a:spcPct val="0"/>
              </a:spcAft>
              <a:buClr>
                <a:prstClr val="white"/>
              </a:buClr>
              <a:defRPr/>
            </a:pPr>
            <a:r>
              <a:rPr lang="ru-RU" altLang="ru-RU" sz="2900" i="1" dirty="0">
                <a:solidFill>
                  <a:srgbClr val="002060"/>
                </a:solidFill>
                <a:effectLst>
                  <a:glow rad="63500">
                    <a:srgbClr val="5ECCF3">
                      <a:satMod val="175000"/>
                      <a:alpha val="40000"/>
                    </a:srgbClr>
                  </a:glow>
                </a:effectLst>
                <a:latin typeface="Bookman Old Style" panose="02050604050505020204" pitchFamily="18" charset="0"/>
                <a:ea typeface="+mn-ea"/>
                <a:cs typeface="Arial" pitchFamily="34" charset="0"/>
              </a:rPr>
              <a:t>«УПРАВЛЕНИЕ И РАСПОРЯЖЕНИЕ МУНИЦИПАЛЬНЫМ ИМУЩЕСТВОМ»</a:t>
            </a:r>
          </a:p>
        </p:txBody>
      </p:sp>
      <p:graphicFrame>
        <p:nvGraphicFramePr>
          <p:cNvPr id="6" name="Group 126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3941423"/>
              </p:ext>
            </p:extLst>
          </p:nvPr>
        </p:nvGraphicFramePr>
        <p:xfrm>
          <a:off x="133325" y="3334813"/>
          <a:ext cx="10085714" cy="2092824"/>
        </p:xfrm>
        <a:graphic>
          <a:graphicData uri="http://schemas.openxmlformats.org/drawingml/2006/table">
            <a:tbl>
              <a:tblPr/>
              <a:tblGrid>
                <a:gridCol w="499809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31120"/>
                <a:gridCol w="1031120"/>
                <a:gridCol w="103112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0247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9178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76064"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основных направлений расходов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2024 год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(факт)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2025 год (оценка)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anose="02020603050405020304" pitchFamily="18" charset="0"/>
                        </a:rPr>
                        <a:t>2026 год (план)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anose="02020603050405020304" pitchFamily="18" charset="0"/>
                        </a:rPr>
                        <a:t>2027 год (план)</a:t>
                      </a:r>
                      <a:endParaRPr kumimoji="0" lang="ru-RU" alt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2028 год (план)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97369">
                <a:tc>
                  <a:txBody>
                    <a:bodyPr/>
                    <a:lstStyle>
                      <a:lvl1pPr marL="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846138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254125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62113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701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273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845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417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989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Распоряжение муниципальным имуществом, не участвующим в обеспечении исполнения полномочий органов местного самоуправления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27,7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31,3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32,7</a:t>
                      </a:r>
                      <a:endParaRPr kumimoji="0" lang="ru-RU" alt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24,9</a:t>
                      </a:r>
                      <a:endParaRPr kumimoji="0" lang="ru-RU" alt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23,6</a:t>
                      </a:r>
                      <a:endParaRPr kumimoji="0" lang="ru-RU" alt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7369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Управление земельными ресурсами на территории города Комсомольска-на-Амуре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1,8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2,4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2,4</a:t>
                      </a:r>
                      <a:endParaRPr kumimoji="0" lang="ru-RU" alt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1,8</a:t>
                      </a:r>
                      <a:endParaRPr kumimoji="0" lang="ru-RU" alt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1,7</a:t>
                      </a:r>
                      <a:endParaRPr kumimoji="0" lang="ru-RU" alt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0" name="Прямоугольник 19"/>
          <p:cNvSpPr/>
          <p:nvPr/>
        </p:nvSpPr>
        <p:spPr>
          <a:xfrm>
            <a:off x="9188778" y="-7425"/>
            <a:ext cx="1167652" cy="375594"/>
          </a:xfrm>
          <a:prstGeom prst="rect">
            <a:avLst/>
          </a:prstGeom>
        </p:spPr>
        <p:txBody>
          <a:bodyPr wrap="none" lIns="112883" tIns="56441" rIns="112883" bIns="56441">
            <a:spAutoFit/>
          </a:bodyPr>
          <a:lstStyle/>
          <a:p>
            <a:r>
              <a:rPr lang="ru-RU" sz="17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ru-RU" sz="17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лн </a:t>
            </a:r>
            <a:r>
              <a:rPr lang="ru-RU" sz="17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23367" y="2153014"/>
            <a:ext cx="100347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u="sng" dirty="0">
                <a:solidFill>
                  <a:srgbClr val="002060"/>
                </a:solidFill>
                <a:effectLst>
                  <a:glow rad="63500">
                    <a:srgbClr val="5ECCF3">
                      <a:satMod val="175000"/>
                      <a:alpha val="40000"/>
                    </a:srgbClr>
                  </a:glow>
                </a:effectLst>
                <a:latin typeface="Bookman Old Style" panose="02050604050505020204" pitchFamily="18" charset="0"/>
                <a:cs typeface="Arial" pitchFamily="34" charset="0"/>
                <a:sym typeface="Raleway"/>
              </a:rPr>
              <a:t>Цель муниципальной программы </a:t>
            </a:r>
            <a:r>
              <a:rPr lang="ru-RU" b="1" i="1" dirty="0">
                <a:solidFill>
                  <a:srgbClr val="002060"/>
                </a:solidFill>
                <a:effectLst>
                  <a:glow rad="63500">
                    <a:srgbClr val="5ECCF3">
                      <a:satMod val="175000"/>
                      <a:alpha val="40000"/>
                    </a:srgbClr>
                  </a:glow>
                </a:effectLst>
                <a:latin typeface="Bookman Old Style" panose="02050604050505020204" pitchFamily="18" charset="0"/>
                <a:cs typeface="Arial" pitchFamily="34" charset="0"/>
                <a:sym typeface="Raleway"/>
              </a:rPr>
              <a:t>- эффективное управление и распоряжение муниципальным имуществом города </a:t>
            </a:r>
            <a:r>
              <a:rPr lang="ru-RU" b="1" i="1" dirty="0" smtClean="0">
                <a:solidFill>
                  <a:srgbClr val="002060"/>
                </a:solidFill>
                <a:effectLst>
                  <a:glow rad="63500">
                    <a:srgbClr val="5ECCF3">
                      <a:satMod val="175000"/>
                      <a:alpha val="40000"/>
                    </a:srgbClr>
                  </a:glow>
                </a:effectLst>
                <a:latin typeface="Bookman Old Style" panose="02050604050505020204" pitchFamily="18" charset="0"/>
                <a:cs typeface="Arial" pitchFamily="34" charset="0"/>
                <a:sym typeface="Raleway"/>
              </a:rPr>
              <a:t>Комсомольска-на-Амуре</a:t>
            </a:r>
            <a:endParaRPr lang="ru-RU" b="1" i="1" dirty="0">
              <a:solidFill>
                <a:srgbClr val="002060"/>
              </a:solidFill>
              <a:effectLst>
                <a:glow rad="63500">
                  <a:srgbClr val="5ECCF3">
                    <a:satMod val="175000"/>
                    <a:alpha val="40000"/>
                  </a:srgbClr>
                </a:glow>
              </a:effectLst>
              <a:latin typeface="Bookman Old Style" panose="02050604050505020204" pitchFamily="18" charset="0"/>
              <a:cs typeface="Arial" pitchFamily="34" charset="0"/>
              <a:sym typeface="Raleway"/>
            </a:endParaRPr>
          </a:p>
        </p:txBody>
      </p:sp>
    </p:spTree>
    <p:extLst>
      <p:ext uri="{BB962C8B-B14F-4D97-AF65-F5344CB8AC3E}">
        <p14:creationId xmlns:p14="http://schemas.microsoft.com/office/powerpoint/2010/main" val="1842686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oup 126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6519294"/>
              </p:ext>
            </p:extLst>
          </p:nvPr>
        </p:nvGraphicFramePr>
        <p:xfrm>
          <a:off x="187363" y="2204723"/>
          <a:ext cx="10009110" cy="4483054"/>
        </p:xfrm>
        <a:graphic>
          <a:graphicData uri="http://schemas.openxmlformats.org/drawingml/2006/table">
            <a:tbl>
              <a:tblPr/>
              <a:tblGrid>
                <a:gridCol w="406845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08112"/>
                <a:gridCol w="972108"/>
                <a:gridCol w="1044116"/>
                <a:gridCol w="100811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7210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3610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30226"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Перечень основных показателей муниципальной программы</a:t>
                      </a: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Ед. изм.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2024 год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(факт)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 (оценка)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anose="02020603050405020304" pitchFamily="18" charset="0"/>
                        </a:rPr>
                        <a:t>2026 год (план)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anose="02020603050405020304" pitchFamily="18" charset="0"/>
                        </a:rPr>
                        <a:t>2027 год (план)</a:t>
                      </a:r>
                      <a:endParaRPr kumimoji="0" lang="ru-RU" alt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2028 год (план)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7202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846138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254125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62113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701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273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845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417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989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Мобилизация доходов в местный бюджет за счёт поступления неналоговых платежей </a:t>
                      </a:r>
                    </a:p>
                  </a:txBody>
                  <a:tcPr marL="106298" marR="106298" marT="54053" marB="54053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тыс. рублей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792 337,39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822 610,77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721 828,79</a:t>
                      </a: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726 759,96</a:t>
                      </a: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746 551,77</a:t>
                      </a: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7014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Площадь неиспользуемых объектов муниципального недвижимого имущества (здания, строения, сооружения), находящихся в муниципальной собственности, за исключением объектов ограниченных к использованию, нежилых объектов военного имущества и не используемых нежилых помещений по которым администрацией города Комсомольска-на-Амуре приняты или принимаются решения по их реконструкции с целью дальнейшего использования для нужд города  Комсомольска-на-Амуре</a:t>
                      </a:r>
                    </a:p>
                  </a:txBody>
                  <a:tcPr marL="106298" marR="106298" marT="54053" marB="54053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кв. м</a:t>
                      </a: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15 153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18 900</a:t>
                      </a: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18 900</a:t>
                      </a: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18 900</a:t>
                      </a: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18 900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0055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площади земельных участков, являющихся объектами налогообложения земельным налогом, в общей площади территории города Комсомольска-на-Амуре</a:t>
                      </a:r>
                    </a:p>
                  </a:txBody>
                  <a:tcPr marL="106298" marR="106298" marT="54053" marB="54053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%</a:t>
                      </a: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86,09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90,09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90,13</a:t>
                      </a: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90,13</a:t>
                      </a: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90,13</a:t>
                      </a: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656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827088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235075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43063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неиспользуемых земельных участков, находящихся в муниципальной и государственной собственности до разграничения, вовлеченных в хозяйственный оборот (в отчётном периоде)</a:t>
                      </a:r>
                    </a:p>
                  </a:txBody>
                  <a:tcPr marL="106298" marR="106298" marT="54053" marB="54053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шт. </a:t>
                      </a: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85,0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85,0</a:t>
                      </a: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90,0</a:t>
                      </a: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95,0</a:t>
                      </a: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Google Shape;63;p13"/>
          <p:cNvSpPr txBox="1">
            <a:spLocks/>
          </p:cNvSpPr>
          <p:nvPr/>
        </p:nvSpPr>
        <p:spPr>
          <a:xfrm>
            <a:off x="79351" y="351073"/>
            <a:ext cx="10232479" cy="1584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2365" tIns="112365" rIns="112365" bIns="11236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algn="ctr" defTabSz="1128870">
              <a:spcBef>
                <a:spcPct val="0"/>
              </a:spcBef>
              <a:spcAft>
                <a:spcPct val="0"/>
              </a:spcAft>
              <a:buClr>
                <a:prstClr val="white"/>
              </a:buClr>
              <a:defRPr/>
            </a:pPr>
            <a:r>
              <a:rPr lang="ru-RU" altLang="ru-RU" sz="2900" i="1" dirty="0">
                <a:solidFill>
                  <a:srgbClr val="002060"/>
                </a:solidFill>
                <a:effectLst>
                  <a:glow rad="63500">
                    <a:srgbClr val="5ECCF3">
                      <a:satMod val="175000"/>
                      <a:alpha val="40000"/>
                    </a:srgbClr>
                  </a:glow>
                </a:effectLst>
                <a:latin typeface="Bookman Old Style" panose="02050604050505020204" pitchFamily="18" charset="0"/>
                <a:ea typeface="+mn-ea"/>
                <a:cs typeface="Arial" pitchFamily="34" charset="0"/>
              </a:rPr>
              <a:t>МУНИЦИПАЛЬНАЯ ПРОГРАММА</a:t>
            </a:r>
          </a:p>
          <a:p>
            <a:pPr algn="ctr" defTabSz="1128870">
              <a:spcBef>
                <a:spcPct val="0"/>
              </a:spcBef>
              <a:spcAft>
                <a:spcPct val="0"/>
              </a:spcAft>
              <a:buClr>
                <a:prstClr val="white"/>
              </a:buClr>
              <a:defRPr/>
            </a:pPr>
            <a:r>
              <a:rPr lang="ru-RU" altLang="ru-RU" sz="2900" i="1" dirty="0">
                <a:solidFill>
                  <a:srgbClr val="002060"/>
                </a:solidFill>
                <a:effectLst>
                  <a:glow rad="63500">
                    <a:srgbClr val="5ECCF3">
                      <a:satMod val="175000"/>
                      <a:alpha val="40000"/>
                    </a:srgbClr>
                  </a:glow>
                </a:effectLst>
                <a:latin typeface="Bookman Old Style" panose="02050604050505020204" pitchFamily="18" charset="0"/>
                <a:ea typeface="+mn-ea"/>
                <a:cs typeface="Arial" pitchFamily="34" charset="0"/>
              </a:rPr>
              <a:t>«УПРАВЛЕНИЕ И РАСПОРЯЖЕНИЕ МУНИЦИПАЛЬНЫМ ИМУЩЕСТВОМ»</a:t>
            </a:r>
          </a:p>
        </p:txBody>
      </p:sp>
    </p:spTree>
    <p:extLst>
      <p:ext uri="{BB962C8B-B14F-4D97-AF65-F5344CB8AC3E}">
        <p14:creationId xmlns:p14="http://schemas.microsoft.com/office/powerpoint/2010/main" val="3332397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63;p13"/>
          <p:cNvSpPr txBox="1">
            <a:spLocks/>
          </p:cNvSpPr>
          <p:nvPr/>
        </p:nvSpPr>
        <p:spPr>
          <a:xfrm>
            <a:off x="79351" y="243061"/>
            <a:ext cx="10232479" cy="1584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2365" tIns="112365" rIns="112365" bIns="11236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algn="ctr" defTabSz="1128870">
              <a:spcBef>
                <a:spcPct val="0"/>
              </a:spcBef>
              <a:spcAft>
                <a:spcPct val="0"/>
              </a:spcAft>
              <a:buClr>
                <a:prstClr val="white"/>
              </a:buClr>
              <a:defRPr/>
            </a:pPr>
            <a:r>
              <a:rPr lang="ru-RU" altLang="ru-RU" sz="2900" i="1" dirty="0">
                <a:solidFill>
                  <a:srgbClr val="002060"/>
                </a:solidFill>
                <a:effectLst>
                  <a:glow rad="63500">
                    <a:srgbClr val="5ECCF3">
                      <a:satMod val="175000"/>
                      <a:alpha val="40000"/>
                    </a:srgbClr>
                  </a:glow>
                </a:effectLst>
                <a:latin typeface="Bookman Old Style" panose="02050604050505020204" pitchFamily="18" charset="0"/>
                <a:ea typeface="+mn-ea"/>
                <a:cs typeface="Arial" pitchFamily="34" charset="0"/>
              </a:rPr>
              <a:t>МУНИЦИПАЛЬНАЯ ПРОГРАММА</a:t>
            </a:r>
          </a:p>
          <a:p>
            <a:pPr algn="ctr" defTabSz="1128870">
              <a:spcBef>
                <a:spcPct val="0"/>
              </a:spcBef>
              <a:spcAft>
                <a:spcPct val="0"/>
              </a:spcAft>
              <a:buClr>
                <a:prstClr val="white"/>
              </a:buClr>
              <a:defRPr/>
            </a:pPr>
            <a:r>
              <a:rPr lang="ru-RU" altLang="ru-RU" sz="2900" i="1" dirty="0">
                <a:solidFill>
                  <a:srgbClr val="002060"/>
                </a:solidFill>
                <a:effectLst>
                  <a:glow rad="63500">
                    <a:srgbClr val="5ECCF3">
                      <a:satMod val="175000"/>
                      <a:alpha val="40000"/>
                    </a:srgbClr>
                  </a:glow>
                </a:effectLst>
                <a:latin typeface="Bookman Old Style" panose="02050604050505020204" pitchFamily="18" charset="0"/>
                <a:ea typeface="+mn-ea"/>
                <a:cs typeface="Arial" pitchFamily="34" charset="0"/>
              </a:rPr>
              <a:t>«РАЗВИТИЕ МЕЖДУНАРОДНЫХ СВЯЗЕЙ И ТУРИЗМА В ГОРОДЕ КОМСОМОЛЬСКЕ-НА-АМУРЕ»</a:t>
            </a:r>
          </a:p>
        </p:txBody>
      </p:sp>
      <p:graphicFrame>
        <p:nvGraphicFramePr>
          <p:cNvPr id="6" name="Group 126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6438129"/>
              </p:ext>
            </p:extLst>
          </p:nvPr>
        </p:nvGraphicFramePr>
        <p:xfrm>
          <a:off x="133325" y="3334813"/>
          <a:ext cx="10085714" cy="2117705"/>
        </p:xfrm>
        <a:graphic>
          <a:graphicData uri="http://schemas.openxmlformats.org/drawingml/2006/table">
            <a:tbl>
              <a:tblPr/>
              <a:tblGrid>
                <a:gridCol w="499809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31120"/>
                <a:gridCol w="1031120"/>
                <a:gridCol w="103112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0247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9178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76064"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основных направлений расходов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2024 год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(факт)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2025 год (оценка)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anose="02020603050405020304" pitchFamily="18" charset="0"/>
                        </a:rPr>
                        <a:t>2026 год (план)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anose="02020603050405020304" pitchFamily="18" charset="0"/>
                        </a:rPr>
                        <a:t>2027 год (план)</a:t>
                      </a:r>
                      <a:endParaRPr kumimoji="0" lang="ru-RU" alt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2028 год (план)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97369">
                <a:tc>
                  <a:txBody>
                    <a:bodyPr/>
                    <a:lstStyle>
                      <a:lvl1pPr marL="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846138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254125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62113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701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273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845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417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989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Развитие внешнеэкономического и международного сотрудничества, продвижение и информационное сопровождение международной деятельности, реализация организационных мероприятий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0,3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0,5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0,3</a:t>
                      </a:r>
                      <a:endParaRPr kumimoji="0" lang="ru-RU" alt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0,3</a:t>
                      </a:r>
                      <a:endParaRPr kumimoji="0" lang="ru-RU" alt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0,3</a:t>
                      </a:r>
                      <a:endParaRPr kumimoji="0" lang="ru-RU" alt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7369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Развитие туризма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0,7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0,4</a:t>
                      </a:r>
                      <a:endParaRPr kumimoji="0" lang="ru-RU" alt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0,4</a:t>
                      </a:r>
                      <a:endParaRPr kumimoji="0" lang="ru-RU" alt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0,4</a:t>
                      </a:r>
                      <a:endParaRPr kumimoji="0" lang="ru-RU" alt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0" name="Прямоугольник 19"/>
          <p:cNvSpPr/>
          <p:nvPr/>
        </p:nvSpPr>
        <p:spPr>
          <a:xfrm>
            <a:off x="9188778" y="-7425"/>
            <a:ext cx="1167652" cy="375594"/>
          </a:xfrm>
          <a:prstGeom prst="rect">
            <a:avLst/>
          </a:prstGeom>
        </p:spPr>
        <p:txBody>
          <a:bodyPr wrap="none" lIns="112883" tIns="56441" rIns="112883" bIns="56441">
            <a:spAutoFit/>
          </a:bodyPr>
          <a:lstStyle/>
          <a:p>
            <a:r>
              <a:rPr lang="ru-RU" sz="17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ru-RU" sz="17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лн </a:t>
            </a:r>
            <a:r>
              <a:rPr lang="ru-RU" sz="17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23367" y="2153014"/>
            <a:ext cx="100347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u="sng" dirty="0">
                <a:solidFill>
                  <a:srgbClr val="002060"/>
                </a:solidFill>
                <a:effectLst>
                  <a:glow rad="63500">
                    <a:srgbClr val="5ECCF3">
                      <a:satMod val="175000"/>
                      <a:alpha val="40000"/>
                    </a:srgbClr>
                  </a:glow>
                </a:effectLst>
                <a:latin typeface="Bookman Old Style" panose="02050604050505020204" pitchFamily="18" charset="0"/>
                <a:cs typeface="Arial" pitchFamily="34" charset="0"/>
                <a:sym typeface="Raleway"/>
              </a:rPr>
              <a:t>Цель муниципальной программы </a:t>
            </a:r>
            <a:r>
              <a:rPr lang="ru-RU" b="1" i="1" dirty="0">
                <a:solidFill>
                  <a:srgbClr val="002060"/>
                </a:solidFill>
                <a:effectLst>
                  <a:glow rad="63500">
                    <a:srgbClr val="5ECCF3">
                      <a:satMod val="175000"/>
                      <a:alpha val="40000"/>
                    </a:srgbClr>
                  </a:glow>
                </a:effectLst>
                <a:latin typeface="Bookman Old Style" panose="02050604050505020204" pitchFamily="18" charset="0"/>
                <a:cs typeface="Arial" pitchFamily="34" charset="0"/>
                <a:sym typeface="Raleway"/>
              </a:rPr>
              <a:t>- развитие международных связей города и создание условий для развития туризма в городе Комсомольске-на-Амуре</a:t>
            </a:r>
          </a:p>
        </p:txBody>
      </p:sp>
    </p:spTree>
    <p:extLst>
      <p:ext uri="{BB962C8B-B14F-4D97-AF65-F5344CB8AC3E}">
        <p14:creationId xmlns:p14="http://schemas.microsoft.com/office/powerpoint/2010/main" val="2730911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oup 126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4779055"/>
              </p:ext>
            </p:extLst>
          </p:nvPr>
        </p:nvGraphicFramePr>
        <p:xfrm>
          <a:off x="187363" y="2354902"/>
          <a:ext cx="10009110" cy="3720807"/>
        </p:xfrm>
        <a:graphic>
          <a:graphicData uri="http://schemas.openxmlformats.org/drawingml/2006/table">
            <a:tbl>
              <a:tblPr/>
              <a:tblGrid>
                <a:gridCol w="378042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08112"/>
                <a:gridCol w="972108"/>
                <a:gridCol w="1080120"/>
                <a:gridCol w="108012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0811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8011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30226"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Перечень основных показателей муниципальной программы</a:t>
                      </a: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Ед. изм.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2024 год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(факт)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 (оценка)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anose="02020603050405020304" pitchFamily="18" charset="0"/>
                        </a:rPr>
                        <a:t>2026 год (план)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anose="02020603050405020304" pitchFamily="18" charset="0"/>
                        </a:rPr>
                        <a:t>2027 год (план)</a:t>
                      </a:r>
                      <a:endParaRPr kumimoji="0" lang="ru-RU" alt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2028 год (план)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7202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846138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254125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62113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701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273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845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417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989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международных и внешнеэкономических мероприятий с участием города Комсомольска-на-Амуре, в том числе с городами-побратимами</a:t>
                      </a:r>
                    </a:p>
                  </a:txBody>
                  <a:tcPr marL="106298" marR="106298" marT="54053" marB="54053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ед.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7014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лиц, размещенных в коллективных средствах размещения города Комсомольска-на-Амуре</a:t>
                      </a:r>
                    </a:p>
                  </a:txBody>
                  <a:tcPr marL="106298" marR="106298" marT="54053" marB="54053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тыс. человек</a:t>
                      </a: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23,1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23,2</a:t>
                      </a: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23,3</a:t>
                      </a: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23,4</a:t>
                      </a: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23,5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0055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Численность экскурсантов, обслуженных предприятиями туристской отрасли города Комсомольска-на-Амуре</a:t>
                      </a:r>
                    </a:p>
                  </a:txBody>
                  <a:tcPr marL="106298" marR="106298" marT="54053" marB="54053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тыс. человек</a:t>
                      </a: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230,2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231,7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232,0</a:t>
                      </a: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232,1</a:t>
                      </a: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232,2</a:t>
                      </a: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656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827088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235075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43063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Экспорт туристических услуг</a:t>
                      </a:r>
                    </a:p>
                  </a:txBody>
                  <a:tcPr marL="106298" marR="106298" marT="54053" marB="54053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млн рублей</a:t>
                      </a: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1,71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1,72</a:t>
                      </a: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1,78</a:t>
                      </a: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1,81</a:t>
                      </a: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1,85</a:t>
                      </a: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Google Shape;63;p13"/>
          <p:cNvSpPr txBox="1">
            <a:spLocks/>
          </p:cNvSpPr>
          <p:nvPr/>
        </p:nvSpPr>
        <p:spPr>
          <a:xfrm>
            <a:off x="79351" y="351073"/>
            <a:ext cx="10232479" cy="1584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2365" tIns="112365" rIns="112365" bIns="11236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algn="ctr" defTabSz="1128870">
              <a:spcBef>
                <a:spcPct val="0"/>
              </a:spcBef>
              <a:spcAft>
                <a:spcPct val="0"/>
              </a:spcAft>
              <a:buClr>
                <a:prstClr val="white"/>
              </a:buClr>
              <a:defRPr/>
            </a:pPr>
            <a:r>
              <a:rPr lang="ru-RU" altLang="ru-RU" sz="2900" i="1" dirty="0">
                <a:solidFill>
                  <a:srgbClr val="002060"/>
                </a:solidFill>
                <a:effectLst>
                  <a:glow rad="63500">
                    <a:srgbClr val="5ECCF3">
                      <a:satMod val="175000"/>
                      <a:alpha val="40000"/>
                    </a:srgbClr>
                  </a:glow>
                </a:effectLst>
                <a:latin typeface="Bookman Old Style" panose="02050604050505020204" pitchFamily="18" charset="0"/>
                <a:ea typeface="+mn-ea"/>
                <a:cs typeface="Arial" pitchFamily="34" charset="0"/>
              </a:rPr>
              <a:t>МУНИЦИПАЛЬНАЯ ПРОГРАММА</a:t>
            </a:r>
          </a:p>
          <a:p>
            <a:pPr algn="ctr" defTabSz="1128870">
              <a:spcBef>
                <a:spcPct val="0"/>
              </a:spcBef>
              <a:spcAft>
                <a:spcPct val="0"/>
              </a:spcAft>
              <a:buClr>
                <a:prstClr val="white"/>
              </a:buClr>
              <a:defRPr/>
            </a:pPr>
            <a:r>
              <a:rPr lang="ru-RU" altLang="ru-RU" sz="2900" i="1" dirty="0">
                <a:solidFill>
                  <a:srgbClr val="002060"/>
                </a:solidFill>
                <a:effectLst>
                  <a:glow rad="63500">
                    <a:srgbClr val="5ECCF3">
                      <a:satMod val="175000"/>
                      <a:alpha val="40000"/>
                    </a:srgbClr>
                  </a:glow>
                </a:effectLst>
                <a:latin typeface="Bookman Old Style" panose="02050604050505020204" pitchFamily="18" charset="0"/>
                <a:ea typeface="+mn-ea"/>
                <a:cs typeface="Arial" pitchFamily="34" charset="0"/>
              </a:rPr>
              <a:t>«РАЗВИТИЕ МЕЖДУНАРОДНЫХ СВЯЗЕЙ И ТУРИЗМА В ГОРОДЕ КОМСОМОЛЬСКЕ-НА-АМУРЕ»</a:t>
            </a:r>
          </a:p>
        </p:txBody>
      </p:sp>
    </p:spTree>
    <p:extLst>
      <p:ext uri="{BB962C8B-B14F-4D97-AF65-F5344CB8AC3E}">
        <p14:creationId xmlns:p14="http://schemas.microsoft.com/office/powerpoint/2010/main" val="747811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63;p13"/>
          <p:cNvSpPr txBox="1">
            <a:spLocks/>
          </p:cNvSpPr>
          <p:nvPr/>
        </p:nvSpPr>
        <p:spPr>
          <a:xfrm>
            <a:off x="0" y="99045"/>
            <a:ext cx="10383838" cy="1639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2365" tIns="112365" rIns="112365" bIns="11236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algn="ctr" defTabSz="1128870">
              <a:spcBef>
                <a:spcPct val="0"/>
              </a:spcBef>
              <a:spcAft>
                <a:spcPct val="0"/>
              </a:spcAft>
              <a:buClr>
                <a:prstClr val="white"/>
              </a:buClr>
              <a:defRPr/>
            </a:pPr>
            <a:r>
              <a:rPr lang="ru-RU" altLang="ru-RU" sz="2400" i="1" dirty="0">
                <a:solidFill>
                  <a:srgbClr val="002060"/>
                </a:solidFill>
                <a:effectLst>
                  <a:glow rad="63500">
                    <a:srgbClr val="5ECCF3">
                      <a:satMod val="175000"/>
                      <a:alpha val="40000"/>
                    </a:srgbClr>
                  </a:glow>
                </a:effectLst>
                <a:latin typeface="Bookman Old Style" panose="02050604050505020204" pitchFamily="18" charset="0"/>
                <a:ea typeface="+mn-ea"/>
                <a:cs typeface="Arial" pitchFamily="34" charset="0"/>
              </a:rPr>
              <a:t>МУНИЦИПАЛЬНАЯ ПРОГРАММА</a:t>
            </a:r>
          </a:p>
          <a:p>
            <a:pPr algn="ctr" defTabSz="1128870">
              <a:spcBef>
                <a:spcPct val="0"/>
              </a:spcBef>
              <a:spcAft>
                <a:spcPct val="0"/>
              </a:spcAft>
              <a:buClr>
                <a:prstClr val="white"/>
              </a:buClr>
              <a:defRPr/>
            </a:pPr>
            <a:r>
              <a:rPr lang="ru-RU" altLang="ru-RU" sz="2400" i="1" dirty="0">
                <a:solidFill>
                  <a:srgbClr val="002060"/>
                </a:solidFill>
                <a:effectLst>
                  <a:glow rad="63500">
                    <a:srgbClr val="5ECCF3">
                      <a:satMod val="175000"/>
                      <a:alpha val="40000"/>
                    </a:srgbClr>
                  </a:glow>
                </a:effectLst>
                <a:latin typeface="Bookman Old Style" panose="02050604050505020204" pitchFamily="18" charset="0"/>
                <a:ea typeface="+mn-ea"/>
                <a:cs typeface="Arial" pitchFamily="34" charset="0"/>
              </a:rPr>
              <a:t>«ПОВЫШЕНИЕ КАЧЕСТВА ЖИЛИЩНО-КОММУНАЛЬНОГО ОБСЛУЖИВАНИЯ НАСЕЛЕНИЯ </a:t>
            </a:r>
            <a:endParaRPr lang="ru-RU" altLang="ru-RU" sz="2400" i="1" dirty="0" smtClean="0">
              <a:solidFill>
                <a:srgbClr val="002060"/>
              </a:solidFill>
              <a:effectLst>
                <a:glow rad="63500">
                  <a:srgbClr val="5ECCF3">
                    <a:satMod val="175000"/>
                    <a:alpha val="40000"/>
                  </a:srgbClr>
                </a:glow>
              </a:effectLst>
              <a:latin typeface="Bookman Old Style" panose="02050604050505020204" pitchFamily="18" charset="0"/>
              <a:ea typeface="+mn-ea"/>
              <a:cs typeface="Arial" pitchFamily="34" charset="0"/>
            </a:endParaRPr>
          </a:p>
          <a:p>
            <a:pPr algn="ctr" defTabSz="1128870">
              <a:spcBef>
                <a:spcPct val="0"/>
              </a:spcBef>
              <a:spcAft>
                <a:spcPct val="0"/>
              </a:spcAft>
              <a:buClr>
                <a:prstClr val="white"/>
              </a:buClr>
              <a:defRPr/>
            </a:pPr>
            <a:r>
              <a:rPr lang="ru-RU" altLang="ru-RU" sz="2400" i="1" dirty="0" smtClean="0">
                <a:solidFill>
                  <a:srgbClr val="002060"/>
                </a:solidFill>
                <a:effectLst>
                  <a:glow rad="63500">
                    <a:srgbClr val="5ECCF3">
                      <a:satMod val="175000"/>
                      <a:alpha val="40000"/>
                    </a:srgbClr>
                  </a:glow>
                </a:effectLst>
                <a:latin typeface="Bookman Old Style" panose="02050604050505020204" pitchFamily="18" charset="0"/>
                <a:ea typeface="+mn-ea"/>
                <a:cs typeface="Arial" pitchFamily="34" charset="0"/>
              </a:rPr>
              <a:t>ГОРОДА </a:t>
            </a:r>
            <a:r>
              <a:rPr lang="ru-RU" altLang="ru-RU" sz="2400" i="1" dirty="0">
                <a:solidFill>
                  <a:srgbClr val="002060"/>
                </a:solidFill>
                <a:effectLst>
                  <a:glow rad="63500">
                    <a:srgbClr val="5ECCF3">
                      <a:satMod val="175000"/>
                      <a:alpha val="40000"/>
                    </a:srgbClr>
                  </a:glow>
                </a:effectLst>
                <a:latin typeface="Bookman Old Style" panose="02050604050505020204" pitchFamily="18" charset="0"/>
                <a:ea typeface="+mn-ea"/>
                <a:cs typeface="Arial" pitchFamily="34" charset="0"/>
              </a:rPr>
              <a:t>КОМСОМОЛЬСКА-НА-АМУРЕ»</a:t>
            </a:r>
          </a:p>
        </p:txBody>
      </p:sp>
      <p:graphicFrame>
        <p:nvGraphicFramePr>
          <p:cNvPr id="6" name="Group 126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2058738"/>
              </p:ext>
            </p:extLst>
          </p:nvPr>
        </p:nvGraphicFramePr>
        <p:xfrm>
          <a:off x="149062" y="2295289"/>
          <a:ext cx="10085714" cy="4852489"/>
        </p:xfrm>
        <a:graphic>
          <a:graphicData uri="http://schemas.openxmlformats.org/drawingml/2006/table">
            <a:tbl>
              <a:tblPr/>
              <a:tblGrid>
                <a:gridCol w="547490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36104"/>
                <a:gridCol w="1008112"/>
                <a:gridCol w="86409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3610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6639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288032"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основных направлений расходов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2024 год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(факт)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 (оценка)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anose="02020603050405020304" pitchFamily="18" charset="0"/>
                        </a:rPr>
                        <a:t>2026 год (план)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anose="02020603050405020304" pitchFamily="18" charset="0"/>
                        </a:rPr>
                        <a:t>2027 год (план)</a:t>
                      </a:r>
                      <a:endParaRPr kumimoji="0" lang="ru-RU" alt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2028 год (план)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68913">
                <a:tc>
                  <a:txBody>
                    <a:bodyPr/>
                    <a:lstStyle>
                      <a:lvl1pPr marL="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846138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254125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62113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701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273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845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417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989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Обращение с твердыми коммунальными и промышленными отходами в городе Комсомольске-на-Амуре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10,1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21,1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9,1</a:t>
                      </a:r>
                      <a:endParaRPr kumimoji="0" lang="ru-RU" alt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5,3</a:t>
                      </a:r>
                      <a:endParaRPr kumimoji="0" lang="ru-RU" alt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4,9</a:t>
                      </a:r>
                      <a:endParaRPr kumimoji="0" lang="ru-RU" alt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8561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Обеспечение сохранности муниципального жилищного фонда города Комсомольск-на-Амуре</a:t>
                      </a: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40,8</a:t>
                      </a: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63,9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65,7</a:t>
                      </a:r>
                      <a:endParaRPr kumimoji="0" lang="ru-RU" alt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51,1</a:t>
                      </a:r>
                      <a:endParaRPr kumimoji="0" lang="ru-RU" alt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48,7</a:t>
                      </a:r>
                      <a:endParaRPr kumimoji="0" lang="ru-RU" alt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08189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Техническая инвентаризация объектов жилищного фонда</a:t>
                      </a: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0,1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0,4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0,4</a:t>
                      </a:r>
                      <a:endParaRPr kumimoji="0" lang="ru-RU" alt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0,3</a:t>
                      </a:r>
                      <a:endParaRPr kumimoji="0" lang="ru-RU" alt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0,3</a:t>
                      </a:r>
                      <a:endParaRPr kumimoji="0" lang="ru-RU" alt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155136770"/>
                  </a:ext>
                </a:extLst>
              </a:tr>
              <a:tr h="184693">
                <a:tc>
                  <a:txBody>
                    <a:bodyPr/>
                    <a:lstStyle>
                      <a:lvl1pPr marL="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846138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254125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62113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701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273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845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417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989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Организация ритуальных услуг и содержание мест захоронения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17,0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19,8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26,1</a:t>
                      </a:r>
                      <a:endParaRPr kumimoji="0" lang="ru-RU" alt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19,2</a:t>
                      </a:r>
                      <a:endParaRPr kumimoji="0" lang="ru-RU" alt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17,8</a:t>
                      </a:r>
                      <a:endParaRPr kumimoji="0" lang="ru-RU" alt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7092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Субсидии юридическим лицам, производителям товаров, работ, услуг на возмещение недополученных доходов и (или) финансового обеспечения (возмещения) затрат в связи с производством товаров, выполнением работ, оказанием услуг</a:t>
                      </a:r>
                    </a:p>
                  </a:txBody>
                  <a:tcPr marL="77879" marR="77879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0,4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0,3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0,3</a:t>
                      </a:r>
                      <a:endParaRPr kumimoji="0" lang="ru-RU" alt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0,3</a:t>
                      </a:r>
                      <a:endParaRPr kumimoji="0" lang="ru-RU" alt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0,2</a:t>
                      </a:r>
                      <a:endParaRPr kumimoji="0" lang="ru-RU" alt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816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Газификация жилых домов</a:t>
                      </a:r>
                    </a:p>
                  </a:txBody>
                  <a:tcPr marL="77879" marR="77879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16,3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kumimoji="0" lang="ru-RU" alt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kumimoji="0" lang="ru-RU" alt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kumimoji="0" lang="ru-RU" alt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354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Развитие коммунальных систем водоснабжения и водоотведения города Комсомольска-на-Амуре</a:t>
                      </a:r>
                    </a:p>
                  </a:txBody>
                  <a:tcPr marL="77879" marR="77879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2,9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0,4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0,3</a:t>
                      </a:r>
                      <a:endParaRPr kumimoji="0" lang="ru-RU" alt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0,6</a:t>
                      </a:r>
                      <a:endParaRPr kumimoji="0" lang="ru-RU" alt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5,0</a:t>
                      </a:r>
                      <a:endParaRPr kumimoji="0" lang="ru-RU" alt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0319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Обследование, ремонт, реконструкция или перепланировка, снос муниципального жилищного фонда, в рамках рассмотрения и принятых решений городской межведомственной комиссии</a:t>
                      </a:r>
                    </a:p>
                  </a:txBody>
                  <a:tcPr marL="77879" marR="77879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2,6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2,7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2,3</a:t>
                      </a:r>
                      <a:endParaRPr kumimoji="0" lang="ru-RU" alt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1,4</a:t>
                      </a:r>
                      <a:endParaRPr kumimoji="0" lang="ru-RU" alt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1,3</a:t>
                      </a:r>
                      <a:endParaRPr kumimoji="0" lang="ru-RU" alt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354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Обеспечение сохранности жилищного фонда города Комсомольска-на-Амуре, относящегося к объектам культурного наследия</a:t>
                      </a:r>
                    </a:p>
                  </a:txBody>
                  <a:tcPr marL="77879" marR="77879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77,8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49,9</a:t>
                      </a:r>
                      <a:endParaRPr kumimoji="0" lang="ru-RU" alt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40,9</a:t>
                      </a:r>
                      <a:endParaRPr kumimoji="0" lang="ru-RU" alt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kumimoji="0" lang="ru-RU" alt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354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Мероприятия в рамках регионального проекта «Модернизация коммунальной инфраструктуры»</a:t>
                      </a:r>
                    </a:p>
                  </a:txBody>
                  <a:tcPr marL="77879" marR="77879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1 371,4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12,8</a:t>
                      </a:r>
                      <a:endParaRPr kumimoji="0" lang="ru-RU" alt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12,9</a:t>
                      </a:r>
                      <a:endParaRPr kumimoji="0" lang="ru-RU" alt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0,1</a:t>
                      </a:r>
                      <a:endParaRPr kumimoji="0" lang="ru-RU" alt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0" name="Прямоугольник 19"/>
          <p:cNvSpPr/>
          <p:nvPr/>
        </p:nvSpPr>
        <p:spPr>
          <a:xfrm>
            <a:off x="9188778" y="-7425"/>
            <a:ext cx="1167652" cy="375594"/>
          </a:xfrm>
          <a:prstGeom prst="rect">
            <a:avLst/>
          </a:prstGeom>
        </p:spPr>
        <p:txBody>
          <a:bodyPr wrap="none" lIns="112883" tIns="56441" rIns="112883" bIns="56441">
            <a:spAutoFit/>
          </a:bodyPr>
          <a:lstStyle/>
          <a:p>
            <a:r>
              <a:rPr lang="ru-RU" sz="17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ru-RU" sz="17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лн </a:t>
            </a:r>
            <a:r>
              <a:rPr lang="ru-RU" sz="17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23367" y="1647217"/>
            <a:ext cx="100347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u="sng" dirty="0">
                <a:solidFill>
                  <a:srgbClr val="002060"/>
                </a:solidFill>
                <a:effectLst>
                  <a:glow rad="63500">
                    <a:srgbClr val="5ECCF3">
                      <a:satMod val="175000"/>
                      <a:alpha val="40000"/>
                    </a:srgbClr>
                  </a:glow>
                </a:effectLst>
                <a:latin typeface="Bookman Old Style" panose="02050604050505020204" pitchFamily="18" charset="0"/>
                <a:cs typeface="Arial" pitchFamily="34" charset="0"/>
                <a:sym typeface="Raleway"/>
              </a:rPr>
              <a:t>Цель муниципальной программы </a:t>
            </a:r>
            <a:r>
              <a:rPr lang="ru-RU" b="1" i="1" dirty="0">
                <a:solidFill>
                  <a:srgbClr val="002060"/>
                </a:solidFill>
                <a:effectLst>
                  <a:glow rad="63500">
                    <a:srgbClr val="5ECCF3">
                      <a:satMod val="175000"/>
                      <a:alpha val="40000"/>
                    </a:srgbClr>
                  </a:glow>
                </a:effectLst>
                <a:latin typeface="Bookman Old Style" panose="02050604050505020204" pitchFamily="18" charset="0"/>
                <a:cs typeface="Arial" pitchFamily="34" charset="0"/>
                <a:sym typeface="Raleway"/>
              </a:rPr>
              <a:t>- повышение качества жилищно-коммунального обслуживания населения города Комсомольска-на-Амуре</a:t>
            </a:r>
          </a:p>
        </p:txBody>
      </p:sp>
    </p:spTree>
    <p:extLst>
      <p:ext uri="{BB962C8B-B14F-4D97-AF65-F5344CB8AC3E}">
        <p14:creationId xmlns:p14="http://schemas.microsoft.com/office/powerpoint/2010/main" val="2278303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>
            <a:extLst>
              <a:ext uri="{FF2B5EF4-FFF2-40B4-BE49-F238E27FC236}">
                <a16:creationId xmlns="" xmlns:a16="http://schemas.microsoft.com/office/drawing/2014/main" id="{62282D5B-BE9A-41C0-AF78-30B6B93784E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81462302"/>
              </p:ext>
            </p:extLst>
          </p:nvPr>
        </p:nvGraphicFramePr>
        <p:xfrm>
          <a:off x="113673" y="1217038"/>
          <a:ext cx="10270164" cy="5914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2615990" y="526201"/>
            <a:ext cx="5004556" cy="6649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007662">
              <a:lnSpc>
                <a:spcPts val="4938"/>
              </a:lnSpc>
            </a:pPr>
            <a:r>
              <a:rPr lang="ru-RU" sz="3000" b="1" i="1" kern="0" dirty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ГЛОССАРИЙ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2259" y="0"/>
            <a:ext cx="2131580" cy="85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6663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oup 126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0885876"/>
              </p:ext>
            </p:extLst>
          </p:nvPr>
        </p:nvGraphicFramePr>
        <p:xfrm>
          <a:off x="187363" y="1899245"/>
          <a:ext cx="10009110" cy="5105444"/>
        </p:xfrm>
        <a:graphic>
          <a:graphicData uri="http://schemas.openxmlformats.org/drawingml/2006/table">
            <a:tbl>
              <a:tblPr/>
              <a:tblGrid>
                <a:gridCol w="378042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08112"/>
                <a:gridCol w="972108"/>
                <a:gridCol w="1080120"/>
                <a:gridCol w="108012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0811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8011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30226"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Перечень основных показателей муниципальной программы</a:t>
                      </a: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Ед. изм.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2024 год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(факт)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 (оценка)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anose="02020603050405020304" pitchFamily="18" charset="0"/>
                        </a:rPr>
                        <a:t>2026 год (план)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anose="02020603050405020304" pitchFamily="18" charset="0"/>
                        </a:rPr>
                        <a:t>2027 год (план)</a:t>
                      </a:r>
                      <a:endParaRPr kumimoji="0" lang="ru-RU" alt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2028 год (план)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7202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846138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254125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62113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701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273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845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417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989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Удовлетворенность населения жилищно-коммунальными услугами</a:t>
                      </a:r>
                    </a:p>
                  </a:txBody>
                  <a:tcPr marL="106298" marR="106298" marT="54053" marB="54053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%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67,94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62,0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64,0</a:t>
                      </a: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66,0</a:t>
                      </a: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68,0</a:t>
                      </a: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7014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использованных, обезвреженных отходов в общем объеме образовавшихся отходов в процессе производства и потребления </a:t>
                      </a:r>
                    </a:p>
                  </a:txBody>
                  <a:tcPr marL="106298" marR="106298" marT="54053" marB="54053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%</a:t>
                      </a: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44,0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44,0</a:t>
                      </a: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44,5</a:t>
                      </a: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44,5</a:t>
                      </a: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45,0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0055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объектов жилищного фонда, на которые изготовлена техническая документация (в отчётном году)</a:t>
                      </a:r>
                    </a:p>
                  </a:txBody>
                  <a:tcPr marL="106298" marR="106298" marT="54053" marB="54053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ед.</a:t>
                      </a: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39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40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0055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Площадь разработанных кварталов под будущие захоронения (в отчётном году)</a:t>
                      </a:r>
                    </a:p>
                  </a:txBody>
                  <a:tcPr marL="106298" marR="106298" marT="54053" marB="54053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га</a:t>
                      </a: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3,25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3,0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3,0</a:t>
                      </a: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3,0</a:t>
                      </a: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3,0</a:t>
                      </a: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0055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Проведение ремонта фасадов жилых домов, расположенных в историческом центре города и имеющих статус культурного наследия (в отчётном году)</a:t>
                      </a:r>
                    </a:p>
                  </a:txBody>
                  <a:tcPr marL="106298" marR="106298" marT="54053" marB="54053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ед. </a:t>
                      </a: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656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827088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235075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43063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домов, в которых проведен ремонт, реконструкция, перепланировка или которых выполнен снос (в отчётном году)</a:t>
                      </a:r>
                    </a:p>
                  </a:txBody>
                  <a:tcPr marL="106298" marR="106298" marT="54053" marB="54053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шт.</a:t>
                      </a: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16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Google Shape;63;p13"/>
          <p:cNvSpPr txBox="1">
            <a:spLocks/>
          </p:cNvSpPr>
          <p:nvPr/>
        </p:nvSpPr>
        <p:spPr>
          <a:xfrm>
            <a:off x="0" y="99045"/>
            <a:ext cx="10383838" cy="1639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2365" tIns="112365" rIns="112365" bIns="11236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algn="ctr" defTabSz="1128870">
              <a:spcBef>
                <a:spcPct val="0"/>
              </a:spcBef>
              <a:spcAft>
                <a:spcPct val="0"/>
              </a:spcAft>
              <a:buClr>
                <a:prstClr val="white"/>
              </a:buClr>
              <a:defRPr/>
            </a:pPr>
            <a:r>
              <a:rPr lang="ru-RU" altLang="ru-RU" sz="2400" i="1" dirty="0">
                <a:solidFill>
                  <a:srgbClr val="002060"/>
                </a:solidFill>
                <a:effectLst>
                  <a:glow rad="63500">
                    <a:srgbClr val="5ECCF3">
                      <a:satMod val="175000"/>
                      <a:alpha val="40000"/>
                    </a:srgbClr>
                  </a:glow>
                </a:effectLst>
                <a:latin typeface="Bookman Old Style" panose="02050604050505020204" pitchFamily="18" charset="0"/>
                <a:ea typeface="+mn-ea"/>
                <a:cs typeface="Arial" pitchFamily="34" charset="0"/>
              </a:rPr>
              <a:t>МУНИЦИПАЛЬНАЯ ПРОГРАММА</a:t>
            </a:r>
          </a:p>
          <a:p>
            <a:pPr algn="ctr" defTabSz="1128870">
              <a:spcBef>
                <a:spcPct val="0"/>
              </a:spcBef>
              <a:spcAft>
                <a:spcPct val="0"/>
              </a:spcAft>
              <a:buClr>
                <a:prstClr val="white"/>
              </a:buClr>
              <a:defRPr/>
            </a:pPr>
            <a:r>
              <a:rPr lang="ru-RU" altLang="ru-RU" sz="2400" i="1" dirty="0">
                <a:solidFill>
                  <a:srgbClr val="002060"/>
                </a:solidFill>
                <a:effectLst>
                  <a:glow rad="63500">
                    <a:srgbClr val="5ECCF3">
                      <a:satMod val="175000"/>
                      <a:alpha val="40000"/>
                    </a:srgbClr>
                  </a:glow>
                </a:effectLst>
                <a:latin typeface="Bookman Old Style" panose="02050604050505020204" pitchFamily="18" charset="0"/>
                <a:ea typeface="+mn-ea"/>
                <a:cs typeface="Arial" pitchFamily="34" charset="0"/>
              </a:rPr>
              <a:t>«ПОВЫШЕНИЕ КАЧЕСТВА ЖИЛИЩНО-КОММУНАЛЬНОГО ОБСЛУЖИВАНИЯ НАСЕЛЕНИЯ </a:t>
            </a:r>
            <a:endParaRPr lang="ru-RU" altLang="ru-RU" sz="2400" i="1" dirty="0" smtClean="0">
              <a:solidFill>
                <a:srgbClr val="002060"/>
              </a:solidFill>
              <a:effectLst>
                <a:glow rad="63500">
                  <a:srgbClr val="5ECCF3">
                    <a:satMod val="175000"/>
                    <a:alpha val="40000"/>
                  </a:srgbClr>
                </a:glow>
              </a:effectLst>
              <a:latin typeface="Bookman Old Style" panose="02050604050505020204" pitchFamily="18" charset="0"/>
              <a:ea typeface="+mn-ea"/>
              <a:cs typeface="Arial" pitchFamily="34" charset="0"/>
            </a:endParaRPr>
          </a:p>
          <a:p>
            <a:pPr algn="ctr" defTabSz="1128870">
              <a:spcBef>
                <a:spcPct val="0"/>
              </a:spcBef>
              <a:spcAft>
                <a:spcPct val="0"/>
              </a:spcAft>
              <a:buClr>
                <a:prstClr val="white"/>
              </a:buClr>
              <a:defRPr/>
            </a:pPr>
            <a:r>
              <a:rPr lang="ru-RU" altLang="ru-RU" sz="2400" i="1" dirty="0" smtClean="0">
                <a:solidFill>
                  <a:srgbClr val="002060"/>
                </a:solidFill>
                <a:effectLst>
                  <a:glow rad="63500">
                    <a:srgbClr val="5ECCF3">
                      <a:satMod val="175000"/>
                      <a:alpha val="40000"/>
                    </a:srgbClr>
                  </a:glow>
                </a:effectLst>
                <a:latin typeface="Bookman Old Style" panose="02050604050505020204" pitchFamily="18" charset="0"/>
                <a:ea typeface="+mn-ea"/>
                <a:cs typeface="Arial" pitchFamily="34" charset="0"/>
              </a:rPr>
              <a:t>ГОРОДА </a:t>
            </a:r>
            <a:r>
              <a:rPr lang="ru-RU" altLang="ru-RU" sz="2400" i="1" dirty="0">
                <a:solidFill>
                  <a:srgbClr val="002060"/>
                </a:solidFill>
                <a:effectLst>
                  <a:glow rad="63500">
                    <a:srgbClr val="5ECCF3">
                      <a:satMod val="175000"/>
                      <a:alpha val="40000"/>
                    </a:srgbClr>
                  </a:glow>
                </a:effectLst>
                <a:latin typeface="Bookman Old Style" panose="02050604050505020204" pitchFamily="18" charset="0"/>
                <a:ea typeface="+mn-ea"/>
                <a:cs typeface="Arial" pitchFamily="34" charset="0"/>
              </a:rPr>
              <a:t>КОМСОМОЛЬСКА-НА-АМУРЕ»</a:t>
            </a:r>
          </a:p>
        </p:txBody>
      </p:sp>
    </p:spTree>
    <p:extLst>
      <p:ext uri="{BB962C8B-B14F-4D97-AF65-F5344CB8AC3E}">
        <p14:creationId xmlns:p14="http://schemas.microsoft.com/office/powerpoint/2010/main" val="3829138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63;p13"/>
          <p:cNvSpPr txBox="1">
            <a:spLocks/>
          </p:cNvSpPr>
          <p:nvPr/>
        </p:nvSpPr>
        <p:spPr>
          <a:xfrm>
            <a:off x="0" y="243061"/>
            <a:ext cx="10383838" cy="1999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2365" tIns="112365" rIns="112365" bIns="11236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algn="ctr" defTabSz="1128870">
              <a:spcBef>
                <a:spcPct val="0"/>
              </a:spcBef>
              <a:spcAft>
                <a:spcPct val="0"/>
              </a:spcAft>
              <a:buClr>
                <a:prstClr val="white"/>
              </a:buClr>
              <a:defRPr/>
            </a:pPr>
            <a:r>
              <a:rPr lang="ru-RU" altLang="ru-RU" sz="2400" i="1" dirty="0">
                <a:solidFill>
                  <a:srgbClr val="002060"/>
                </a:solidFill>
                <a:effectLst>
                  <a:glow rad="63500">
                    <a:srgbClr val="5ECCF3">
                      <a:satMod val="175000"/>
                      <a:alpha val="40000"/>
                    </a:srgbClr>
                  </a:glow>
                </a:effectLst>
                <a:latin typeface="Bookman Old Style" panose="02050604050505020204" pitchFamily="18" charset="0"/>
                <a:ea typeface="+mn-ea"/>
                <a:cs typeface="Arial" pitchFamily="34" charset="0"/>
              </a:rPr>
              <a:t>МУНИЦИПАЛЬНАЯ ПРОГРАММА</a:t>
            </a:r>
          </a:p>
          <a:p>
            <a:pPr algn="ctr" defTabSz="1128870">
              <a:spcBef>
                <a:spcPct val="0"/>
              </a:spcBef>
              <a:spcAft>
                <a:spcPct val="0"/>
              </a:spcAft>
              <a:buClr>
                <a:prstClr val="white"/>
              </a:buClr>
              <a:defRPr/>
            </a:pPr>
            <a:r>
              <a:rPr lang="ru-RU" altLang="ru-RU" sz="2400" i="1" dirty="0">
                <a:solidFill>
                  <a:srgbClr val="002060"/>
                </a:solidFill>
                <a:effectLst>
                  <a:glow rad="63500">
                    <a:srgbClr val="5ECCF3">
                      <a:satMod val="175000"/>
                      <a:alpha val="40000"/>
                    </a:srgbClr>
                  </a:glow>
                </a:effectLst>
                <a:latin typeface="Bookman Old Style" panose="02050604050505020204" pitchFamily="18" charset="0"/>
                <a:ea typeface="+mn-ea"/>
                <a:cs typeface="Arial" pitchFamily="34" charset="0"/>
              </a:rPr>
              <a:t>«ЗАЩИТА НАСЕЛЕНИЯ И ТЕРРИТОРИИ ГОРОДА КОМСОМОЛЬСКА-НА-АМУРЕ ОТ ЧРЕЗВЫЧАЙНЫХ СИТУАЦИЙ, ОБЕСПЕЧЕНИЕ ПОЖАРНОЙ БЕЗОПАСНОСТИ И БЕЗОПАСНОСТИ ЛЮДЕЙ НА ВОДНЫХ ОБЪЕКТАХ»</a:t>
            </a:r>
          </a:p>
        </p:txBody>
      </p:sp>
      <p:graphicFrame>
        <p:nvGraphicFramePr>
          <p:cNvPr id="6" name="Group 126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7972344"/>
              </p:ext>
            </p:extLst>
          </p:nvPr>
        </p:nvGraphicFramePr>
        <p:xfrm>
          <a:off x="149062" y="3879465"/>
          <a:ext cx="10085714" cy="2966448"/>
        </p:xfrm>
        <a:graphic>
          <a:graphicData uri="http://schemas.openxmlformats.org/drawingml/2006/table">
            <a:tbl>
              <a:tblPr/>
              <a:tblGrid>
                <a:gridCol w="497084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44116"/>
                <a:gridCol w="1044116"/>
                <a:gridCol w="104411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0811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7440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288032"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основных направлений расходов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2024 год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(факт)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 (оценка)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anose="02020603050405020304" pitchFamily="18" charset="0"/>
                        </a:rPr>
                        <a:t>2026 год (план)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anose="02020603050405020304" pitchFamily="18" charset="0"/>
                        </a:rPr>
                        <a:t>2027 год (план)</a:t>
                      </a:r>
                      <a:endParaRPr kumimoji="0" lang="ru-RU" alt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2028 год (план)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68913">
                <a:tc>
                  <a:txBody>
                    <a:bodyPr/>
                    <a:lstStyle>
                      <a:lvl1pPr marL="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846138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254125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62113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701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273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845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417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989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Построение (развитие), внедрение и эксплуатация аппаратно-программного комплекса «Безопасный город»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4,6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4,7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3,4</a:t>
                      </a:r>
                      <a:endParaRPr kumimoji="0" lang="ru-RU" alt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2,8</a:t>
                      </a:r>
                      <a:endParaRPr kumimoji="0" lang="ru-RU" alt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2,7</a:t>
                      </a:r>
                      <a:endParaRPr kumimoji="0" lang="ru-RU" alt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8561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Разработка и осуществление мероприятий по обеспечению первичных мер пожарной безопасности</a:t>
                      </a: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5,5</a:t>
                      </a: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10,5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12,8</a:t>
                      </a:r>
                      <a:endParaRPr kumimoji="0" lang="ru-RU" alt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8,7</a:t>
                      </a:r>
                      <a:endParaRPr kumimoji="0" lang="ru-RU" alt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8,3</a:t>
                      </a:r>
                      <a:endParaRPr kumimoji="0" lang="ru-RU" alt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08189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Обеспечение безопасности людей на водных объектах</a:t>
                      </a: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0,4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0,9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0,3</a:t>
                      </a:r>
                      <a:endParaRPr kumimoji="0" lang="ru-RU" alt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0,3</a:t>
                      </a:r>
                      <a:endParaRPr kumimoji="0" lang="ru-RU" alt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0,2</a:t>
                      </a:r>
                      <a:endParaRPr kumimoji="0" lang="ru-RU" alt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155136770"/>
                  </a:ext>
                </a:extLst>
              </a:tr>
              <a:tr h="184693">
                <a:tc>
                  <a:txBody>
                    <a:bodyPr/>
                    <a:lstStyle>
                      <a:lvl1pPr marL="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846138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254125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62113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701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273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845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417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989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Предупреждение и ликвидация чрезвычайных ситуаций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3,2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2,2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2,3</a:t>
                      </a:r>
                      <a:endParaRPr kumimoji="0" lang="ru-RU" alt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1,7</a:t>
                      </a:r>
                      <a:endParaRPr kumimoji="0" lang="ru-RU" alt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1,6</a:t>
                      </a:r>
                      <a:endParaRPr kumimoji="0" lang="ru-RU" alt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4693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Приведение в готовность защитных сооружений (укрытий) для защиты населения от чрезвычайных ситуаций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1,5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1,5</a:t>
                      </a:r>
                      <a:endParaRPr kumimoji="0" lang="ru-RU" alt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1,1</a:t>
                      </a:r>
                      <a:endParaRPr kumimoji="0" lang="ru-RU" alt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1,1</a:t>
                      </a:r>
                      <a:endParaRPr kumimoji="0" lang="ru-RU" alt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0" name="Прямоугольник 19"/>
          <p:cNvSpPr/>
          <p:nvPr/>
        </p:nvSpPr>
        <p:spPr>
          <a:xfrm>
            <a:off x="9188778" y="-7425"/>
            <a:ext cx="1167652" cy="375594"/>
          </a:xfrm>
          <a:prstGeom prst="rect">
            <a:avLst/>
          </a:prstGeom>
        </p:spPr>
        <p:txBody>
          <a:bodyPr wrap="none" lIns="112883" tIns="56441" rIns="112883" bIns="56441">
            <a:spAutoFit/>
          </a:bodyPr>
          <a:lstStyle/>
          <a:p>
            <a:r>
              <a:rPr lang="ru-RU" sz="17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ru-RU" sz="17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лн </a:t>
            </a:r>
            <a:r>
              <a:rPr lang="ru-RU" sz="17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23367" y="2403301"/>
            <a:ext cx="100347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u="sng" dirty="0">
                <a:solidFill>
                  <a:srgbClr val="002060"/>
                </a:solidFill>
                <a:effectLst>
                  <a:glow rad="63500">
                    <a:srgbClr val="5ECCF3">
                      <a:satMod val="175000"/>
                      <a:alpha val="40000"/>
                    </a:srgbClr>
                  </a:glow>
                </a:effectLst>
                <a:latin typeface="Bookman Old Style" panose="02050604050505020204" pitchFamily="18" charset="0"/>
                <a:cs typeface="Arial" pitchFamily="34" charset="0"/>
                <a:sym typeface="Raleway"/>
              </a:rPr>
              <a:t>Цель муниципальной программы </a:t>
            </a:r>
            <a:r>
              <a:rPr lang="ru-RU" b="1" i="1" dirty="0">
                <a:solidFill>
                  <a:srgbClr val="002060"/>
                </a:solidFill>
                <a:effectLst>
                  <a:glow rad="63500">
                    <a:srgbClr val="5ECCF3">
                      <a:satMod val="175000"/>
                      <a:alpha val="40000"/>
                    </a:srgbClr>
                  </a:glow>
                </a:effectLst>
                <a:latin typeface="Bookman Old Style" panose="02050604050505020204" pitchFamily="18" charset="0"/>
                <a:cs typeface="Arial" pitchFamily="34" charset="0"/>
                <a:sym typeface="Raleway"/>
              </a:rPr>
              <a:t>- минимизация социального, экономического и экологического ущерба, наносимого населению, экономике и природной среде от чрезвычайных ситуаций, пожаров и происшествий на водных объектах</a:t>
            </a:r>
          </a:p>
        </p:txBody>
      </p:sp>
    </p:spTree>
    <p:extLst>
      <p:ext uri="{BB962C8B-B14F-4D97-AF65-F5344CB8AC3E}">
        <p14:creationId xmlns:p14="http://schemas.microsoft.com/office/powerpoint/2010/main" val="1664214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oup 126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7426673"/>
              </p:ext>
            </p:extLst>
          </p:nvPr>
        </p:nvGraphicFramePr>
        <p:xfrm>
          <a:off x="187363" y="1791233"/>
          <a:ext cx="10009110" cy="5386492"/>
        </p:xfrm>
        <a:graphic>
          <a:graphicData uri="http://schemas.openxmlformats.org/drawingml/2006/table">
            <a:tbl>
              <a:tblPr/>
              <a:tblGrid>
                <a:gridCol w="428447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36104"/>
                <a:gridCol w="1044116"/>
                <a:gridCol w="972108"/>
                <a:gridCol w="9001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3610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3610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19701"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Перечень основных показателей муниципальной программы</a:t>
                      </a: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Ед. изм.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2024 год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(факт)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 (оценка)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anose="02020603050405020304" pitchFamily="18" charset="0"/>
                        </a:rPr>
                        <a:t>2026 год (план)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anose="02020603050405020304" pitchFamily="18" charset="0"/>
                        </a:rPr>
                        <a:t>2027 год (план)</a:t>
                      </a:r>
                      <a:endParaRPr kumimoji="0" lang="ru-RU" alt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2028 год (план)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1491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846138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254125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62113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701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273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845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417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989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Раскрываемость преступлений, совершенных в общественных местах</a:t>
                      </a:r>
                    </a:p>
                  </a:txBody>
                  <a:tcPr marL="106298" marR="106298" marT="54053" marB="54053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%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67,1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68,1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69,1</a:t>
                      </a: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70,1</a:t>
                      </a: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71,1</a:t>
                      </a: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1784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приобретенных и установленных, в общественных местах, средств теле-, видео- и </a:t>
                      </a:r>
                      <a:r>
                        <a:rPr kumimoji="0" lang="ru-RU" altLang="ru-RU" sz="11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радиоконтроля</a:t>
                      </a:r>
                      <a:r>
                        <a:rPr kumimoji="0" lang="ru-RU" alt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аудио- и видеозаписи (нарастающим итогом)</a:t>
                      </a:r>
                    </a:p>
                  </a:txBody>
                  <a:tcPr marL="106298" marR="106298" marT="54053" marB="54053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ед.</a:t>
                      </a: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243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246</a:t>
                      </a: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249</a:t>
                      </a: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252</a:t>
                      </a: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255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85532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жилых помещений муниципальной собственности, оборудованных автономными пожарными </a:t>
                      </a:r>
                      <a:r>
                        <a:rPr kumimoji="0" lang="ru-RU" altLang="ru-RU" sz="11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извещателями</a:t>
                      </a:r>
                      <a:r>
                        <a:rPr kumimoji="0" lang="ru-RU" alt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в которых проживают социально незащищенные граждане, к общему числу жилых помещений муниципальной собственности, в которых проживают социально незащищенные граждане</a:t>
                      </a:r>
                    </a:p>
                  </a:txBody>
                  <a:tcPr marL="106298" marR="106298" marT="54053" marB="54053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%</a:t>
                      </a: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50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60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70</a:t>
                      </a: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80</a:t>
                      </a: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90</a:t>
                      </a: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56153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комнат, квартир или жилых домов, в которых проживают многодетные семьи, семьи, находящиеся в трудной жизненной ситуации или социально опасном положении, оборудованных автономными пожарными </a:t>
                      </a:r>
                      <a:r>
                        <a:rPr kumimoji="0" lang="ru-RU" altLang="ru-RU" sz="11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извещателями</a:t>
                      </a:r>
                      <a:r>
                        <a:rPr kumimoji="0" lang="ru-RU" alt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к общему числу комнат, квартир или жилых домов, в которых проживают многодетные семьи, семьи, находящиеся в трудной жизненной ситуации или социально опасном положении, по спискам, сформированным органами социальной защиты населения</a:t>
                      </a:r>
                    </a:p>
                  </a:txBody>
                  <a:tcPr marL="106298" marR="106298" marT="54053" marB="54053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%</a:t>
                      </a: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93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98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1171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изготовленных (восстановленных) и установленных знаков безопасности на водных объектах (нарастающим итогом)</a:t>
                      </a:r>
                    </a:p>
                  </a:txBody>
                  <a:tcPr marL="106298" marR="106298" marT="54053" marB="54053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ед.</a:t>
                      </a: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35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40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41</a:t>
                      </a: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42</a:t>
                      </a: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44</a:t>
                      </a: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7825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созданных и</a:t>
                      </a:r>
                      <a:r>
                        <a:rPr kumimoji="0" lang="en-US" alt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/</a:t>
                      </a:r>
                      <a:r>
                        <a:rPr kumimoji="0" lang="en-US" altLang="ru-RU" sz="11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или</a:t>
                      </a:r>
                      <a:r>
                        <a:rPr kumimoji="0" lang="en-US" alt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ru-RU" sz="11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оборудованных</a:t>
                      </a:r>
                      <a:r>
                        <a:rPr kumimoji="0" lang="en-US" alt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ru-RU" sz="11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спасательных</a:t>
                      </a:r>
                      <a:r>
                        <a:rPr kumimoji="0" lang="en-US" alt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ru-RU" sz="11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постов</a:t>
                      </a:r>
                      <a:r>
                        <a:rPr kumimoji="0" lang="en-US" alt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в </a:t>
                      </a:r>
                      <a:r>
                        <a:rPr kumimoji="0" lang="en-US" altLang="ru-RU" sz="11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местах</a:t>
                      </a:r>
                      <a:r>
                        <a:rPr kumimoji="0" lang="en-US" alt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ru-RU" sz="11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массового</a:t>
                      </a:r>
                      <a:r>
                        <a:rPr kumimoji="0" lang="en-US" alt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ru-RU" sz="11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отдыха</a:t>
                      </a:r>
                      <a:r>
                        <a:rPr kumimoji="0" lang="en-US" alt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ru-RU" sz="11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людей</a:t>
                      </a:r>
                      <a:r>
                        <a:rPr kumimoji="0" lang="en-US" alt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ru-RU" sz="11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</a:t>
                      </a:r>
                      <a:r>
                        <a:rPr kumimoji="0" lang="en-US" alt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ru-RU" sz="11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водных</a:t>
                      </a:r>
                      <a:r>
                        <a:rPr kumimoji="0" lang="en-US" alt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ru-RU" sz="11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объектах</a:t>
                      </a:r>
                      <a:endParaRPr kumimoji="0" lang="ru-RU" altLang="ru-RU" sz="11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06298" marR="106298" marT="54053" marB="54053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ед</a:t>
                      </a:r>
                      <a:r>
                        <a:rPr kumimoji="0" lang="en-US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.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265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827088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235075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43063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Создание резервов материальных ресурсов для предупреждения и ликвидации чрезвычайных ситуаций </a:t>
                      </a:r>
                    </a:p>
                  </a:txBody>
                  <a:tcPr marL="106298" marR="106298" marT="54053" marB="54053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да = 1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нет = 0</a:t>
                      </a: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Google Shape;63;p13"/>
          <p:cNvSpPr txBox="1">
            <a:spLocks/>
          </p:cNvSpPr>
          <p:nvPr/>
        </p:nvSpPr>
        <p:spPr>
          <a:xfrm>
            <a:off x="0" y="80137"/>
            <a:ext cx="10383838" cy="1819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2365" tIns="112365" rIns="112365" bIns="11236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algn="ctr" defTabSz="1128870">
              <a:spcBef>
                <a:spcPct val="0"/>
              </a:spcBef>
              <a:spcAft>
                <a:spcPct val="0"/>
              </a:spcAft>
              <a:buClr>
                <a:prstClr val="white"/>
              </a:buClr>
              <a:defRPr/>
            </a:pPr>
            <a:r>
              <a:rPr lang="ru-RU" altLang="ru-RU" sz="2400" i="1" dirty="0">
                <a:solidFill>
                  <a:srgbClr val="002060"/>
                </a:solidFill>
                <a:effectLst>
                  <a:glow rad="63500">
                    <a:srgbClr val="5ECCF3">
                      <a:satMod val="175000"/>
                      <a:alpha val="40000"/>
                    </a:srgbClr>
                  </a:glow>
                </a:effectLst>
                <a:latin typeface="Bookman Old Style" panose="02050604050505020204" pitchFamily="18" charset="0"/>
                <a:ea typeface="+mn-ea"/>
                <a:cs typeface="Arial" pitchFamily="34" charset="0"/>
              </a:rPr>
              <a:t>МУНИЦИПАЛЬНАЯ ПРОГРАММА</a:t>
            </a:r>
          </a:p>
          <a:p>
            <a:pPr algn="ctr" defTabSz="1128870">
              <a:spcBef>
                <a:spcPct val="0"/>
              </a:spcBef>
              <a:spcAft>
                <a:spcPct val="0"/>
              </a:spcAft>
              <a:buClr>
                <a:prstClr val="white"/>
              </a:buClr>
              <a:defRPr/>
            </a:pPr>
            <a:r>
              <a:rPr lang="ru-RU" altLang="ru-RU" sz="2400" i="1" dirty="0">
                <a:solidFill>
                  <a:srgbClr val="002060"/>
                </a:solidFill>
                <a:effectLst>
                  <a:glow rad="63500">
                    <a:srgbClr val="5ECCF3">
                      <a:satMod val="175000"/>
                      <a:alpha val="40000"/>
                    </a:srgbClr>
                  </a:glow>
                </a:effectLst>
                <a:latin typeface="Bookman Old Style" panose="02050604050505020204" pitchFamily="18" charset="0"/>
                <a:ea typeface="+mn-ea"/>
                <a:cs typeface="Arial" pitchFamily="34" charset="0"/>
              </a:rPr>
              <a:t>«ЗАЩИТА НАСЕЛЕНИЯ И ТЕРРИТОРИИ ГОРОДА КОМСОМОЛЬСКА-НА-АМУРЕ ОТ ЧРЕЗВЫЧАЙНЫХ СИТУАЦИЙ, ОБЕСПЕЧЕНИЕ ПОЖАРНОЙ БЕЗОПАСНОСТИ И БЕЗОПАСНОСТИ ЛЮДЕЙ НА ВОДНЫХ ОБЪЕКТАХ»</a:t>
            </a:r>
          </a:p>
        </p:txBody>
      </p:sp>
    </p:spTree>
    <p:extLst>
      <p:ext uri="{BB962C8B-B14F-4D97-AF65-F5344CB8AC3E}">
        <p14:creationId xmlns:p14="http://schemas.microsoft.com/office/powerpoint/2010/main" val="2830581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63;p13"/>
          <p:cNvSpPr txBox="1">
            <a:spLocks/>
          </p:cNvSpPr>
          <p:nvPr/>
        </p:nvSpPr>
        <p:spPr>
          <a:xfrm>
            <a:off x="0" y="180372"/>
            <a:ext cx="10383838" cy="2006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2365" tIns="112365" rIns="112365" bIns="11236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algn="ctr" defTabSz="1128870">
              <a:spcBef>
                <a:spcPct val="0"/>
              </a:spcBef>
              <a:spcAft>
                <a:spcPct val="0"/>
              </a:spcAft>
              <a:buClr>
                <a:prstClr val="white"/>
              </a:buClr>
              <a:defRPr/>
            </a:pPr>
            <a:r>
              <a:rPr lang="ru-RU" altLang="ru-RU" sz="2900" i="1" dirty="0">
                <a:solidFill>
                  <a:srgbClr val="002060"/>
                </a:solidFill>
                <a:effectLst>
                  <a:glow rad="63500">
                    <a:srgbClr val="5ECCF3">
                      <a:satMod val="175000"/>
                      <a:alpha val="40000"/>
                    </a:srgbClr>
                  </a:glow>
                </a:effectLst>
                <a:latin typeface="Bookman Old Style" panose="02050604050505020204" pitchFamily="18" charset="0"/>
                <a:ea typeface="+mn-ea"/>
                <a:cs typeface="Arial" pitchFamily="34" charset="0"/>
              </a:rPr>
              <a:t>МУНИЦИПАЛЬНАЯ ПРОГРАММА</a:t>
            </a:r>
          </a:p>
          <a:p>
            <a:pPr algn="ctr" defTabSz="1128870">
              <a:spcBef>
                <a:spcPct val="0"/>
              </a:spcBef>
              <a:spcAft>
                <a:spcPct val="0"/>
              </a:spcAft>
              <a:buClr>
                <a:prstClr val="white"/>
              </a:buClr>
              <a:defRPr/>
            </a:pPr>
            <a:r>
              <a:rPr lang="ru-RU" altLang="ru-RU" sz="2900" i="1" dirty="0">
                <a:solidFill>
                  <a:srgbClr val="002060"/>
                </a:solidFill>
                <a:effectLst>
                  <a:glow rad="63500">
                    <a:srgbClr val="5ECCF3">
                      <a:satMod val="175000"/>
                      <a:alpha val="40000"/>
                    </a:srgbClr>
                  </a:glow>
                </a:effectLst>
                <a:latin typeface="Bookman Old Style" panose="02050604050505020204" pitchFamily="18" charset="0"/>
                <a:ea typeface="+mn-ea"/>
                <a:cs typeface="Arial" pitchFamily="34" charset="0"/>
              </a:rPr>
              <a:t>«ЭНЕРГОСБЕРЕЖЕНИЕ И ПОВЫШЕНИЕ ЭНЕРГЕТИЧЕСКОЙ ЭФФЕКТИВНОСТИ </a:t>
            </a:r>
          </a:p>
          <a:p>
            <a:pPr algn="ctr" defTabSz="1128870">
              <a:spcBef>
                <a:spcPct val="0"/>
              </a:spcBef>
              <a:spcAft>
                <a:spcPct val="0"/>
              </a:spcAft>
              <a:buClr>
                <a:prstClr val="white"/>
              </a:buClr>
              <a:defRPr/>
            </a:pPr>
            <a:r>
              <a:rPr lang="ru-RU" altLang="ru-RU" sz="2900" i="1" dirty="0">
                <a:solidFill>
                  <a:srgbClr val="002060"/>
                </a:solidFill>
                <a:effectLst>
                  <a:glow rad="63500">
                    <a:srgbClr val="5ECCF3">
                      <a:satMod val="175000"/>
                      <a:alpha val="40000"/>
                    </a:srgbClr>
                  </a:glow>
                </a:effectLst>
                <a:latin typeface="Bookman Old Style" panose="02050604050505020204" pitchFamily="18" charset="0"/>
                <a:ea typeface="+mn-ea"/>
                <a:cs typeface="Arial" pitchFamily="34" charset="0"/>
              </a:rPr>
              <a:t>В ГОРОДЕ КОМСОМОЛЬСКЕ-НА-АМУРЕ»</a:t>
            </a:r>
          </a:p>
        </p:txBody>
      </p:sp>
      <p:graphicFrame>
        <p:nvGraphicFramePr>
          <p:cNvPr id="6" name="Group 126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1622210"/>
              </p:ext>
            </p:extLst>
          </p:nvPr>
        </p:nvGraphicFramePr>
        <p:xfrm>
          <a:off x="149062" y="3712336"/>
          <a:ext cx="10085714" cy="1967329"/>
        </p:xfrm>
        <a:graphic>
          <a:graphicData uri="http://schemas.openxmlformats.org/drawingml/2006/table">
            <a:tbl>
              <a:tblPr/>
              <a:tblGrid>
                <a:gridCol w="497084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44116"/>
                <a:gridCol w="1044116"/>
                <a:gridCol w="104411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0811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7440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288032"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основных направлений расходов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2024 год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(факт)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 (оценка)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anose="02020603050405020304" pitchFamily="18" charset="0"/>
                        </a:rPr>
                        <a:t>2026 год (план)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anose="02020603050405020304" pitchFamily="18" charset="0"/>
                        </a:rPr>
                        <a:t>2027 год (план)</a:t>
                      </a:r>
                      <a:endParaRPr kumimoji="0" lang="ru-RU" alt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2028 год (план)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68913">
                <a:tc>
                  <a:txBody>
                    <a:bodyPr/>
                    <a:lstStyle>
                      <a:lvl1pPr marL="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846138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254125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62113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701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273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845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417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989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Повышение </a:t>
                      </a:r>
                      <a:r>
                        <a:rPr kumimoji="0" lang="ru-RU" alt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энергоэффективности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 и энергосбережения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1,9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0,6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1,1</a:t>
                      </a:r>
                      <a:endParaRPr kumimoji="0" lang="ru-RU" alt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0,7</a:t>
                      </a:r>
                      <a:endParaRPr kumimoji="0" lang="ru-RU" alt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0,7</a:t>
                      </a:r>
                      <a:endParaRPr kumimoji="0" lang="ru-RU" alt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8561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Субсидии юридическим лицам, производителям товаров, работ, услуг на возмещение недополученных доходов и (или) финансового обеспечения (возмещения) затрат в связи с производством товаров, выполнением работ, оказанием услуг</a:t>
                      </a: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11,2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7,3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5,3</a:t>
                      </a:r>
                      <a:endParaRPr kumimoji="0" lang="ru-RU" alt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4,4</a:t>
                      </a:r>
                      <a:endParaRPr kumimoji="0" lang="ru-RU" alt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4,3</a:t>
                      </a:r>
                      <a:endParaRPr kumimoji="0" lang="ru-RU" alt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0" name="Прямоугольник 19"/>
          <p:cNvSpPr/>
          <p:nvPr/>
        </p:nvSpPr>
        <p:spPr>
          <a:xfrm>
            <a:off x="9188778" y="-7425"/>
            <a:ext cx="1167652" cy="375594"/>
          </a:xfrm>
          <a:prstGeom prst="rect">
            <a:avLst/>
          </a:prstGeom>
        </p:spPr>
        <p:txBody>
          <a:bodyPr wrap="none" lIns="112883" tIns="56441" rIns="112883" bIns="56441">
            <a:spAutoFit/>
          </a:bodyPr>
          <a:lstStyle/>
          <a:p>
            <a:r>
              <a:rPr lang="ru-RU" sz="17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ru-RU" sz="17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лн </a:t>
            </a:r>
            <a:r>
              <a:rPr lang="ru-RU" sz="17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23367" y="2380071"/>
            <a:ext cx="100347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u="sng" dirty="0">
                <a:solidFill>
                  <a:srgbClr val="002060"/>
                </a:solidFill>
                <a:effectLst>
                  <a:glow rad="63500">
                    <a:srgbClr val="5ECCF3">
                      <a:satMod val="175000"/>
                      <a:alpha val="40000"/>
                    </a:srgbClr>
                  </a:glow>
                </a:effectLst>
                <a:latin typeface="Bookman Old Style" panose="02050604050505020204" pitchFamily="18" charset="0"/>
                <a:cs typeface="Arial" pitchFamily="34" charset="0"/>
                <a:sym typeface="Raleway"/>
              </a:rPr>
              <a:t>Цель муниципальной программы </a:t>
            </a:r>
            <a:r>
              <a:rPr lang="ru-RU" b="1" i="1" dirty="0">
                <a:solidFill>
                  <a:srgbClr val="002060"/>
                </a:solidFill>
                <a:effectLst>
                  <a:glow rad="63500">
                    <a:srgbClr val="5ECCF3">
                      <a:satMod val="175000"/>
                      <a:alpha val="40000"/>
                    </a:srgbClr>
                  </a:glow>
                </a:effectLst>
                <a:latin typeface="Bookman Old Style" panose="02050604050505020204" pitchFamily="18" charset="0"/>
                <a:cs typeface="Arial" pitchFamily="34" charset="0"/>
                <a:sym typeface="Raleway"/>
              </a:rPr>
              <a:t>- обеспечение рационального использования энергетических ресурсов за счёт реализации мероприятий по энергосбережению и повышению энергетической эффективности </a:t>
            </a:r>
          </a:p>
        </p:txBody>
      </p:sp>
    </p:spTree>
    <p:extLst>
      <p:ext uri="{BB962C8B-B14F-4D97-AF65-F5344CB8AC3E}">
        <p14:creationId xmlns:p14="http://schemas.microsoft.com/office/powerpoint/2010/main" val="573081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oup 126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076984"/>
              </p:ext>
            </p:extLst>
          </p:nvPr>
        </p:nvGraphicFramePr>
        <p:xfrm>
          <a:off x="187363" y="2327949"/>
          <a:ext cx="10009110" cy="4035792"/>
        </p:xfrm>
        <a:graphic>
          <a:graphicData uri="http://schemas.openxmlformats.org/drawingml/2006/table">
            <a:tbl>
              <a:tblPr/>
              <a:tblGrid>
                <a:gridCol w="378042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08112"/>
                <a:gridCol w="972108"/>
                <a:gridCol w="1080120"/>
                <a:gridCol w="108012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0811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8011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30226"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Перечень основных показателей муниципальной программы</a:t>
                      </a: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Ед. изм.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2024 год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(факт)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 (оценка)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anose="02020603050405020304" pitchFamily="18" charset="0"/>
                        </a:rPr>
                        <a:t>2026 год (план)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anose="02020603050405020304" pitchFamily="18" charset="0"/>
                        </a:rPr>
                        <a:t>2027 год (план)</a:t>
                      </a:r>
                      <a:endParaRPr kumimoji="0" lang="ru-RU" alt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2028 год (план)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7202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846138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254125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62113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701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273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845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417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989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квартир муниципального жилого фонда, в которых установлены приборы учета (в отчётном году)</a:t>
                      </a:r>
                    </a:p>
                  </a:txBody>
                  <a:tcPr marL="106298" marR="106298" marT="54053" marB="54053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шт</a:t>
                      </a:r>
                      <a:r>
                        <a:rPr kumimoji="0" lang="en-US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. 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43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35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35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35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35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7014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</a:t>
                      </a:r>
                      <a:r>
                        <a:rPr kumimoji="0" lang="en-US" alt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ru-RU" sz="14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интеллектуальных</a:t>
                      </a:r>
                      <a:r>
                        <a:rPr kumimoji="0" lang="en-US" alt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ru-RU" sz="14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приборов</a:t>
                      </a:r>
                      <a:r>
                        <a:rPr kumimoji="0" lang="en-US" alt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ru-RU" sz="14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учёта</a:t>
                      </a:r>
                      <a:r>
                        <a:rPr kumimoji="0" lang="en-US" alt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kumimoji="0" lang="en-US" altLang="ru-RU" sz="14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автоматизированных</a:t>
                      </a:r>
                      <a:r>
                        <a:rPr kumimoji="0" lang="en-US" alt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ru-RU" sz="14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систем</a:t>
                      </a:r>
                      <a:r>
                        <a:rPr kumimoji="0" lang="en-US" alt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и </a:t>
                      </a:r>
                      <a:r>
                        <a:rPr kumimoji="0" lang="en-US" altLang="ru-RU" sz="14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систем</a:t>
                      </a:r>
                      <a:r>
                        <a:rPr kumimoji="0" lang="en-US" alt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ru-RU" sz="14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диспетчеризации</a:t>
                      </a:r>
                      <a:r>
                        <a:rPr kumimoji="0" lang="en-US" alt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kumimoji="0" lang="en-US" altLang="ru-RU" sz="14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используемых</a:t>
                      </a:r>
                      <a:r>
                        <a:rPr kumimoji="0" lang="en-US" alt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ru-RU" sz="14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для</a:t>
                      </a:r>
                      <a:r>
                        <a:rPr kumimoji="0" lang="en-US" alt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ru-RU" sz="14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учёта</a:t>
                      </a:r>
                      <a:r>
                        <a:rPr kumimoji="0" lang="en-US" alt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ru-RU" sz="14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коммунальных</a:t>
                      </a:r>
                      <a:r>
                        <a:rPr kumimoji="0" lang="en-US" alt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ru-RU" sz="14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ресурсов</a:t>
                      </a:r>
                      <a:endParaRPr kumimoji="0" lang="ru-RU" altLang="ru-RU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06298" marR="106298" marT="54053" marB="54053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шт</a:t>
                      </a:r>
                      <a:r>
                        <a:rPr kumimoji="0" lang="en-US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.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5 245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5 100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5 200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5 250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5 300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0055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многоквартирных домов в которых проведен капитальный ремонт общего имущества, в отчетном году</a:t>
                      </a:r>
                    </a:p>
                  </a:txBody>
                  <a:tcPr marL="106298" marR="106298" marT="54053" marB="54053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ед</a:t>
                      </a:r>
                      <a:r>
                        <a:rPr kumimoji="0" lang="en-US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.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187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42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42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42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42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0055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</a:t>
                      </a:r>
                      <a:r>
                        <a:rPr kumimoji="0" lang="en-US" alt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ru-RU" sz="14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объектов</a:t>
                      </a:r>
                      <a:r>
                        <a:rPr kumimoji="0" lang="en-US" alt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kumimoji="0" lang="en-US" altLang="ru-RU" sz="14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использующих</a:t>
                      </a:r>
                      <a:r>
                        <a:rPr kumimoji="0" lang="en-US" alt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в </a:t>
                      </a:r>
                      <a:r>
                        <a:rPr kumimoji="0" lang="en-US" altLang="ru-RU" sz="14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качестве</a:t>
                      </a:r>
                      <a:r>
                        <a:rPr kumimoji="0" lang="en-US" alt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ru-RU" sz="14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источников</a:t>
                      </a:r>
                      <a:r>
                        <a:rPr kumimoji="0" lang="en-US" alt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ru-RU" sz="14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энергии</a:t>
                      </a:r>
                      <a:r>
                        <a:rPr kumimoji="0" lang="en-US" alt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ru-RU" sz="14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вторичные</a:t>
                      </a:r>
                      <a:r>
                        <a:rPr kumimoji="0" lang="en-US" alt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ru-RU" sz="14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энергетические</a:t>
                      </a:r>
                      <a:r>
                        <a:rPr kumimoji="0" lang="en-US" alt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ru-RU" sz="14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ресурсы</a:t>
                      </a:r>
                      <a:r>
                        <a:rPr kumimoji="0" lang="en-US" alt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и (</a:t>
                      </a:r>
                      <a:r>
                        <a:rPr kumimoji="0" lang="en-US" altLang="ru-RU" sz="14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или</a:t>
                      </a:r>
                      <a:r>
                        <a:rPr kumimoji="0" lang="en-US" alt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  <a:r>
                        <a:rPr kumimoji="0" lang="en-US" altLang="ru-RU" sz="14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возобновляемые</a:t>
                      </a:r>
                      <a:r>
                        <a:rPr kumimoji="0" lang="en-US" alt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ru-RU" sz="14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источники</a:t>
                      </a:r>
                      <a:r>
                        <a:rPr kumimoji="0" lang="en-US" alt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ru-RU" sz="14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энергии</a:t>
                      </a:r>
                      <a:endParaRPr kumimoji="0" lang="ru-RU" altLang="ru-RU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06298" marR="106298" marT="54053" marB="54053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ед.</a:t>
                      </a: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43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38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38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39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39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Google Shape;63;p13"/>
          <p:cNvSpPr txBox="1">
            <a:spLocks/>
          </p:cNvSpPr>
          <p:nvPr/>
        </p:nvSpPr>
        <p:spPr>
          <a:xfrm>
            <a:off x="0" y="207057"/>
            <a:ext cx="10383838" cy="1944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2365" tIns="112365" rIns="112365" bIns="11236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algn="ctr" defTabSz="1128870">
              <a:spcBef>
                <a:spcPct val="0"/>
              </a:spcBef>
              <a:spcAft>
                <a:spcPct val="0"/>
              </a:spcAft>
              <a:buClr>
                <a:prstClr val="white"/>
              </a:buClr>
              <a:defRPr/>
            </a:pPr>
            <a:r>
              <a:rPr lang="ru-RU" altLang="ru-RU" sz="2900" i="1" dirty="0">
                <a:solidFill>
                  <a:srgbClr val="002060"/>
                </a:solidFill>
                <a:effectLst>
                  <a:glow rad="63500">
                    <a:srgbClr val="5ECCF3">
                      <a:satMod val="175000"/>
                      <a:alpha val="40000"/>
                    </a:srgbClr>
                  </a:glow>
                </a:effectLst>
                <a:latin typeface="Bookman Old Style" panose="02050604050505020204" pitchFamily="18" charset="0"/>
                <a:ea typeface="+mn-ea"/>
                <a:cs typeface="Arial" pitchFamily="34" charset="0"/>
              </a:rPr>
              <a:t>МУНИЦИПАЛЬНАЯ ПРОГРАММА</a:t>
            </a:r>
          </a:p>
          <a:p>
            <a:pPr algn="ctr" defTabSz="1128870">
              <a:spcBef>
                <a:spcPct val="0"/>
              </a:spcBef>
              <a:spcAft>
                <a:spcPct val="0"/>
              </a:spcAft>
              <a:buClr>
                <a:prstClr val="white"/>
              </a:buClr>
              <a:defRPr/>
            </a:pPr>
            <a:r>
              <a:rPr lang="ru-RU" altLang="ru-RU" sz="2900" i="1" dirty="0">
                <a:solidFill>
                  <a:srgbClr val="002060"/>
                </a:solidFill>
                <a:effectLst>
                  <a:glow rad="63500">
                    <a:srgbClr val="5ECCF3">
                      <a:satMod val="175000"/>
                      <a:alpha val="40000"/>
                    </a:srgbClr>
                  </a:glow>
                </a:effectLst>
                <a:latin typeface="Bookman Old Style" panose="02050604050505020204" pitchFamily="18" charset="0"/>
                <a:ea typeface="+mn-ea"/>
                <a:cs typeface="Arial" pitchFamily="34" charset="0"/>
              </a:rPr>
              <a:t>«ЭНЕРГОСБЕРЕЖЕНИЕ И ПОВЫШЕНИЕ ЭНЕРГЕТИЧЕСКОЙ ЭФФЕКТИВНОСТИ </a:t>
            </a:r>
          </a:p>
          <a:p>
            <a:pPr algn="ctr" defTabSz="1128870">
              <a:spcBef>
                <a:spcPct val="0"/>
              </a:spcBef>
              <a:spcAft>
                <a:spcPct val="0"/>
              </a:spcAft>
              <a:buClr>
                <a:prstClr val="white"/>
              </a:buClr>
              <a:defRPr/>
            </a:pPr>
            <a:r>
              <a:rPr lang="ru-RU" altLang="ru-RU" sz="2900" i="1" dirty="0">
                <a:solidFill>
                  <a:srgbClr val="002060"/>
                </a:solidFill>
                <a:effectLst>
                  <a:glow rad="63500">
                    <a:srgbClr val="5ECCF3">
                      <a:satMod val="175000"/>
                      <a:alpha val="40000"/>
                    </a:srgbClr>
                  </a:glow>
                </a:effectLst>
                <a:latin typeface="Bookman Old Style" panose="02050604050505020204" pitchFamily="18" charset="0"/>
                <a:ea typeface="+mn-ea"/>
                <a:cs typeface="Arial" pitchFamily="34" charset="0"/>
              </a:rPr>
              <a:t>В ГОРОДЕ КОМСОМОЛЬСКЕ-НА-АМУРЕ»</a:t>
            </a:r>
          </a:p>
        </p:txBody>
      </p:sp>
    </p:spTree>
    <p:extLst>
      <p:ext uri="{BB962C8B-B14F-4D97-AF65-F5344CB8AC3E}">
        <p14:creationId xmlns:p14="http://schemas.microsoft.com/office/powerpoint/2010/main" val="2644126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63;p13"/>
          <p:cNvSpPr txBox="1">
            <a:spLocks/>
          </p:cNvSpPr>
          <p:nvPr/>
        </p:nvSpPr>
        <p:spPr>
          <a:xfrm>
            <a:off x="0" y="387077"/>
            <a:ext cx="10383838" cy="1548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2365" tIns="112365" rIns="112365" bIns="11236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algn="ctr" defTabSz="1128870">
              <a:spcBef>
                <a:spcPct val="0"/>
              </a:spcBef>
              <a:spcAft>
                <a:spcPct val="0"/>
              </a:spcAft>
              <a:buClr>
                <a:prstClr val="white"/>
              </a:buClr>
              <a:defRPr/>
            </a:pPr>
            <a:r>
              <a:rPr lang="ru-RU" altLang="ru-RU" sz="2900" i="1" dirty="0">
                <a:solidFill>
                  <a:srgbClr val="002060"/>
                </a:solidFill>
                <a:effectLst>
                  <a:glow rad="63500">
                    <a:srgbClr val="5ECCF3">
                      <a:satMod val="175000"/>
                      <a:alpha val="40000"/>
                    </a:srgbClr>
                  </a:glow>
                </a:effectLst>
                <a:latin typeface="Bookman Old Style" panose="02050604050505020204" pitchFamily="18" charset="0"/>
                <a:ea typeface="+mn-ea"/>
                <a:cs typeface="Arial" pitchFamily="34" charset="0"/>
              </a:rPr>
              <a:t>МУНИЦИПАЛЬНАЯ ПРОГРАММА</a:t>
            </a:r>
          </a:p>
          <a:p>
            <a:pPr algn="ctr" defTabSz="1128870">
              <a:spcBef>
                <a:spcPct val="0"/>
              </a:spcBef>
              <a:spcAft>
                <a:spcPct val="0"/>
              </a:spcAft>
              <a:buClr>
                <a:prstClr val="white"/>
              </a:buClr>
              <a:defRPr/>
            </a:pPr>
            <a:r>
              <a:rPr lang="ru-RU" altLang="ru-RU" sz="2900" i="1" dirty="0">
                <a:solidFill>
                  <a:srgbClr val="002060"/>
                </a:solidFill>
                <a:effectLst>
                  <a:glow rad="63500">
                    <a:srgbClr val="5ECCF3">
                      <a:satMod val="175000"/>
                      <a:alpha val="40000"/>
                    </a:srgbClr>
                  </a:glow>
                </a:effectLst>
                <a:latin typeface="Bookman Old Style" panose="02050604050505020204" pitchFamily="18" charset="0"/>
                <a:ea typeface="+mn-ea"/>
                <a:cs typeface="Arial" pitchFamily="34" charset="0"/>
              </a:rPr>
              <a:t>«УКРЕПЛЕНИЕ ОБЩЕСТВЕННОГО ЗДОРОВЬЯ НАСЕЛЕНИЯ ГОРОДА КОМСОМОЛЬСКЕ-НА-АМУРЕ»</a:t>
            </a:r>
          </a:p>
        </p:txBody>
      </p:sp>
      <p:graphicFrame>
        <p:nvGraphicFramePr>
          <p:cNvPr id="6" name="Group 126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4629558"/>
              </p:ext>
            </p:extLst>
          </p:nvPr>
        </p:nvGraphicFramePr>
        <p:xfrm>
          <a:off x="149062" y="3519425"/>
          <a:ext cx="10085714" cy="1171696"/>
        </p:xfrm>
        <a:graphic>
          <a:graphicData uri="http://schemas.openxmlformats.org/drawingml/2006/table">
            <a:tbl>
              <a:tblPr/>
              <a:tblGrid>
                <a:gridCol w="497084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44116"/>
                <a:gridCol w="1044116"/>
                <a:gridCol w="104411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0811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7440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288032"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основных направлений расходов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2024 год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(факт)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 (оценка)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anose="02020603050405020304" pitchFamily="18" charset="0"/>
                        </a:rPr>
                        <a:t>2026 год (план)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anose="02020603050405020304" pitchFamily="18" charset="0"/>
                        </a:rPr>
                        <a:t>2027 год (план)</a:t>
                      </a:r>
                      <a:endParaRPr kumimoji="0" lang="ru-RU" alt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2028 год (план)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68913">
                <a:tc>
                  <a:txBody>
                    <a:bodyPr/>
                    <a:lstStyle>
                      <a:lvl1pPr marL="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846138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254125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62113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701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273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845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417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989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Формирование системы мотивации граждан к здоровому образу жизни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0,2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0,2</a:t>
                      </a:r>
                      <a:endParaRPr kumimoji="0" lang="ru-RU" alt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0,2</a:t>
                      </a:r>
                      <a:endParaRPr kumimoji="0" lang="ru-RU" alt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0,1</a:t>
                      </a:r>
                      <a:endParaRPr kumimoji="0" lang="ru-RU" alt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0" name="Прямоугольник 19"/>
          <p:cNvSpPr/>
          <p:nvPr/>
        </p:nvSpPr>
        <p:spPr>
          <a:xfrm>
            <a:off x="9188778" y="-7425"/>
            <a:ext cx="1167652" cy="375594"/>
          </a:xfrm>
          <a:prstGeom prst="rect">
            <a:avLst/>
          </a:prstGeom>
        </p:spPr>
        <p:txBody>
          <a:bodyPr wrap="none" lIns="112883" tIns="56441" rIns="112883" bIns="56441">
            <a:spAutoFit/>
          </a:bodyPr>
          <a:lstStyle/>
          <a:p>
            <a:r>
              <a:rPr lang="ru-RU" sz="17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ru-RU" sz="17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лн </a:t>
            </a:r>
            <a:r>
              <a:rPr lang="ru-RU" sz="17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23367" y="2223281"/>
            <a:ext cx="100347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u="sng" dirty="0">
                <a:solidFill>
                  <a:srgbClr val="002060"/>
                </a:solidFill>
                <a:effectLst>
                  <a:glow rad="63500">
                    <a:srgbClr val="5ECCF3">
                      <a:satMod val="175000"/>
                      <a:alpha val="40000"/>
                    </a:srgbClr>
                  </a:glow>
                </a:effectLst>
                <a:latin typeface="Bookman Old Style" panose="02050604050505020204" pitchFamily="18" charset="0"/>
                <a:cs typeface="Arial" pitchFamily="34" charset="0"/>
                <a:sym typeface="Raleway"/>
              </a:rPr>
              <a:t>Цель муниципальной программы </a:t>
            </a:r>
            <a:r>
              <a:rPr lang="ru-RU" b="1" i="1" dirty="0">
                <a:solidFill>
                  <a:srgbClr val="002060"/>
                </a:solidFill>
                <a:effectLst>
                  <a:glow rad="63500">
                    <a:srgbClr val="5ECCF3">
                      <a:satMod val="175000"/>
                      <a:alpha val="40000"/>
                    </a:srgbClr>
                  </a:glow>
                </a:effectLst>
                <a:latin typeface="Bookman Old Style" panose="02050604050505020204" pitchFamily="18" charset="0"/>
                <a:cs typeface="Arial" pitchFamily="34" charset="0"/>
                <a:sym typeface="Raleway"/>
              </a:rPr>
              <a:t>- </a:t>
            </a:r>
            <a:r>
              <a:rPr lang="en-US" b="1" i="1" dirty="0" smtClean="0">
                <a:solidFill>
                  <a:srgbClr val="002060"/>
                </a:solidFill>
                <a:effectLst>
                  <a:glow rad="63500">
                    <a:srgbClr val="5ECCF3">
                      <a:satMod val="175000"/>
                      <a:alpha val="40000"/>
                    </a:srgbClr>
                  </a:glow>
                </a:effectLst>
                <a:latin typeface="Bookman Old Style" panose="02050604050505020204" pitchFamily="18" charset="0"/>
                <a:cs typeface="Arial" pitchFamily="34" charset="0"/>
                <a:sym typeface="Raleway"/>
              </a:rPr>
              <a:t>с</a:t>
            </a:r>
            <a:r>
              <a:rPr lang="ru-RU" b="1" i="1" dirty="0" smtClean="0">
                <a:solidFill>
                  <a:srgbClr val="002060"/>
                </a:solidFill>
                <a:effectLst>
                  <a:glow rad="63500">
                    <a:srgbClr val="5ECCF3">
                      <a:satMod val="175000"/>
                      <a:alpha val="40000"/>
                    </a:srgbClr>
                  </a:glow>
                </a:effectLst>
                <a:latin typeface="Bookman Old Style" panose="02050604050505020204" pitchFamily="18" charset="0"/>
                <a:cs typeface="Arial" pitchFamily="34" charset="0"/>
                <a:sym typeface="Raleway"/>
              </a:rPr>
              <a:t>охранение </a:t>
            </a:r>
            <a:r>
              <a:rPr lang="ru-RU" b="1" i="1" dirty="0">
                <a:solidFill>
                  <a:srgbClr val="002060"/>
                </a:solidFill>
                <a:effectLst>
                  <a:glow rad="63500">
                    <a:srgbClr val="5ECCF3">
                      <a:satMod val="175000"/>
                      <a:alpha val="40000"/>
                    </a:srgbClr>
                  </a:glow>
                </a:effectLst>
                <a:latin typeface="Bookman Old Style" panose="02050604050505020204" pitchFamily="18" charset="0"/>
                <a:cs typeface="Arial" pitchFamily="34" charset="0"/>
                <a:sym typeface="Raleway"/>
              </a:rPr>
              <a:t>и укрепление общественного </a:t>
            </a:r>
            <a:r>
              <a:rPr lang="ru-RU" b="1" i="1" dirty="0" smtClean="0">
                <a:solidFill>
                  <a:srgbClr val="002060"/>
                </a:solidFill>
                <a:effectLst>
                  <a:glow rad="63500">
                    <a:srgbClr val="5ECCF3">
                      <a:satMod val="175000"/>
                      <a:alpha val="40000"/>
                    </a:srgbClr>
                  </a:glow>
                </a:effectLst>
                <a:latin typeface="Bookman Old Style" panose="02050604050505020204" pitchFamily="18" charset="0"/>
                <a:cs typeface="Arial" pitchFamily="34" charset="0"/>
                <a:sym typeface="Raleway"/>
              </a:rPr>
              <a:t>здоровья</a:t>
            </a:r>
            <a:r>
              <a:rPr lang="en-US" b="1" i="1" dirty="0" smtClean="0">
                <a:solidFill>
                  <a:srgbClr val="002060"/>
                </a:solidFill>
                <a:effectLst>
                  <a:glow rad="63500">
                    <a:srgbClr val="5ECCF3">
                      <a:satMod val="175000"/>
                      <a:alpha val="40000"/>
                    </a:srgbClr>
                  </a:glow>
                </a:effectLst>
                <a:latin typeface="Bookman Old Style" panose="02050604050505020204" pitchFamily="18" charset="0"/>
                <a:cs typeface="Arial" pitchFamily="34" charset="0"/>
                <a:sym typeface="Raleway"/>
              </a:rPr>
              <a:t> </a:t>
            </a:r>
            <a:r>
              <a:rPr lang="ru-RU" b="1" i="1" dirty="0" smtClean="0">
                <a:solidFill>
                  <a:srgbClr val="002060"/>
                </a:solidFill>
                <a:effectLst>
                  <a:glow rad="63500">
                    <a:srgbClr val="5ECCF3">
                      <a:satMod val="175000"/>
                      <a:alpha val="40000"/>
                    </a:srgbClr>
                  </a:glow>
                </a:effectLst>
                <a:latin typeface="Bookman Old Style" panose="02050604050505020204" pitchFamily="18" charset="0"/>
                <a:cs typeface="Arial" pitchFamily="34" charset="0"/>
                <a:sym typeface="Raleway"/>
              </a:rPr>
              <a:t>жителей </a:t>
            </a:r>
            <a:r>
              <a:rPr lang="ru-RU" b="1" i="1" dirty="0">
                <a:solidFill>
                  <a:srgbClr val="002060"/>
                </a:solidFill>
                <a:effectLst>
                  <a:glow rad="63500">
                    <a:srgbClr val="5ECCF3">
                      <a:satMod val="175000"/>
                      <a:alpha val="40000"/>
                    </a:srgbClr>
                  </a:glow>
                </a:effectLst>
                <a:latin typeface="Bookman Old Style" panose="02050604050505020204" pitchFamily="18" charset="0"/>
                <a:cs typeface="Arial" pitchFamily="34" charset="0"/>
                <a:sym typeface="Raleway"/>
              </a:rPr>
              <a:t>города Комсомольска-на-Амуре </a:t>
            </a:r>
          </a:p>
        </p:txBody>
      </p:sp>
    </p:spTree>
    <p:extLst>
      <p:ext uri="{BB962C8B-B14F-4D97-AF65-F5344CB8AC3E}">
        <p14:creationId xmlns:p14="http://schemas.microsoft.com/office/powerpoint/2010/main" val="4261735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oup 126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0273197"/>
              </p:ext>
            </p:extLst>
          </p:nvPr>
        </p:nvGraphicFramePr>
        <p:xfrm>
          <a:off x="187363" y="2367297"/>
          <a:ext cx="10009110" cy="4368220"/>
        </p:xfrm>
        <a:graphic>
          <a:graphicData uri="http://schemas.openxmlformats.org/drawingml/2006/table">
            <a:tbl>
              <a:tblPr/>
              <a:tblGrid>
                <a:gridCol w="320435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16124"/>
                <a:gridCol w="1224136"/>
                <a:gridCol w="1116124"/>
                <a:gridCol w="111612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1612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1612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39105"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Перечень основных показателей муниципальной программы</a:t>
                      </a: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Ед. изм.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2024 год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(факт)</a:t>
                      </a:r>
                      <a:endParaRPr kumimoji="0" lang="ru-RU" alt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2025 год (оценка)</a:t>
                      </a:r>
                      <a:endParaRPr kumimoji="0" lang="ru-RU" alt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anose="02020603050405020304" pitchFamily="18" charset="0"/>
                        </a:rPr>
                        <a:t>2026 год (план)</a:t>
                      </a:r>
                      <a:endParaRPr kumimoji="0" lang="ru-RU" alt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anose="02020603050405020304" pitchFamily="18" charset="0"/>
                        </a:rPr>
                        <a:t>2027 год (план)</a:t>
                      </a:r>
                      <a:endParaRPr kumimoji="0" lang="ru-RU" altLang="ru-RU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2028 год (план)</a:t>
                      </a:r>
                      <a:endParaRPr kumimoji="0" lang="ru-RU" alt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1497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846138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254125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62113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701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273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845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417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989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</a:t>
                      </a:r>
                      <a:r>
                        <a:rPr kumimoji="0" lang="en-US" alt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ru-RU" sz="16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организаций</a:t>
                      </a:r>
                      <a:r>
                        <a:rPr kumimoji="0" lang="en-US" alt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ru-RU" sz="16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социальной</a:t>
                      </a:r>
                      <a:r>
                        <a:rPr kumimoji="0" lang="en-US" alt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ru-RU" sz="16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сферы</a:t>
                      </a:r>
                      <a:r>
                        <a:rPr kumimoji="0" lang="en-US" alt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и </a:t>
                      </a:r>
                      <a:r>
                        <a:rPr kumimoji="0" lang="en-US" altLang="ru-RU" sz="16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крупных</a:t>
                      </a:r>
                      <a:r>
                        <a:rPr kumimoji="0" lang="en-US" alt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ru-RU" sz="16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предприятий</a:t>
                      </a:r>
                      <a:r>
                        <a:rPr kumimoji="0" lang="en-US" alt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ru-RU" sz="16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города</a:t>
                      </a:r>
                      <a:r>
                        <a:rPr kumimoji="0" lang="en-US" alt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kumimoji="0" lang="en-US" altLang="ru-RU" sz="16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учавствующих</a:t>
                      </a:r>
                      <a:r>
                        <a:rPr kumimoji="0" lang="en-US" alt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в </a:t>
                      </a:r>
                      <a:r>
                        <a:rPr kumimoji="0" lang="en-US" altLang="ru-RU" sz="16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разработке</a:t>
                      </a:r>
                      <a:r>
                        <a:rPr kumimoji="0" lang="en-US" alt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и </a:t>
                      </a:r>
                      <a:r>
                        <a:rPr kumimoji="0" lang="en-US" altLang="ru-RU" sz="16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внедрении</a:t>
                      </a:r>
                      <a:r>
                        <a:rPr kumimoji="0" lang="en-US" alt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ru-RU" sz="16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корпоративных</a:t>
                      </a:r>
                      <a:r>
                        <a:rPr kumimoji="0" lang="en-US" alt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ru-RU" sz="16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программ</a:t>
                      </a:r>
                      <a:r>
                        <a:rPr kumimoji="0" lang="en-US" alt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ru-RU" sz="16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</a:t>
                      </a:r>
                      <a:r>
                        <a:rPr kumimoji="0" lang="en-US" alt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ru-RU" sz="16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укреплению</a:t>
                      </a:r>
                      <a:r>
                        <a:rPr kumimoji="0" lang="en-US" alt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ru-RU" sz="16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здоровья</a:t>
                      </a:r>
                      <a:r>
                        <a:rPr kumimoji="0" lang="en-US" alt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ru-RU" sz="16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работников</a:t>
                      </a:r>
                      <a:endParaRPr kumimoji="0" lang="ru-RU" altLang="ru-RU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06298" marR="106298" marT="54053" marB="54053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%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16,8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20,0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25,0</a:t>
                      </a:r>
                      <a:endParaRPr kumimoji="0" lang="ru-RU" alt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30,0</a:t>
                      </a:r>
                      <a:endParaRPr kumimoji="0" lang="ru-RU" alt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35,0</a:t>
                      </a:r>
                      <a:endParaRPr kumimoji="0" lang="ru-RU" alt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2406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ru-RU" sz="16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Охват</a:t>
                      </a:r>
                      <a:r>
                        <a:rPr kumimoji="0" lang="en-US" alt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ru-RU" sz="16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населения</a:t>
                      </a:r>
                      <a:r>
                        <a:rPr kumimoji="0" lang="en-US" alt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ru-RU" sz="16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профилактическими</a:t>
                      </a:r>
                      <a:r>
                        <a:rPr kumimoji="0" lang="en-US" alt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ru-RU" sz="16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мероприятиями</a:t>
                      </a:r>
                      <a:r>
                        <a:rPr kumimoji="0" lang="en-US" alt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kumimoji="0" lang="en-US" altLang="ru-RU" sz="16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направленными</a:t>
                      </a:r>
                      <a:r>
                        <a:rPr kumimoji="0" lang="en-US" alt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ru-RU" sz="16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</a:t>
                      </a:r>
                      <a:r>
                        <a:rPr kumimoji="0" lang="en-US" alt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ru-RU" sz="16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формирование</a:t>
                      </a:r>
                      <a:r>
                        <a:rPr kumimoji="0" lang="en-US" alt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ru-RU" sz="16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здорового</a:t>
                      </a:r>
                      <a:r>
                        <a:rPr kumimoji="0" lang="en-US" alt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ru-RU" sz="16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образа</a:t>
                      </a:r>
                      <a:r>
                        <a:rPr kumimoji="0" lang="en-US" alt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ru-RU" sz="16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жизни</a:t>
                      </a:r>
                      <a:r>
                        <a:rPr kumimoji="0" lang="en-US" alt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и </a:t>
                      </a:r>
                      <a:r>
                        <a:rPr kumimoji="0" lang="en-US" altLang="ru-RU" sz="16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профилактику</a:t>
                      </a:r>
                      <a:r>
                        <a:rPr kumimoji="0" lang="en-US" alt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ru-RU" sz="16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социально</a:t>
                      </a:r>
                      <a:r>
                        <a:rPr kumimoji="0" lang="en-US" alt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ru-RU" sz="16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значимых</a:t>
                      </a:r>
                      <a:r>
                        <a:rPr kumimoji="0" lang="en-US" alt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ru-RU" sz="16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заболеваний</a:t>
                      </a:r>
                      <a:endParaRPr kumimoji="0" lang="ru-RU" altLang="ru-RU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06298" marR="106298" marT="54053" marB="54053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%</a:t>
                      </a: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5,0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10,0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15,0</a:t>
                      </a:r>
                      <a:endParaRPr kumimoji="0" lang="ru-RU" alt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20,0</a:t>
                      </a:r>
                      <a:endParaRPr kumimoji="0" lang="ru-RU" alt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25,0</a:t>
                      </a:r>
                      <a:endParaRPr kumimoji="0" lang="ru-RU" alt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Google Shape;63;p13"/>
          <p:cNvSpPr txBox="1">
            <a:spLocks/>
          </p:cNvSpPr>
          <p:nvPr/>
        </p:nvSpPr>
        <p:spPr>
          <a:xfrm>
            <a:off x="0" y="387077"/>
            <a:ext cx="10383838" cy="1548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2365" tIns="112365" rIns="112365" bIns="11236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algn="ctr" defTabSz="1128870">
              <a:spcBef>
                <a:spcPct val="0"/>
              </a:spcBef>
              <a:spcAft>
                <a:spcPct val="0"/>
              </a:spcAft>
              <a:buClr>
                <a:prstClr val="white"/>
              </a:buClr>
              <a:defRPr/>
            </a:pPr>
            <a:r>
              <a:rPr lang="ru-RU" altLang="ru-RU" sz="2900" i="1" dirty="0">
                <a:solidFill>
                  <a:srgbClr val="002060"/>
                </a:solidFill>
                <a:effectLst>
                  <a:glow rad="63500">
                    <a:srgbClr val="5ECCF3">
                      <a:satMod val="175000"/>
                      <a:alpha val="40000"/>
                    </a:srgbClr>
                  </a:glow>
                </a:effectLst>
                <a:latin typeface="Bookman Old Style" panose="02050604050505020204" pitchFamily="18" charset="0"/>
                <a:ea typeface="+mn-ea"/>
                <a:cs typeface="Arial" pitchFamily="34" charset="0"/>
              </a:rPr>
              <a:t>МУНИЦИПАЛЬНАЯ ПРОГРАММА</a:t>
            </a:r>
          </a:p>
          <a:p>
            <a:pPr algn="ctr" defTabSz="1128870">
              <a:spcBef>
                <a:spcPct val="0"/>
              </a:spcBef>
              <a:spcAft>
                <a:spcPct val="0"/>
              </a:spcAft>
              <a:buClr>
                <a:prstClr val="white"/>
              </a:buClr>
              <a:defRPr/>
            </a:pPr>
            <a:r>
              <a:rPr lang="ru-RU" altLang="ru-RU" sz="2900" i="1" dirty="0">
                <a:solidFill>
                  <a:srgbClr val="002060"/>
                </a:solidFill>
                <a:effectLst>
                  <a:glow rad="63500">
                    <a:srgbClr val="5ECCF3">
                      <a:satMod val="175000"/>
                      <a:alpha val="40000"/>
                    </a:srgbClr>
                  </a:glow>
                </a:effectLst>
                <a:latin typeface="Bookman Old Style" panose="02050604050505020204" pitchFamily="18" charset="0"/>
                <a:ea typeface="+mn-ea"/>
                <a:cs typeface="Arial" pitchFamily="34" charset="0"/>
              </a:rPr>
              <a:t>«УКРЕПЛЕНИЕ ОБЩЕСТВЕННОГО ЗДОРОВЬЯ НАСЕЛЕНИЯ ГОРОДА КОМСОМОЛЬСКЕ-НА-АМУРЕ»</a:t>
            </a:r>
          </a:p>
        </p:txBody>
      </p:sp>
    </p:spTree>
    <p:extLst>
      <p:ext uri="{BB962C8B-B14F-4D97-AF65-F5344CB8AC3E}">
        <p14:creationId xmlns:p14="http://schemas.microsoft.com/office/powerpoint/2010/main" val="3572004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63;p13"/>
          <p:cNvSpPr txBox="1">
            <a:spLocks/>
          </p:cNvSpPr>
          <p:nvPr/>
        </p:nvSpPr>
        <p:spPr>
          <a:xfrm>
            <a:off x="0" y="387077"/>
            <a:ext cx="10383838" cy="1548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2365" tIns="112365" rIns="112365" bIns="11236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algn="ctr" defTabSz="1128870">
              <a:spcBef>
                <a:spcPct val="0"/>
              </a:spcBef>
              <a:spcAft>
                <a:spcPct val="0"/>
              </a:spcAft>
              <a:buClr>
                <a:prstClr val="white"/>
              </a:buClr>
              <a:defRPr/>
            </a:pPr>
            <a:r>
              <a:rPr lang="ru-RU" altLang="ru-RU" sz="2900" i="1" dirty="0">
                <a:solidFill>
                  <a:srgbClr val="002060"/>
                </a:solidFill>
                <a:effectLst>
                  <a:glow rad="63500">
                    <a:srgbClr val="5ECCF3">
                      <a:satMod val="175000"/>
                      <a:alpha val="40000"/>
                    </a:srgbClr>
                  </a:glow>
                </a:effectLst>
                <a:latin typeface="Bookman Old Style" panose="02050604050505020204" pitchFamily="18" charset="0"/>
                <a:ea typeface="+mn-ea"/>
                <a:cs typeface="Arial" pitchFamily="34" charset="0"/>
              </a:rPr>
              <a:t>МУНИЦИПАЛЬНАЯ ПРОГРАММА</a:t>
            </a:r>
          </a:p>
          <a:p>
            <a:pPr algn="ctr" defTabSz="1128870">
              <a:spcBef>
                <a:spcPct val="0"/>
              </a:spcBef>
              <a:spcAft>
                <a:spcPct val="0"/>
              </a:spcAft>
              <a:buClr>
                <a:prstClr val="white"/>
              </a:buClr>
              <a:defRPr/>
            </a:pPr>
            <a:r>
              <a:rPr lang="ru-RU" altLang="ru-RU" sz="2900" i="1" dirty="0" smtClean="0">
                <a:solidFill>
                  <a:srgbClr val="002060"/>
                </a:solidFill>
                <a:effectLst>
                  <a:glow rad="63500">
                    <a:srgbClr val="5ECCF3">
                      <a:satMod val="175000"/>
                      <a:alpha val="40000"/>
                    </a:srgbClr>
                  </a:glow>
                </a:effectLst>
                <a:latin typeface="Bookman Old Style" panose="02050604050505020204" pitchFamily="18" charset="0"/>
                <a:ea typeface="+mn-ea"/>
                <a:cs typeface="Arial" pitchFamily="34" charset="0"/>
              </a:rPr>
              <a:t>«УЛУЧШЕНИЕ ДЕМОГРАФИЧЕСКОЙ СИТУАЦИИ В ГОРОДЕ КОМСОМОЛЬСКЕ-НА-АМУРЕ»</a:t>
            </a:r>
            <a:endParaRPr lang="ru-RU" altLang="ru-RU" sz="2900" i="1" dirty="0">
              <a:solidFill>
                <a:srgbClr val="002060"/>
              </a:solidFill>
              <a:effectLst>
                <a:glow rad="63500">
                  <a:srgbClr val="5ECCF3">
                    <a:satMod val="175000"/>
                    <a:alpha val="40000"/>
                  </a:srgbClr>
                </a:glow>
              </a:effectLst>
              <a:latin typeface="Bookman Old Style" panose="02050604050505020204" pitchFamily="18" charset="0"/>
              <a:ea typeface="+mn-ea"/>
              <a:cs typeface="Arial" pitchFamily="34" charset="0"/>
            </a:endParaRPr>
          </a:p>
        </p:txBody>
      </p:sp>
      <p:graphicFrame>
        <p:nvGraphicFramePr>
          <p:cNvPr id="6" name="Group 126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7807349"/>
              </p:ext>
            </p:extLst>
          </p:nvPr>
        </p:nvGraphicFramePr>
        <p:xfrm>
          <a:off x="149062" y="3519425"/>
          <a:ext cx="10085714" cy="985241"/>
        </p:xfrm>
        <a:graphic>
          <a:graphicData uri="http://schemas.openxmlformats.org/drawingml/2006/table">
            <a:tbl>
              <a:tblPr/>
              <a:tblGrid>
                <a:gridCol w="497084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44116"/>
                <a:gridCol w="1044116"/>
                <a:gridCol w="104411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0811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7440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288032"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основных направлений расходов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2024 год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(факт)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 (оценка)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anose="02020603050405020304" pitchFamily="18" charset="0"/>
                        </a:rPr>
                        <a:t>2026 год (план)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anose="02020603050405020304" pitchFamily="18" charset="0"/>
                        </a:rPr>
                        <a:t>2027 год (план)</a:t>
                      </a:r>
                      <a:endParaRPr kumimoji="0" lang="ru-RU" alt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2028 год (план)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68913">
                <a:tc>
                  <a:txBody>
                    <a:bodyPr/>
                    <a:lstStyle>
                      <a:lvl1pPr marL="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846138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254125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62113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701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273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845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417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989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Поддержка семей и пропаганда семейных ценностей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22,1</a:t>
                      </a:r>
                      <a:endParaRPr kumimoji="0" lang="ru-RU" alt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17,5</a:t>
                      </a:r>
                      <a:endParaRPr kumimoji="0" lang="ru-RU" alt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17,1</a:t>
                      </a:r>
                      <a:endParaRPr kumimoji="0" lang="ru-RU" alt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0" name="Прямоугольник 19"/>
          <p:cNvSpPr/>
          <p:nvPr/>
        </p:nvSpPr>
        <p:spPr>
          <a:xfrm>
            <a:off x="9188778" y="-7425"/>
            <a:ext cx="1167652" cy="375594"/>
          </a:xfrm>
          <a:prstGeom prst="rect">
            <a:avLst/>
          </a:prstGeom>
        </p:spPr>
        <p:txBody>
          <a:bodyPr wrap="none" lIns="112883" tIns="56441" rIns="112883" bIns="56441">
            <a:spAutoFit/>
          </a:bodyPr>
          <a:lstStyle/>
          <a:p>
            <a:r>
              <a:rPr lang="ru-RU" sz="17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ru-RU" sz="17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лн </a:t>
            </a:r>
            <a:r>
              <a:rPr lang="ru-RU" sz="17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23367" y="2223281"/>
            <a:ext cx="100347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u="sng" dirty="0">
                <a:solidFill>
                  <a:srgbClr val="002060"/>
                </a:solidFill>
                <a:effectLst>
                  <a:glow rad="63500">
                    <a:srgbClr val="5ECCF3">
                      <a:satMod val="175000"/>
                      <a:alpha val="40000"/>
                    </a:srgbClr>
                  </a:glow>
                </a:effectLst>
                <a:latin typeface="Bookman Old Style" panose="02050604050505020204" pitchFamily="18" charset="0"/>
                <a:cs typeface="Arial" pitchFamily="34" charset="0"/>
                <a:sym typeface="Raleway"/>
              </a:rPr>
              <a:t>Цель муниципальной программы </a:t>
            </a:r>
            <a:r>
              <a:rPr lang="ru-RU" b="1" i="1" dirty="0">
                <a:solidFill>
                  <a:srgbClr val="002060"/>
                </a:solidFill>
                <a:effectLst>
                  <a:glow rad="63500">
                    <a:srgbClr val="5ECCF3">
                      <a:satMod val="175000"/>
                      <a:alpha val="40000"/>
                    </a:srgbClr>
                  </a:glow>
                </a:effectLst>
                <a:latin typeface="Bookman Old Style" panose="02050604050505020204" pitchFamily="18" charset="0"/>
                <a:cs typeface="Arial" pitchFamily="34" charset="0"/>
                <a:sym typeface="Raleway"/>
              </a:rPr>
              <a:t>- </a:t>
            </a:r>
            <a:r>
              <a:rPr lang="en-US" b="1" i="1" dirty="0" smtClean="0">
                <a:solidFill>
                  <a:srgbClr val="002060"/>
                </a:solidFill>
                <a:effectLst>
                  <a:glow rad="63500">
                    <a:srgbClr val="5ECCF3">
                      <a:satMod val="175000"/>
                      <a:alpha val="40000"/>
                    </a:srgbClr>
                  </a:glow>
                </a:effectLst>
                <a:latin typeface="Bookman Old Style" panose="02050604050505020204" pitchFamily="18" charset="0"/>
                <a:cs typeface="Arial" pitchFamily="34" charset="0"/>
                <a:sym typeface="Raleway"/>
              </a:rPr>
              <a:t>с</a:t>
            </a:r>
            <a:r>
              <a:rPr lang="ru-RU" b="1" i="1" dirty="0" err="1" smtClean="0">
                <a:solidFill>
                  <a:srgbClr val="002060"/>
                </a:solidFill>
                <a:effectLst>
                  <a:glow rad="63500">
                    <a:srgbClr val="5ECCF3">
                      <a:satMod val="175000"/>
                      <a:alpha val="40000"/>
                    </a:srgbClr>
                  </a:glow>
                </a:effectLst>
                <a:latin typeface="Bookman Old Style" panose="02050604050505020204" pitchFamily="18" charset="0"/>
                <a:cs typeface="Arial" pitchFamily="34" charset="0"/>
                <a:sym typeface="Raleway"/>
              </a:rPr>
              <a:t>нижение</a:t>
            </a:r>
            <a:r>
              <a:rPr lang="ru-RU" b="1" i="1" dirty="0" smtClean="0">
                <a:solidFill>
                  <a:srgbClr val="002060"/>
                </a:solidFill>
                <a:effectLst>
                  <a:glow rad="63500">
                    <a:srgbClr val="5ECCF3">
                      <a:satMod val="175000"/>
                      <a:alpha val="40000"/>
                    </a:srgbClr>
                  </a:glow>
                </a:effectLst>
                <a:latin typeface="Bookman Old Style" panose="02050604050505020204" pitchFamily="18" charset="0"/>
                <a:cs typeface="Arial" pitchFamily="34" charset="0"/>
                <a:sym typeface="Raleway"/>
              </a:rPr>
              <a:t> </a:t>
            </a:r>
            <a:r>
              <a:rPr lang="ru-RU" b="1" i="1" dirty="0">
                <a:solidFill>
                  <a:srgbClr val="002060"/>
                </a:solidFill>
                <a:effectLst>
                  <a:glow rad="63500">
                    <a:srgbClr val="5ECCF3">
                      <a:satMod val="175000"/>
                      <a:alpha val="40000"/>
                    </a:srgbClr>
                  </a:glow>
                </a:effectLst>
                <a:latin typeface="Bookman Old Style" panose="02050604050505020204" pitchFamily="18" charset="0"/>
                <a:cs typeface="Arial" pitchFamily="34" charset="0"/>
                <a:sym typeface="Raleway"/>
              </a:rPr>
              <a:t>темпов естественной </a:t>
            </a:r>
            <a:r>
              <a:rPr lang="ru-RU" b="1" i="1" dirty="0" smtClean="0">
                <a:solidFill>
                  <a:srgbClr val="002060"/>
                </a:solidFill>
                <a:effectLst>
                  <a:glow rad="63500">
                    <a:srgbClr val="5ECCF3">
                      <a:satMod val="175000"/>
                      <a:alpha val="40000"/>
                    </a:srgbClr>
                  </a:glow>
                </a:effectLst>
                <a:latin typeface="Bookman Old Style" panose="02050604050505020204" pitchFamily="18" charset="0"/>
                <a:cs typeface="Arial" pitchFamily="34" charset="0"/>
                <a:sym typeface="Raleway"/>
              </a:rPr>
              <a:t>убыли</a:t>
            </a:r>
            <a:r>
              <a:rPr lang="en-US" b="1" i="1" dirty="0" smtClean="0">
                <a:solidFill>
                  <a:srgbClr val="002060"/>
                </a:solidFill>
                <a:effectLst>
                  <a:glow rad="63500">
                    <a:srgbClr val="5ECCF3">
                      <a:satMod val="175000"/>
                      <a:alpha val="40000"/>
                    </a:srgbClr>
                  </a:glow>
                </a:effectLst>
                <a:latin typeface="Bookman Old Style" panose="02050604050505020204" pitchFamily="18" charset="0"/>
                <a:cs typeface="Arial" pitchFamily="34" charset="0"/>
                <a:sym typeface="Raleway"/>
              </a:rPr>
              <a:t> </a:t>
            </a:r>
            <a:r>
              <a:rPr lang="ru-RU" b="1" i="1" dirty="0" smtClean="0">
                <a:solidFill>
                  <a:srgbClr val="002060"/>
                </a:solidFill>
                <a:effectLst>
                  <a:glow rad="63500">
                    <a:srgbClr val="5ECCF3">
                      <a:satMod val="175000"/>
                      <a:alpha val="40000"/>
                    </a:srgbClr>
                  </a:glow>
                </a:effectLst>
                <a:latin typeface="Bookman Old Style" panose="02050604050505020204" pitchFamily="18" charset="0"/>
                <a:cs typeface="Arial" pitchFamily="34" charset="0"/>
                <a:sym typeface="Raleway"/>
              </a:rPr>
              <a:t>населения </a:t>
            </a:r>
            <a:r>
              <a:rPr lang="ru-RU" b="1" i="1" dirty="0">
                <a:solidFill>
                  <a:srgbClr val="002060"/>
                </a:solidFill>
                <a:effectLst>
                  <a:glow rad="63500">
                    <a:srgbClr val="5ECCF3">
                      <a:satMod val="175000"/>
                      <a:alpha val="40000"/>
                    </a:srgbClr>
                  </a:glow>
                </a:effectLst>
                <a:latin typeface="Bookman Old Style" panose="02050604050505020204" pitchFamily="18" charset="0"/>
                <a:cs typeface="Arial" pitchFamily="34" charset="0"/>
                <a:sym typeface="Raleway"/>
              </a:rPr>
              <a:t>на 1,6 </a:t>
            </a:r>
            <a:r>
              <a:rPr lang="ru-RU" b="1" i="1" dirty="0" smtClean="0">
                <a:solidFill>
                  <a:srgbClr val="002060"/>
                </a:solidFill>
                <a:effectLst>
                  <a:glow rad="63500">
                    <a:srgbClr val="5ECCF3">
                      <a:satMod val="175000"/>
                      <a:alpha val="40000"/>
                    </a:srgbClr>
                  </a:glow>
                </a:effectLst>
                <a:latin typeface="Bookman Old Style" panose="02050604050505020204" pitchFamily="18" charset="0"/>
                <a:cs typeface="Arial" pitchFamily="34" charset="0"/>
                <a:sym typeface="Raleway"/>
              </a:rPr>
              <a:t>%к </a:t>
            </a:r>
            <a:r>
              <a:rPr lang="ru-RU" b="1" i="1" dirty="0">
                <a:solidFill>
                  <a:srgbClr val="002060"/>
                </a:solidFill>
                <a:effectLst>
                  <a:glow rad="63500">
                    <a:srgbClr val="5ECCF3">
                      <a:satMod val="175000"/>
                      <a:alpha val="40000"/>
                    </a:srgbClr>
                  </a:glow>
                </a:effectLst>
                <a:latin typeface="Bookman Old Style" panose="02050604050505020204" pitchFamily="18" charset="0"/>
                <a:cs typeface="Arial" pitchFamily="34" charset="0"/>
                <a:sym typeface="Raleway"/>
              </a:rPr>
              <a:t>2028 году</a:t>
            </a:r>
          </a:p>
        </p:txBody>
      </p:sp>
    </p:spTree>
    <p:extLst>
      <p:ext uri="{BB962C8B-B14F-4D97-AF65-F5344CB8AC3E}">
        <p14:creationId xmlns:p14="http://schemas.microsoft.com/office/powerpoint/2010/main" val="2052981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oup 126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5107772"/>
              </p:ext>
            </p:extLst>
          </p:nvPr>
        </p:nvGraphicFramePr>
        <p:xfrm>
          <a:off x="187363" y="2327949"/>
          <a:ext cx="10009110" cy="3074246"/>
        </p:xfrm>
        <a:graphic>
          <a:graphicData uri="http://schemas.openxmlformats.org/drawingml/2006/table">
            <a:tbl>
              <a:tblPr/>
              <a:tblGrid>
                <a:gridCol w="378042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08112"/>
                <a:gridCol w="972108"/>
                <a:gridCol w="1080120"/>
                <a:gridCol w="108012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0811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8011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30226"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Перечень основных показателей муниципальной программы</a:t>
                      </a: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Ед. изм.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2024 год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(факт)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 (оценка)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anose="02020603050405020304" pitchFamily="18" charset="0"/>
                        </a:rPr>
                        <a:t>2026 год (план)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anose="02020603050405020304" pitchFamily="18" charset="0"/>
                        </a:rPr>
                        <a:t>2027 год (план)</a:t>
                      </a:r>
                      <a:endParaRPr kumimoji="0" lang="ru-RU" alt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2028 год (план)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7202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846138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254125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62113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701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273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845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417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989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</a:t>
                      </a:r>
                      <a:r>
                        <a:rPr kumimoji="0" lang="en-US" alt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ru-RU" sz="14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семей</a:t>
                      </a:r>
                      <a:r>
                        <a:rPr kumimoji="0" lang="en-US" alt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 </a:t>
                      </a:r>
                      <a:r>
                        <a:rPr kumimoji="0" lang="en-US" altLang="ru-RU" sz="14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детьми</a:t>
                      </a:r>
                      <a:r>
                        <a:rPr kumimoji="0" lang="en-US" alt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kumimoji="0" lang="en-US" altLang="ru-RU" sz="14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получивших</a:t>
                      </a:r>
                      <a:r>
                        <a:rPr kumimoji="0" lang="en-US" alt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ru-RU" sz="14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выплаты</a:t>
                      </a:r>
                      <a:r>
                        <a:rPr kumimoji="0" lang="en-US" alt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kumimoji="0" lang="en-US" altLang="ru-RU" sz="14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от</a:t>
                      </a:r>
                      <a:r>
                        <a:rPr kumimoji="0" lang="en-US" alt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ru-RU" sz="14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числа</a:t>
                      </a:r>
                      <a:r>
                        <a:rPr kumimoji="0" lang="en-US" alt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ru-RU" sz="14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обратившихся</a:t>
                      </a:r>
                      <a:r>
                        <a:rPr kumimoji="0" lang="en-US" alt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и </a:t>
                      </a:r>
                      <a:r>
                        <a:rPr kumimoji="0" lang="en-US" altLang="ru-RU" sz="14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имеющих</a:t>
                      </a:r>
                      <a:r>
                        <a:rPr kumimoji="0" lang="en-US" alt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ru-RU" sz="14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право</a:t>
                      </a:r>
                      <a:r>
                        <a:rPr kumimoji="0" lang="en-US" alt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(</a:t>
                      </a:r>
                      <a:r>
                        <a:rPr kumimoji="0" lang="en-US" altLang="ru-RU" sz="14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</a:t>
                      </a:r>
                      <a:r>
                        <a:rPr kumimoji="0" lang="en-US" alt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ru-RU" sz="14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отчётный</a:t>
                      </a:r>
                      <a:r>
                        <a:rPr kumimoji="0" lang="en-US" alt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ru-RU" sz="14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год</a:t>
                      </a:r>
                      <a:r>
                        <a:rPr kumimoji="0" lang="en-US" alt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  <a:endParaRPr kumimoji="0" lang="ru-RU" altLang="ru-RU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06298" marR="106298" marT="54053" marB="54053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%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100,0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100,0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100,0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7014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Охват</a:t>
                      </a:r>
                      <a:r>
                        <a:rPr kumimoji="0" lang="en-US" alt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ru-RU" sz="14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молодёжи</a:t>
                      </a:r>
                      <a:r>
                        <a:rPr kumimoji="0" lang="en-US" alt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и </a:t>
                      </a:r>
                      <a:r>
                        <a:rPr kumimoji="0" lang="en-US" altLang="ru-RU" sz="14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семей</a:t>
                      </a:r>
                      <a:r>
                        <a:rPr kumimoji="0" lang="en-US" alt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 </a:t>
                      </a:r>
                      <a:r>
                        <a:rPr kumimoji="0" lang="en-US" altLang="ru-RU" sz="14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детьми</a:t>
                      </a:r>
                      <a:r>
                        <a:rPr kumimoji="0" lang="en-US" alt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ru-RU" sz="14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культурно-массовыми</a:t>
                      </a:r>
                      <a:r>
                        <a:rPr kumimoji="0" lang="en-US" alt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ru-RU" sz="14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мероприятими</a:t>
                      </a:r>
                      <a:r>
                        <a:rPr kumimoji="0" lang="en-US" alt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kumimoji="0" lang="en-US" altLang="ru-RU" sz="14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направленными</a:t>
                      </a:r>
                      <a:r>
                        <a:rPr kumimoji="0" lang="en-US" alt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ru-RU" sz="14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</a:t>
                      </a:r>
                      <a:r>
                        <a:rPr kumimoji="0" lang="en-US" alt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ru-RU" sz="14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популяризацию</a:t>
                      </a:r>
                      <a:r>
                        <a:rPr kumimoji="0" lang="en-US" alt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ru-RU" sz="14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семейных</a:t>
                      </a:r>
                      <a:r>
                        <a:rPr kumimoji="0" lang="en-US" alt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ru-RU" sz="14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ценностей</a:t>
                      </a:r>
                      <a:r>
                        <a:rPr kumimoji="0" lang="en-US" alt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alt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(за отчётный год)</a:t>
                      </a:r>
                      <a:r>
                        <a:rPr kumimoji="0" lang="en-US" alt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kumimoji="0" lang="en-US" altLang="ru-RU" sz="14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</a:t>
                      </a:r>
                      <a:r>
                        <a:rPr kumimoji="0" lang="en-US" alt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ru-RU" sz="14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менее</a:t>
                      </a:r>
                      <a:endParaRPr kumimoji="0" lang="ru-RU" altLang="ru-RU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06298" marR="106298" marT="54053" marB="54053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чел</a:t>
                      </a:r>
                      <a:r>
                        <a:rPr kumimoji="0" lang="en-US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.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5 000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5 000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5 000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0055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Охват</a:t>
                      </a:r>
                      <a:r>
                        <a:rPr kumimoji="0" lang="en-US" alt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ru-RU" sz="14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граждан</a:t>
                      </a:r>
                      <a:r>
                        <a:rPr kumimoji="0" lang="en-US" alt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ru-RU" sz="14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старшего</a:t>
                      </a:r>
                      <a:r>
                        <a:rPr kumimoji="0" lang="en-US" alt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ru-RU" sz="14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поколения</a:t>
                      </a:r>
                      <a:r>
                        <a:rPr kumimoji="0" lang="en-US" alt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ru-RU" sz="14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культурно-массовыми</a:t>
                      </a:r>
                      <a:r>
                        <a:rPr kumimoji="0" lang="en-US" alt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ru-RU" sz="14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мероприятиями</a:t>
                      </a:r>
                      <a:r>
                        <a:rPr kumimoji="0" lang="en-US" alt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alt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(за отчётный год), не менее</a:t>
                      </a:r>
                    </a:p>
                  </a:txBody>
                  <a:tcPr marL="106298" marR="106298" marT="54053" marB="54053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чел</a:t>
                      </a:r>
                      <a:r>
                        <a:rPr kumimoji="0" lang="en-US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.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1 500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1 500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1 500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Google Shape;63;p13"/>
          <p:cNvSpPr txBox="1">
            <a:spLocks/>
          </p:cNvSpPr>
          <p:nvPr/>
        </p:nvSpPr>
        <p:spPr>
          <a:xfrm>
            <a:off x="0" y="387077"/>
            <a:ext cx="10383838" cy="1548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2365" tIns="112365" rIns="112365" bIns="11236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algn="ctr" defTabSz="1128870">
              <a:spcBef>
                <a:spcPct val="0"/>
              </a:spcBef>
              <a:spcAft>
                <a:spcPct val="0"/>
              </a:spcAft>
              <a:buClr>
                <a:prstClr val="white"/>
              </a:buClr>
              <a:defRPr/>
            </a:pPr>
            <a:r>
              <a:rPr lang="ru-RU" altLang="ru-RU" sz="2900" i="1" dirty="0">
                <a:solidFill>
                  <a:srgbClr val="002060"/>
                </a:solidFill>
                <a:effectLst>
                  <a:glow rad="63500">
                    <a:srgbClr val="5ECCF3">
                      <a:satMod val="175000"/>
                      <a:alpha val="40000"/>
                    </a:srgbClr>
                  </a:glow>
                </a:effectLst>
                <a:latin typeface="Bookman Old Style" panose="02050604050505020204" pitchFamily="18" charset="0"/>
                <a:ea typeface="+mn-ea"/>
                <a:cs typeface="Arial" pitchFamily="34" charset="0"/>
              </a:rPr>
              <a:t>МУНИЦИПАЛЬНАЯ ПРОГРАММА</a:t>
            </a:r>
          </a:p>
          <a:p>
            <a:pPr algn="ctr" defTabSz="1128870">
              <a:spcBef>
                <a:spcPct val="0"/>
              </a:spcBef>
              <a:spcAft>
                <a:spcPct val="0"/>
              </a:spcAft>
              <a:buClr>
                <a:prstClr val="white"/>
              </a:buClr>
              <a:defRPr/>
            </a:pPr>
            <a:r>
              <a:rPr lang="ru-RU" altLang="ru-RU" sz="2900" i="1" dirty="0" smtClean="0">
                <a:solidFill>
                  <a:srgbClr val="002060"/>
                </a:solidFill>
                <a:effectLst>
                  <a:glow rad="63500">
                    <a:srgbClr val="5ECCF3">
                      <a:satMod val="175000"/>
                      <a:alpha val="40000"/>
                    </a:srgbClr>
                  </a:glow>
                </a:effectLst>
                <a:latin typeface="Bookman Old Style" panose="02050604050505020204" pitchFamily="18" charset="0"/>
                <a:ea typeface="+mn-ea"/>
                <a:cs typeface="Arial" pitchFamily="34" charset="0"/>
              </a:rPr>
              <a:t>«УЛУЧШЕНИЕ ДЕМОГРАФИЧЕСКОЙ СИТУАЦИИ В ГОРОДЕ КОМСОМОЛЬСКЕ-НА-АМУРЕ»</a:t>
            </a:r>
            <a:endParaRPr lang="ru-RU" altLang="ru-RU" sz="2900" i="1" dirty="0">
              <a:solidFill>
                <a:srgbClr val="002060"/>
              </a:solidFill>
              <a:effectLst>
                <a:glow rad="63500">
                  <a:srgbClr val="5ECCF3">
                    <a:satMod val="175000"/>
                    <a:alpha val="40000"/>
                  </a:srgbClr>
                </a:glow>
              </a:effectLst>
              <a:latin typeface="Bookman Old Style" panose="02050604050505020204" pitchFamily="18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5565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63;p13"/>
          <p:cNvSpPr txBox="1">
            <a:spLocks/>
          </p:cNvSpPr>
          <p:nvPr/>
        </p:nvSpPr>
        <p:spPr>
          <a:xfrm>
            <a:off x="871437" y="180372"/>
            <a:ext cx="9079223" cy="854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2365" tIns="112365" rIns="112365" bIns="11236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algn="ctr" defTabSz="1128870">
              <a:spcBef>
                <a:spcPct val="0"/>
              </a:spcBef>
              <a:spcAft>
                <a:spcPct val="0"/>
              </a:spcAft>
              <a:buClr>
                <a:prstClr val="white"/>
              </a:buClr>
              <a:defRPr/>
            </a:pPr>
            <a:r>
              <a:rPr lang="ru-RU" altLang="ru-RU" sz="2900" i="1" dirty="0" smtClean="0">
                <a:solidFill>
                  <a:srgbClr val="002060"/>
                </a:solidFill>
                <a:effectLst>
                  <a:glow rad="63500">
                    <a:srgbClr val="5ECCF3">
                      <a:satMod val="175000"/>
                      <a:alpha val="40000"/>
                    </a:srgbClr>
                  </a:glow>
                </a:effectLst>
                <a:latin typeface="Bookman Old Style" panose="02050604050505020204" pitchFamily="18" charset="0"/>
                <a:ea typeface="+mn-ea"/>
                <a:cs typeface="Arial" pitchFamily="34" charset="0"/>
              </a:rPr>
              <a:t>НЕПРОГРАММНАЯ </a:t>
            </a:r>
            <a:r>
              <a:rPr lang="ru-RU" altLang="ru-RU" sz="2900" i="1" dirty="0">
                <a:solidFill>
                  <a:srgbClr val="002060"/>
                </a:solidFill>
                <a:effectLst>
                  <a:glow rad="63500">
                    <a:srgbClr val="5ECCF3">
                      <a:satMod val="175000"/>
                      <a:alpha val="40000"/>
                    </a:srgbClr>
                  </a:glow>
                </a:effectLst>
                <a:latin typeface="Bookman Old Style" panose="02050604050505020204" pitchFamily="18" charset="0"/>
                <a:ea typeface="+mn-ea"/>
                <a:cs typeface="Arial" pitchFamily="34" charset="0"/>
              </a:rPr>
              <a:t>СТРУКТУРА РАСХОДОВ</a:t>
            </a:r>
          </a:p>
        </p:txBody>
      </p:sp>
      <p:graphicFrame>
        <p:nvGraphicFramePr>
          <p:cNvPr id="6" name="Group 126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7195981"/>
              </p:ext>
            </p:extLst>
          </p:nvPr>
        </p:nvGraphicFramePr>
        <p:xfrm>
          <a:off x="133323" y="993973"/>
          <a:ext cx="10085714" cy="6077272"/>
        </p:xfrm>
        <a:graphic>
          <a:graphicData uri="http://schemas.openxmlformats.org/drawingml/2006/table">
            <a:tbl>
              <a:tblPr/>
              <a:tblGrid>
                <a:gridCol w="527461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64096"/>
                <a:gridCol w="921618"/>
                <a:gridCol w="103112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0247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9178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428782"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</a:t>
                      </a: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2024 год (факт)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2025 год (оценка)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anose="02020603050405020304" pitchFamily="18" charset="0"/>
                        </a:rPr>
                        <a:t>2026 год (план)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anose="02020603050405020304" pitchFamily="18" charset="0"/>
                        </a:rPr>
                        <a:t>2027 год (план)</a:t>
                      </a:r>
                      <a:endParaRPr kumimoji="0" lang="ru-RU" alt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2028 год (план)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58410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НЕПРОГРАММНЫЕ РАСХОДЫ</a:t>
                      </a:r>
                    </a:p>
                  </a:txBody>
                  <a:tcPr marL="77879" marR="77879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2 041,8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2 602,1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2 591,5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2 452,5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2 438,7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894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Обеспечение деятельности органов местного самоуправления</a:t>
                      </a:r>
                    </a:p>
                  </a:txBody>
                  <a:tcPr marL="77879" marR="77879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798,1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944,0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1 166,1</a:t>
                      </a:r>
                      <a:endParaRPr kumimoji="0" lang="ru-RU" alt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1 152,6</a:t>
                      </a:r>
                      <a:endParaRPr kumimoji="0" lang="ru-RU" alt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1 146,5</a:t>
                      </a:r>
                      <a:endParaRPr kumimoji="0" lang="ru-RU" alt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18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Резервный фонд администрации города Комсомольска-на-Амуре</a:t>
                      </a:r>
                    </a:p>
                  </a:txBody>
                  <a:tcPr marL="77879" marR="77879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12,7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3,5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90,0</a:t>
                      </a:r>
                      <a:endParaRPr kumimoji="0" lang="ru-RU" alt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5,0</a:t>
                      </a:r>
                      <a:endParaRPr kumimoji="0" lang="ru-RU" alt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5,0</a:t>
                      </a:r>
                      <a:endParaRPr kumimoji="0" lang="ru-RU" alt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97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 Выполнение прочих расходных обязательств города Комсомольска-на-Амуре, в том числе:</a:t>
                      </a:r>
                    </a:p>
                  </a:txBody>
                  <a:tcPr marL="77879" marR="77879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615,8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635,1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493,3</a:t>
                      </a:r>
                      <a:endParaRPr kumimoji="0" lang="ru-RU" alt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450,5</a:t>
                      </a:r>
                      <a:endParaRPr kumimoji="0" lang="ru-RU" alt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438,0</a:t>
                      </a:r>
                      <a:endParaRPr kumimoji="0" lang="ru-RU" alt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управление муниципальным имуществом</a:t>
                      </a:r>
                    </a:p>
                  </a:txBody>
                  <a:tcPr marL="77879" marR="77879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11,6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16,0</a:t>
                      </a:r>
                      <a:endParaRPr kumimoji="0" lang="ru-RU" altLang="ru-RU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25,8</a:t>
                      </a:r>
                      <a:endParaRPr kumimoji="0" lang="ru-RU" altLang="ru-RU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19,3</a:t>
                      </a:r>
                      <a:endParaRPr kumimoji="0" lang="ru-RU" altLang="ru-RU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18,0</a:t>
                      </a:r>
                      <a:endParaRPr kumimoji="0" lang="ru-RU" altLang="ru-RU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8552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оценка недвижимости, признание прав и регулирование отношений по государственной и муниципальной собственности</a:t>
                      </a:r>
                    </a:p>
                  </a:txBody>
                  <a:tcPr marL="77879" marR="77879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0,2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0,5</a:t>
                      </a:r>
                      <a:endParaRPr kumimoji="0" lang="ru-RU" altLang="ru-RU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0,6</a:t>
                      </a:r>
                      <a:endParaRPr kumimoji="0" lang="ru-RU" altLang="ru-RU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0,2</a:t>
                      </a:r>
                      <a:endParaRPr kumimoji="0" lang="ru-RU" altLang="ru-RU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0,1</a:t>
                      </a:r>
                      <a:endParaRPr kumimoji="0" lang="ru-RU" altLang="ru-RU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97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расходы по хозяйственному обслуживанию органов местного самоуправления города Комсомольска-на-Амуре</a:t>
                      </a:r>
                    </a:p>
                  </a:txBody>
                  <a:tcPr marL="77879" marR="77879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132,2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143,1</a:t>
                      </a:r>
                      <a:endParaRPr kumimoji="0" lang="ru-RU" altLang="ru-RU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171,6</a:t>
                      </a:r>
                      <a:endParaRPr kumimoji="0" lang="ru-RU" altLang="ru-RU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155,8</a:t>
                      </a:r>
                      <a:endParaRPr kumimoji="0" lang="ru-RU" altLang="ru-RU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160,2</a:t>
                      </a:r>
                      <a:endParaRPr kumimoji="0" lang="ru-RU" altLang="ru-RU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212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реализация полномочий администрации города Комсомольска-на-Амуре в сфере строительства, реконструкции объектов муниципальной собственности</a:t>
                      </a:r>
                    </a:p>
                  </a:txBody>
                  <a:tcPr marL="77879" marR="77879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39,0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78,1</a:t>
                      </a:r>
                      <a:endParaRPr kumimoji="0" lang="ru-RU" altLang="ru-RU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60,5</a:t>
                      </a:r>
                      <a:endParaRPr kumimoji="0" lang="ru-RU" altLang="ru-RU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66,0</a:t>
                      </a:r>
                      <a:endParaRPr kumimoji="0" lang="ru-RU" altLang="ru-RU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65,6</a:t>
                      </a:r>
                      <a:endParaRPr kumimoji="0" lang="ru-RU" altLang="ru-RU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210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формирование и содержание муниципального архива</a:t>
                      </a:r>
                    </a:p>
                  </a:txBody>
                  <a:tcPr marL="77879" marR="77879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14,3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17,3</a:t>
                      </a:r>
                      <a:endParaRPr kumimoji="0" lang="ru-RU" altLang="ru-RU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20,1</a:t>
                      </a:r>
                      <a:endParaRPr kumimoji="0" lang="ru-RU" altLang="ru-RU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18,7</a:t>
                      </a:r>
                      <a:endParaRPr kumimoji="0" lang="ru-RU" altLang="ru-RU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18,8</a:t>
                      </a:r>
                      <a:endParaRPr kumimoji="0" lang="ru-RU" altLang="ru-RU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455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мероприятия по предупреждению и ликвидации последствий чрезвычайных ситуаций, гражданской обороне</a:t>
                      </a:r>
                    </a:p>
                  </a:txBody>
                  <a:tcPr marL="77879" marR="77879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45,8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53,7</a:t>
                      </a:r>
                      <a:endParaRPr kumimoji="0" lang="ru-RU" altLang="ru-RU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69,0</a:t>
                      </a:r>
                      <a:endParaRPr kumimoji="0" lang="ru-RU" altLang="ru-RU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64,4</a:t>
                      </a:r>
                      <a:endParaRPr kumimoji="0" lang="ru-RU" altLang="ru-RU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64,1</a:t>
                      </a:r>
                      <a:endParaRPr kumimoji="0" lang="ru-RU" altLang="ru-RU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периодические издания, учреждённые органами местного самоуправления города Комсомольска-на-Амуре</a:t>
                      </a:r>
                    </a:p>
                  </a:txBody>
                  <a:tcPr marL="77879" marR="77879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3,5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4,8</a:t>
                      </a:r>
                      <a:endParaRPr kumimoji="0" lang="ru-RU" altLang="ru-RU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6,2</a:t>
                      </a:r>
                      <a:endParaRPr kumimoji="0" lang="ru-RU" altLang="ru-RU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13,1</a:t>
                      </a:r>
                      <a:endParaRPr kumimoji="0" lang="ru-RU" altLang="ru-RU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13,4</a:t>
                      </a:r>
                      <a:endParaRPr kumimoji="0" lang="ru-RU" altLang="ru-RU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осуществление иных полномочий муниципального образования города Комсомольска-на-Амуре в соответствии с законодательством Российской Федерации</a:t>
                      </a:r>
                    </a:p>
                  </a:txBody>
                  <a:tcPr marL="77879" marR="77879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352,0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302,2</a:t>
                      </a:r>
                      <a:endParaRPr kumimoji="0" lang="ru-RU" altLang="ru-RU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117,5</a:t>
                      </a:r>
                      <a:endParaRPr kumimoji="0" lang="ru-RU" altLang="ru-RU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92,4</a:t>
                      </a:r>
                      <a:endParaRPr kumimoji="0" lang="ru-RU" altLang="ru-RU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77,3</a:t>
                      </a:r>
                      <a:endParaRPr kumimoji="0" lang="ru-RU" altLang="ru-RU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организация и ведение учётного процесса, бухгалтерского учёта в муниципальных учреждениях культуры</a:t>
                      </a:r>
                    </a:p>
                  </a:txBody>
                  <a:tcPr marL="77879" marR="77879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17,2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19,4</a:t>
                      </a:r>
                      <a:endParaRPr kumimoji="0" lang="ru-RU" altLang="ru-RU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22,0</a:t>
                      </a:r>
                      <a:endParaRPr kumimoji="0" lang="ru-RU" altLang="ru-RU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20,6</a:t>
                      </a:r>
                      <a:endParaRPr kumimoji="0" lang="ru-RU" altLang="ru-RU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20,5</a:t>
                      </a:r>
                      <a:endParaRPr kumimoji="0" lang="ru-RU" altLang="ru-RU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 Осуществление отдельных государственных полномочий, переданных органам местного самоуправления и их администрирование, в рамках непрограммных расходов местного бюджета</a:t>
                      </a:r>
                    </a:p>
                  </a:txBody>
                  <a:tcPr marL="77879" marR="77879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615,2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1 019,5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842,1</a:t>
                      </a:r>
                      <a:endParaRPr kumimoji="0" lang="ru-RU" alt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844,4</a:t>
                      </a:r>
                      <a:endParaRPr kumimoji="0" lang="ru-RU" alt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849,2</a:t>
                      </a:r>
                      <a:endParaRPr kumimoji="0" lang="ru-RU" alt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445FCC87-75F6-498C-8BA6-E51B941800FB}"/>
              </a:ext>
            </a:extLst>
          </p:cNvPr>
          <p:cNvSpPr/>
          <p:nvPr/>
        </p:nvSpPr>
        <p:spPr>
          <a:xfrm>
            <a:off x="401700" y="1395189"/>
            <a:ext cx="9548960" cy="406083"/>
          </a:xfrm>
          <a:prstGeom prst="rect">
            <a:avLst/>
          </a:prstGeom>
        </p:spPr>
        <p:txBody>
          <a:bodyPr wrap="square" lIns="112591" tIns="56298" rIns="112591" bIns="56298">
            <a:spAutoFit/>
          </a:bodyPr>
          <a:lstStyle/>
          <a:p>
            <a:pPr algn="just" defTabSz="1125902"/>
            <a:endParaRPr lang="ru-RU" sz="1900" b="1" kern="0" dirty="0">
              <a:solidFill>
                <a:srgbClr val="000000"/>
              </a:solidFill>
              <a:cs typeface="Aharoni" panose="02010803020104030203" pitchFamily="2" charset="-79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9188778" y="-7425"/>
            <a:ext cx="1167652" cy="375594"/>
          </a:xfrm>
          <a:prstGeom prst="rect">
            <a:avLst/>
          </a:prstGeom>
        </p:spPr>
        <p:txBody>
          <a:bodyPr wrap="none" lIns="112883" tIns="56441" rIns="112883" bIns="56441">
            <a:spAutoFit/>
          </a:bodyPr>
          <a:lstStyle/>
          <a:p>
            <a:r>
              <a:rPr lang="ru-RU" sz="17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ru-RU" sz="17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лн </a:t>
            </a:r>
            <a:r>
              <a:rPr lang="ru-RU" sz="17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руб.</a:t>
            </a:r>
          </a:p>
        </p:txBody>
      </p:sp>
    </p:spTree>
    <p:extLst>
      <p:ext uri="{BB962C8B-B14F-4D97-AF65-F5344CB8AC3E}">
        <p14:creationId xmlns:p14="http://schemas.microsoft.com/office/powerpoint/2010/main" val="454081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873130"/>
            <a:ext cx="1008846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007662"/>
            <a:r>
              <a:rPr lang="ru-RU" sz="3000" b="1" i="1" kern="0" dirty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КАК ГРАЖДАНИН УЧАСТВУЕТ </a:t>
            </a:r>
            <a:endParaRPr lang="ru-RU" sz="3000" b="1" i="1" kern="0" dirty="0" smtClean="0">
              <a:solidFill>
                <a:schemeClr val="accent3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pPr algn="ctr" defTabSz="1007662"/>
            <a:r>
              <a:rPr lang="ru-RU" sz="3000" b="1" i="1" kern="0" dirty="0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В ФОРМИРОВАНИИ  </a:t>
            </a:r>
            <a:r>
              <a:rPr lang="ru-RU" sz="3000" b="1" i="1" kern="0" dirty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БЮДЖЕТА?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2259" y="0"/>
            <a:ext cx="2131580" cy="85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4056339"/>
              </p:ext>
            </p:extLst>
          </p:nvPr>
        </p:nvGraphicFramePr>
        <p:xfrm>
          <a:off x="367383" y="1971253"/>
          <a:ext cx="9685076" cy="4980902"/>
        </p:xfrm>
        <a:graphic>
          <a:graphicData uri="http://schemas.openxmlformats.org/drawingml/2006/table">
            <a:tbl>
              <a:tblPr/>
              <a:tblGrid>
                <a:gridCol w="2772308"/>
                <a:gridCol w="756084"/>
                <a:gridCol w="6156684"/>
              </a:tblGrid>
              <a:tr h="933214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Гражданин как</a:t>
                      </a:r>
                      <a:r>
                        <a:rPr lang="ru-RU" sz="2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 </a:t>
                      </a:r>
                    </a:p>
                    <a:p>
                      <a:pPr algn="just" rtl="0" fontAlgn="ctr"/>
                      <a:r>
                        <a:rPr lang="ru-RU" sz="2000" b="1" i="0" u="sng" strike="noStrike" dirty="0" smtClean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налогоплательщик</a:t>
                      </a: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FFF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endParaRPr lang="ru-RU" sz="2000" b="1" i="0" u="sng" strike="noStrike" dirty="0" smtClean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FFF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 defTabSz="1127216">
                        <a:spcBef>
                          <a:spcPct val="0"/>
                        </a:spcBef>
                        <a:buNone/>
                      </a:pPr>
                      <a:r>
                        <a:rPr lang="ru-RU" altLang="ru-RU" sz="1800" b="1" dirty="0" smtClean="0">
                          <a:solidFill>
                            <a:srgbClr val="000000"/>
                          </a:solidFill>
                          <a:latin typeface="Bookman Old Style" panose="02050604050505020204" pitchFamily="18" charset="0"/>
                        </a:rPr>
                        <a:t>Участвует в формировании</a:t>
                      </a:r>
                    </a:p>
                    <a:p>
                      <a:pPr algn="just" defTabSz="1127216">
                        <a:spcBef>
                          <a:spcPct val="0"/>
                        </a:spcBef>
                        <a:buNone/>
                      </a:pPr>
                      <a:r>
                        <a:rPr lang="ru-RU" altLang="ru-RU" sz="1800" b="1" dirty="0" smtClean="0">
                          <a:solidFill>
                            <a:srgbClr val="000000"/>
                          </a:solidFill>
                          <a:latin typeface="Bookman Old Style" panose="02050604050505020204" pitchFamily="18" charset="0"/>
                        </a:rPr>
                        <a:t> </a:t>
                      </a:r>
                      <a:r>
                        <a:rPr lang="ru-RU" altLang="ru-RU" sz="1800" b="1" u="sng" dirty="0" smtClean="0">
                          <a:solidFill>
                            <a:srgbClr val="000000"/>
                          </a:solidFill>
                          <a:latin typeface="Bookman Old Style" panose="02050604050505020204" pitchFamily="18" charset="0"/>
                        </a:rPr>
                        <a:t>ДОХОДНОЙ ЧАСТИ</a:t>
                      </a:r>
                      <a:r>
                        <a:rPr lang="ru-RU" altLang="ru-RU" sz="1800" b="1" dirty="0" smtClean="0">
                          <a:solidFill>
                            <a:srgbClr val="000000"/>
                          </a:solidFill>
                          <a:latin typeface="Bookman Old Style" panose="02050604050505020204" pitchFamily="18" charset="0"/>
                        </a:rPr>
                        <a:t> бюджета</a:t>
                      </a:r>
                      <a:endParaRPr lang="ru-RU" altLang="ru-RU" sz="1800" b="1" dirty="0">
                        <a:solidFill>
                          <a:srgbClr val="000000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FFFF">
                        <a:alpha val="40000"/>
                      </a:srgbClr>
                    </a:solidFill>
                  </a:tcPr>
                </a:tc>
              </a:tr>
              <a:tr h="2379688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Гражданин как</a:t>
                      </a:r>
                      <a:r>
                        <a:rPr lang="ru-RU" sz="2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 </a:t>
                      </a:r>
                    </a:p>
                    <a:p>
                      <a:pPr algn="just" rtl="0" fontAlgn="ctr"/>
                      <a:r>
                        <a:rPr lang="ru-RU" sz="2000" b="1" i="0" u="sng" strike="noStrike" dirty="0" smtClean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получатель социальных гарантий</a:t>
                      </a: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FFF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endParaRPr lang="ru-RU" sz="2000" b="1" i="0" u="sng" strike="noStrike" dirty="0" smtClean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FFF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 defTabSz="1127216">
                        <a:spcBef>
                          <a:spcPct val="0"/>
                        </a:spcBef>
                        <a:buNone/>
                      </a:pPr>
                      <a:r>
                        <a:rPr lang="ru-RU" altLang="ru-RU" sz="1800" b="1" dirty="0" smtClean="0">
                          <a:solidFill>
                            <a:srgbClr val="000000"/>
                          </a:solidFill>
                          <a:latin typeface="Bookman Old Style" panose="02050604050505020204" pitchFamily="18" charset="0"/>
                        </a:rPr>
                        <a:t>Участвует в исполнении</a:t>
                      </a:r>
                    </a:p>
                    <a:p>
                      <a:pPr algn="just" defTabSz="1127216">
                        <a:spcBef>
                          <a:spcPct val="0"/>
                        </a:spcBef>
                        <a:buNone/>
                      </a:pPr>
                      <a:r>
                        <a:rPr lang="ru-RU" altLang="ru-RU" sz="1800" b="1" dirty="0" smtClean="0">
                          <a:solidFill>
                            <a:srgbClr val="000000"/>
                          </a:solidFill>
                          <a:latin typeface="Bookman Old Style" panose="02050604050505020204" pitchFamily="18" charset="0"/>
                        </a:rPr>
                        <a:t> </a:t>
                      </a:r>
                      <a:r>
                        <a:rPr lang="ru-RU" altLang="ru-RU" sz="1800" b="1" u="sng" dirty="0" smtClean="0">
                          <a:solidFill>
                            <a:srgbClr val="000000"/>
                          </a:solidFill>
                          <a:latin typeface="Bookman Old Style" panose="02050604050505020204" pitchFamily="18" charset="0"/>
                        </a:rPr>
                        <a:t>РАСХОДНОЙ ЧАСТИ</a:t>
                      </a:r>
                      <a:r>
                        <a:rPr lang="ru-RU" altLang="ru-RU" sz="1800" b="1" dirty="0" smtClean="0">
                          <a:solidFill>
                            <a:srgbClr val="000000"/>
                          </a:solidFill>
                          <a:latin typeface="Bookman Old Style" panose="02050604050505020204" pitchFamily="18" charset="0"/>
                        </a:rPr>
                        <a:t> </a:t>
                      </a:r>
                    </a:p>
                    <a:p>
                      <a:pPr algn="just" defTabSz="1127216">
                        <a:spcBef>
                          <a:spcPct val="0"/>
                        </a:spcBef>
                        <a:buNone/>
                      </a:pPr>
                      <a:r>
                        <a:rPr lang="ru-RU" altLang="ru-RU" sz="1800" b="1" dirty="0" smtClean="0">
                          <a:solidFill>
                            <a:srgbClr val="000000"/>
                          </a:solidFill>
                          <a:latin typeface="Bookman Old Style" panose="02050604050505020204" pitchFamily="18" charset="0"/>
                        </a:rPr>
                        <a:t>бюджета, пользуясь социальными услугами в сфере образования, культуры, а также, проживая на благоустроенной территории своего города</a:t>
                      </a: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FFFF">
                        <a:alpha val="40000"/>
                      </a:srgbClr>
                    </a:solidFill>
                  </a:tcPr>
                </a:tc>
              </a:tr>
              <a:tr h="538374">
                <a:tc rowSpan="2">
                  <a:txBody>
                    <a:bodyPr/>
                    <a:lstStyle/>
                    <a:p>
                      <a:pPr marL="0" algn="ctr" defTabSz="1007662" rtl="0" eaLnBrk="1" fontAlgn="ctr" latinLnBrk="0" hangingPunct="1"/>
                      <a:r>
                        <a:rPr lang="ru-RU" sz="2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В</a:t>
                      </a:r>
                      <a:r>
                        <a:rPr lang="ru-RU" sz="2000" b="1" i="1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озможности</a:t>
                      </a:r>
                    </a:p>
                    <a:p>
                      <a:pPr marL="0" algn="ctr" defTabSz="1007662" rtl="0" eaLnBrk="1" fontAlgn="ctr" latinLnBrk="0" hangingPunct="1"/>
                      <a:r>
                        <a:rPr lang="ru-RU" sz="2000" b="1" i="1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влияния гражданина на формирование бюджета</a:t>
                      </a: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>
                        <a:alpha val="40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just" defTabSz="1007662" rtl="0" eaLnBrk="1" fontAlgn="ctr" latinLnBrk="0" hangingPunct="1"/>
                      <a:endParaRPr lang="ru-RU" sz="2000" b="1" i="1" u="none" strike="noStrike" kern="1200" dirty="0" smtClean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7662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i="1" dirty="0" smtClean="0">
                        <a:solidFill>
                          <a:prstClr val="black"/>
                        </a:solidFill>
                        <a:latin typeface="Bookman Old Style" panose="020506040505050202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1007662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1" dirty="0" smtClean="0">
                          <a:solidFill>
                            <a:prstClr val="black"/>
                          </a:solidFill>
                          <a:latin typeface="Bookman Old Style" panose="02050604050505020204" pitchFamily="18" charset="0"/>
                          <a:cs typeface="Times New Roman" panose="02020603050405020304" pitchFamily="18" charset="0"/>
                        </a:rPr>
                        <a:t>Публичные слушания по проекту бюджета</a:t>
                      </a: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>
                        <a:alpha val="40000"/>
                      </a:srgbClr>
                    </a:solidFill>
                  </a:tcPr>
                </a:tc>
              </a:tr>
              <a:tr h="72123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007662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1" dirty="0" smtClean="0">
                          <a:solidFill>
                            <a:prstClr val="black"/>
                          </a:solidFill>
                          <a:latin typeface="Bookman Old Style" panose="02050604050505020204" pitchFamily="18" charset="0"/>
                          <a:cs typeface="Times New Roman" panose="02020603050405020304" pitchFamily="18" charset="0"/>
                        </a:rPr>
                        <a:t>Публичные слушания по отчёту об исполнении бюджета</a:t>
                      </a: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>
                        <a:alpha val="4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3" name="Стрелка вправо 2"/>
          <p:cNvSpPr/>
          <p:nvPr/>
        </p:nvSpPr>
        <p:spPr>
          <a:xfrm>
            <a:off x="3252327" y="2151273"/>
            <a:ext cx="612068" cy="576064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>
            <a:off x="3252327" y="3699445"/>
            <a:ext cx="612068" cy="576064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>
            <a:off x="3247703" y="5719121"/>
            <a:ext cx="612068" cy="576064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4186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63;p13"/>
          <p:cNvSpPr txBox="1">
            <a:spLocks/>
          </p:cNvSpPr>
          <p:nvPr/>
        </p:nvSpPr>
        <p:spPr>
          <a:xfrm>
            <a:off x="1152774" y="99045"/>
            <a:ext cx="8483327" cy="634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2365" tIns="112365" rIns="112365" bIns="11236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algn="ctr" defTabSz="1128870">
              <a:spcBef>
                <a:spcPct val="0"/>
              </a:spcBef>
              <a:spcAft>
                <a:spcPct val="0"/>
              </a:spcAft>
              <a:buClr>
                <a:prstClr val="white"/>
              </a:buClr>
              <a:defRPr/>
            </a:pPr>
            <a:r>
              <a:rPr lang="ru-RU" altLang="ru-RU" sz="2900" i="1" dirty="0" smtClean="0">
                <a:solidFill>
                  <a:srgbClr val="002060"/>
                </a:solidFill>
                <a:effectLst>
                  <a:glow rad="63500">
                    <a:srgbClr val="5ECCF3">
                      <a:satMod val="175000"/>
                      <a:alpha val="40000"/>
                    </a:srgbClr>
                  </a:glow>
                </a:effectLst>
                <a:latin typeface="Bookman Old Style" panose="02050604050505020204" pitchFamily="18" charset="0"/>
                <a:ea typeface="+mn-ea"/>
                <a:cs typeface="Arial" pitchFamily="34" charset="0"/>
              </a:rPr>
              <a:t>ОТРАСЛЕВАЯ СТРУКТУРА РАСХОДОВ</a:t>
            </a:r>
            <a:endParaRPr lang="ru-RU" altLang="ru-RU" sz="2900" i="1" dirty="0">
              <a:solidFill>
                <a:srgbClr val="002060"/>
              </a:solidFill>
              <a:effectLst>
                <a:glow rad="63500">
                  <a:srgbClr val="5ECCF3">
                    <a:satMod val="175000"/>
                    <a:alpha val="40000"/>
                  </a:srgbClr>
                </a:glow>
              </a:effectLst>
              <a:latin typeface="Bookman Old Style" panose="02050604050505020204" pitchFamily="18" charset="0"/>
              <a:ea typeface="+mn-ea"/>
              <a:cs typeface="Arial" pitchFamily="34" charset="0"/>
            </a:endParaRPr>
          </a:p>
        </p:txBody>
      </p:sp>
      <p:graphicFrame>
        <p:nvGraphicFramePr>
          <p:cNvPr id="6" name="Group 126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409288"/>
              </p:ext>
            </p:extLst>
          </p:nvPr>
        </p:nvGraphicFramePr>
        <p:xfrm>
          <a:off x="340987" y="693530"/>
          <a:ext cx="9819484" cy="6497668"/>
        </p:xfrm>
        <a:graphic>
          <a:graphicData uri="http://schemas.openxmlformats.org/drawingml/2006/table">
            <a:tbl>
              <a:tblPr/>
              <a:tblGrid>
                <a:gridCol w="399521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24136"/>
                <a:gridCol w="1116124"/>
                <a:gridCol w="118813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5212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4375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612068"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</a:t>
                      </a:r>
                      <a:r>
                        <a:rPr kumimoji="0" lang="ru-RU" altLang="ru-RU" sz="16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ru-RU" altLang="ru-RU" sz="165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6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6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(факт)</a:t>
                      </a:r>
                      <a:endParaRPr kumimoji="0" lang="ru-RU" altLang="ru-RU" sz="165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6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2025 год (оценка)</a:t>
                      </a:r>
                      <a:endParaRPr kumimoji="0" lang="ru-RU" altLang="ru-RU" sz="165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65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anose="02020603050405020304" pitchFamily="18" charset="0"/>
                        </a:rPr>
                        <a:t>2026 год (план)</a:t>
                      </a:r>
                      <a:endParaRPr kumimoji="0" lang="ru-RU" altLang="ru-RU" sz="165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65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anose="02020603050405020304" pitchFamily="18" charset="0"/>
                        </a:rPr>
                        <a:t>2027 год (план)</a:t>
                      </a:r>
                      <a:endParaRPr kumimoji="0" lang="ru-RU" altLang="ru-RU" sz="165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2028 год (план)</a:t>
                      </a:r>
                      <a:endParaRPr kumimoji="0" lang="ru-RU" altLang="ru-RU" sz="165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35974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ВСЕГО РАСХОДОВ</a:t>
                      </a:r>
                      <a:endParaRPr kumimoji="0" lang="ru-RU" altLang="ru-RU" sz="19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11 703,4</a:t>
                      </a:r>
                      <a:endParaRPr kumimoji="0" lang="ru-RU" altLang="ru-RU" sz="1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16 124,6</a:t>
                      </a:r>
                      <a:endParaRPr kumimoji="0" lang="ru-RU" altLang="ru-RU" sz="1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14 124,1</a:t>
                      </a: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900" b="1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14 621,7                  </a:t>
                      </a:r>
                      <a:endParaRPr kumimoji="0" lang="ru-RU" altLang="ru-RU" sz="19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13 862,1</a:t>
                      </a:r>
                      <a:endParaRPr kumimoji="0" lang="ru-RU" altLang="ru-RU" sz="1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4400">
                <a:tc>
                  <a:txBody>
                    <a:bodyPr/>
                    <a:lstStyle/>
                    <a:p>
                      <a:pPr marL="400050" marR="0" lvl="0" indent="-400050" algn="just" defTabSz="914400" rtl="0" eaLnBrk="0" fontAlgn="base" latinLnBrk="0" hangingPunct="0">
                        <a:lnSpc>
                          <a:spcPts val="204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romanUcPeriod"/>
                        <a:tabLst/>
                      </a:pPr>
                      <a:r>
                        <a:rPr kumimoji="0" lang="ru-RU" alt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Итого расходов по отраслям, 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ts val="204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в том числе:</a:t>
                      </a:r>
                      <a:endParaRPr kumimoji="0" lang="ru-RU" alt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11 703,4</a:t>
                      </a:r>
                      <a:endParaRPr kumimoji="0" lang="ru-RU" alt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16 124,6</a:t>
                      </a: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14 124,1</a:t>
                      </a:r>
                      <a:endParaRPr kumimoji="0" lang="ru-RU" alt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14 445,5</a:t>
                      </a: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13 525,5</a:t>
                      </a:r>
                      <a:endParaRPr kumimoji="0" lang="ru-RU" alt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1804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1. Общегосударственные расходы</a:t>
                      </a:r>
                      <a:endParaRPr kumimoji="0" lang="ru-RU" altLang="ru-RU" sz="17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965,6</a:t>
                      </a:r>
                      <a:endParaRPr kumimoji="0" lang="ru-RU" altLang="ru-RU" sz="1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1 102,5</a:t>
                      </a:r>
                      <a:endParaRPr kumimoji="0" lang="ru-RU" altLang="ru-RU" sz="1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1 361,7</a:t>
                      </a:r>
                      <a:endParaRPr kumimoji="0" lang="ru-RU" altLang="ru-RU" sz="1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1 203,7</a:t>
                      </a:r>
                      <a:endParaRPr kumimoji="0" lang="ru-RU" altLang="ru-RU" sz="17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1 183,3</a:t>
                      </a:r>
                      <a:endParaRPr kumimoji="0" lang="ru-RU" altLang="ru-RU" sz="1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2068">
                <a:tc>
                  <a:txBody>
                    <a:bodyPr/>
                    <a:lstStyle>
                      <a:lvl1pPr marL="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846138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254125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62113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701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273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845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417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989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2. </a:t>
                      </a:r>
                      <a:r>
                        <a:rPr kumimoji="0" lang="ru-RU" altLang="ru-RU" sz="1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Национальная    безопасность     и  правоохранительная деятельность</a:t>
                      </a:r>
                      <a:endParaRPr kumimoji="0" lang="ru-RU" altLang="ru-RU" sz="17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anose="02020603050405020304" pitchFamily="18" charset="0"/>
                        </a:rPr>
                        <a:t>106,0</a:t>
                      </a:r>
                      <a:endParaRPr kumimoji="0" lang="ru-RU" altLang="ru-RU" sz="17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anose="02020603050405020304" pitchFamily="18" charset="0"/>
                        </a:rPr>
                        <a:t>123,4</a:t>
                      </a:r>
                      <a:endParaRPr kumimoji="0" lang="ru-RU" altLang="ru-RU" sz="17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anose="02020603050405020304" pitchFamily="18" charset="0"/>
                        </a:rPr>
                        <a:t>149,6</a:t>
                      </a:r>
                      <a:endParaRPr kumimoji="0" lang="ru-RU" altLang="ru-RU" sz="17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137,7</a:t>
                      </a:r>
                      <a:endParaRPr kumimoji="0" lang="ru-RU" altLang="ru-RU" sz="17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136,7</a:t>
                      </a:r>
                      <a:endParaRPr kumimoji="0" lang="ru-RU" altLang="ru-RU" sz="17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98810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 Национальная экономика</a:t>
                      </a: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anose="02020603050405020304" pitchFamily="18" charset="0"/>
                        </a:rPr>
                        <a:t>1 042,8</a:t>
                      </a:r>
                      <a:endParaRPr kumimoji="0" lang="ru-RU" altLang="ru-RU" sz="17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anose="02020603050405020304" pitchFamily="18" charset="0"/>
                        </a:rPr>
                        <a:t>1 005,8</a:t>
                      </a:r>
                      <a:endParaRPr kumimoji="0" lang="ru-RU" altLang="ru-RU" sz="17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anose="02020603050405020304" pitchFamily="18" charset="0"/>
                        </a:rPr>
                        <a:t>863,8</a:t>
                      </a:r>
                      <a:endParaRPr kumimoji="0" lang="ru-RU" altLang="ru-RU" sz="17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817,2</a:t>
                      </a:r>
                      <a:endParaRPr kumimoji="0" lang="ru-RU" altLang="ru-RU" sz="17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805,5</a:t>
                      </a:r>
                      <a:endParaRPr kumimoji="0" lang="ru-RU" altLang="ru-RU" sz="1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9336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 Жилищно-коммунальное хозяйство</a:t>
                      </a: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anose="02020603050405020304" pitchFamily="18" charset="0"/>
                        </a:rPr>
                        <a:t>1 001,0</a:t>
                      </a:r>
                      <a:endParaRPr kumimoji="0" lang="ru-RU" altLang="ru-RU" sz="17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anose="02020603050405020304" pitchFamily="18" charset="0"/>
                        </a:rPr>
                        <a:t>2 403,1</a:t>
                      </a:r>
                      <a:endParaRPr kumimoji="0" lang="ru-RU" altLang="ru-RU" sz="17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anose="02020603050405020304" pitchFamily="18" charset="0"/>
                        </a:rPr>
                        <a:t>732,9</a:t>
                      </a:r>
                      <a:endParaRPr kumimoji="0" lang="ru-RU" altLang="ru-RU" sz="17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588,5</a:t>
                      </a:r>
                      <a:endParaRPr kumimoji="0" lang="ru-RU" altLang="ru-RU" sz="17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531,3</a:t>
                      </a:r>
                      <a:endParaRPr kumimoji="0" lang="ru-RU" altLang="ru-RU" sz="1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4004">
                <a:tc>
                  <a:txBody>
                    <a:bodyPr/>
                    <a:lstStyle>
                      <a:lvl1pPr marL="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846138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254125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62113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701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273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845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417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989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5. Образование</a:t>
                      </a:r>
                      <a:endParaRPr kumimoji="0" lang="ru-RU" altLang="ru-RU" sz="17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anose="02020603050405020304" pitchFamily="18" charset="0"/>
                        </a:rPr>
                        <a:t>7 209,7</a:t>
                      </a:r>
                      <a:endParaRPr kumimoji="0" lang="ru-RU" altLang="ru-RU" sz="17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anose="02020603050405020304" pitchFamily="18" charset="0"/>
                        </a:rPr>
                        <a:t>9 366,6</a:t>
                      </a:r>
                      <a:endParaRPr kumimoji="0" lang="ru-RU" altLang="ru-RU" sz="17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anose="02020603050405020304" pitchFamily="18" charset="0"/>
                        </a:rPr>
                        <a:t>9 536,3</a:t>
                      </a:r>
                      <a:endParaRPr kumimoji="0" lang="ru-RU" altLang="ru-RU" sz="17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10 247,2</a:t>
                      </a:r>
                      <a:endParaRPr kumimoji="0" lang="ru-RU" altLang="ru-RU" sz="17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9 396,2</a:t>
                      </a:r>
                      <a:endParaRPr kumimoji="0" lang="ru-RU" altLang="ru-RU" sz="1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1398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 Культура, кинематография</a:t>
                      </a:r>
                    </a:p>
                  </a:txBody>
                  <a:tcPr marL="77879" marR="77879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anose="02020603050405020304" pitchFamily="18" charset="0"/>
                        </a:rPr>
                        <a:t>509,3</a:t>
                      </a:r>
                      <a:endParaRPr kumimoji="0" lang="ru-RU" altLang="ru-RU" sz="17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anose="02020603050405020304" pitchFamily="18" charset="0"/>
                        </a:rPr>
                        <a:t>563,5</a:t>
                      </a:r>
                      <a:endParaRPr kumimoji="0" lang="ru-RU" altLang="ru-RU" sz="17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anose="02020603050405020304" pitchFamily="18" charset="0"/>
                        </a:rPr>
                        <a:t>665,0</a:t>
                      </a:r>
                      <a:endParaRPr kumimoji="0" lang="ru-RU" altLang="ru-RU" sz="17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638,7</a:t>
                      </a:r>
                      <a:endParaRPr kumimoji="0" lang="ru-RU" altLang="ru-RU" sz="17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644,8</a:t>
                      </a:r>
                      <a:endParaRPr kumimoji="0" lang="ru-RU" altLang="ru-RU" sz="1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155136770"/>
                  </a:ext>
                </a:extLst>
              </a:tr>
              <a:tr h="37114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 Социальная политика</a:t>
                      </a:r>
                    </a:p>
                  </a:txBody>
                  <a:tcPr marL="77879" marR="77879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anose="02020603050405020304" pitchFamily="18" charset="0"/>
                        </a:rPr>
                        <a:t>283,6</a:t>
                      </a:r>
                      <a:endParaRPr kumimoji="0" lang="ru-RU" altLang="ru-RU" sz="17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anose="02020603050405020304" pitchFamily="18" charset="0"/>
                        </a:rPr>
                        <a:t>446,0</a:t>
                      </a:r>
                      <a:endParaRPr kumimoji="0" lang="ru-RU" altLang="ru-RU" sz="17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anose="02020603050405020304" pitchFamily="18" charset="0"/>
                        </a:rPr>
                        <a:t>310,6</a:t>
                      </a:r>
                      <a:endParaRPr kumimoji="0" lang="ru-RU" altLang="ru-RU" sz="17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328,6</a:t>
                      </a:r>
                      <a:endParaRPr kumimoji="0" lang="ru-RU" altLang="ru-RU" sz="17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685256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685256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685256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685256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68525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332,0</a:t>
                      </a:r>
                      <a:endParaRPr kumimoji="0" lang="ru-RU" altLang="ru-RU" sz="1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263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8. Физическая культура и спорт</a:t>
                      </a:r>
                    </a:p>
                  </a:txBody>
                  <a:tcPr marL="77879" marR="77879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anose="02020603050405020304" pitchFamily="18" charset="0"/>
                        </a:rPr>
                        <a:t>567,5</a:t>
                      </a:r>
                      <a:endParaRPr kumimoji="0" lang="ru-RU" altLang="ru-RU" sz="17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anose="02020603050405020304" pitchFamily="18" charset="0"/>
                        </a:rPr>
                        <a:t>1 108,2</a:t>
                      </a:r>
                      <a:endParaRPr kumimoji="0" lang="ru-RU" altLang="ru-RU" sz="17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anose="02020603050405020304" pitchFamily="18" charset="0"/>
                        </a:rPr>
                        <a:t>486,5</a:t>
                      </a:r>
                      <a:endParaRPr kumimoji="0" lang="ru-RU" altLang="ru-RU" sz="17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456,3</a:t>
                      </a:r>
                      <a:endParaRPr kumimoji="0" lang="ru-RU" altLang="ru-RU" sz="17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477,2</a:t>
                      </a:r>
                      <a:endParaRPr kumimoji="0" lang="ru-RU" altLang="ru-RU" sz="1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9997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9. Средства массовой информации</a:t>
                      </a:r>
                    </a:p>
                  </a:txBody>
                  <a:tcPr marL="77879" marR="77879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anose="02020603050405020304" pitchFamily="18" charset="0"/>
                        </a:rPr>
                        <a:t>3,5</a:t>
                      </a:r>
                      <a:endParaRPr kumimoji="0" lang="ru-RU" altLang="ru-RU" sz="17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anose="02020603050405020304" pitchFamily="18" charset="0"/>
                        </a:rPr>
                        <a:t>4,8</a:t>
                      </a:r>
                      <a:endParaRPr kumimoji="0" lang="ru-RU" altLang="ru-RU" sz="17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anose="02020603050405020304" pitchFamily="18" charset="0"/>
                        </a:rPr>
                        <a:t>6,2</a:t>
                      </a:r>
                      <a:endParaRPr kumimoji="0" lang="ru-RU" altLang="ru-RU" sz="17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13,1</a:t>
                      </a:r>
                      <a:endParaRPr kumimoji="0" lang="ru-RU" altLang="ru-RU" sz="17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13,4</a:t>
                      </a:r>
                      <a:endParaRPr kumimoji="0" lang="ru-RU" altLang="ru-RU" sz="1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31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10.Обслуживание          государственного (муниципального) долга</a:t>
                      </a:r>
                    </a:p>
                  </a:txBody>
                  <a:tcPr marL="77879" marR="77879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anose="02020603050405020304" pitchFamily="18" charset="0"/>
                        </a:rPr>
                        <a:t>14,4</a:t>
                      </a:r>
                      <a:endParaRPr kumimoji="0" lang="ru-RU" altLang="ru-RU" sz="17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anose="02020603050405020304" pitchFamily="18" charset="0"/>
                        </a:rPr>
                        <a:t>0,7</a:t>
                      </a:r>
                      <a:endParaRPr kumimoji="0" lang="ru-RU" altLang="ru-RU" sz="17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anose="02020603050405020304" pitchFamily="18" charset="0"/>
                        </a:rPr>
                        <a:t>11,6</a:t>
                      </a:r>
                      <a:endParaRPr kumimoji="0" lang="ru-RU" altLang="ru-RU" sz="17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14,5</a:t>
                      </a:r>
                      <a:endParaRPr kumimoji="0" lang="ru-RU" altLang="ru-RU" sz="17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5,1</a:t>
                      </a:r>
                      <a:endParaRPr kumimoji="0" lang="ru-RU" altLang="ru-RU" sz="1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881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II.</a:t>
                      </a:r>
                      <a:r>
                        <a:rPr kumimoji="0" lang="ru-RU" alt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Условно утверждённые расходы</a:t>
                      </a:r>
                    </a:p>
                  </a:txBody>
                  <a:tcPr marL="77879" marR="77879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kumimoji="0" lang="ru-RU" alt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kumimoji="0" lang="ru-RU" alt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kumimoji="0" lang="ru-RU" alt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176,2</a:t>
                      </a:r>
                      <a:endParaRPr kumimoji="0" lang="ru-RU" altLang="ru-RU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336,6</a:t>
                      </a:r>
                      <a:endParaRPr kumimoji="0" lang="ru-RU" alt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38" marR="103838" marT="64324" marB="64324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445FCC87-75F6-498C-8BA6-E51B941800FB}"/>
              </a:ext>
            </a:extLst>
          </p:cNvPr>
          <p:cNvSpPr/>
          <p:nvPr/>
        </p:nvSpPr>
        <p:spPr>
          <a:xfrm>
            <a:off x="401702" y="1467197"/>
            <a:ext cx="9548960" cy="406083"/>
          </a:xfrm>
          <a:prstGeom prst="rect">
            <a:avLst/>
          </a:prstGeom>
        </p:spPr>
        <p:txBody>
          <a:bodyPr wrap="square" lIns="112591" tIns="56298" rIns="112591" bIns="56298">
            <a:spAutoFit/>
          </a:bodyPr>
          <a:lstStyle/>
          <a:p>
            <a:pPr algn="just" defTabSz="1125902"/>
            <a:endParaRPr lang="ru-RU" sz="1900" b="1" kern="0" dirty="0">
              <a:solidFill>
                <a:srgbClr val="000000"/>
              </a:solidFill>
              <a:cs typeface="Aharoni" panose="02010803020104030203" pitchFamily="2" charset="-79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9188778" y="-7425"/>
            <a:ext cx="1167652" cy="375594"/>
          </a:xfrm>
          <a:prstGeom prst="rect">
            <a:avLst/>
          </a:prstGeom>
        </p:spPr>
        <p:txBody>
          <a:bodyPr wrap="none" lIns="112883" tIns="56441" rIns="112883" bIns="56441">
            <a:spAutoFit/>
          </a:bodyPr>
          <a:lstStyle/>
          <a:p>
            <a:r>
              <a:rPr lang="ru-RU" sz="17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ru-RU" sz="17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лн </a:t>
            </a:r>
            <a:r>
              <a:rPr lang="ru-RU" sz="17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руб.</a:t>
            </a:r>
          </a:p>
        </p:txBody>
      </p:sp>
    </p:spTree>
    <p:extLst>
      <p:ext uri="{BB962C8B-B14F-4D97-AF65-F5344CB8AC3E}">
        <p14:creationId xmlns:p14="http://schemas.microsoft.com/office/powerpoint/2010/main" val="3915882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Диаграмма 27"/>
          <p:cNvGraphicFramePr/>
          <p:nvPr>
            <p:extLst>
              <p:ext uri="{D42A27DB-BD31-4B8C-83A1-F6EECF244321}">
                <p14:modId xmlns:p14="http://schemas.microsoft.com/office/powerpoint/2010/main" val="1726243105"/>
              </p:ext>
            </p:extLst>
          </p:nvPr>
        </p:nvGraphicFramePr>
        <p:xfrm>
          <a:off x="5025975" y="105060"/>
          <a:ext cx="3406304" cy="40614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2999441152"/>
              </p:ext>
            </p:extLst>
          </p:nvPr>
        </p:nvGraphicFramePr>
        <p:xfrm>
          <a:off x="2959671" y="88764"/>
          <a:ext cx="3391719" cy="41089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6" name="Скругленный прямоугольник 45"/>
          <p:cNvSpPr/>
          <p:nvPr/>
        </p:nvSpPr>
        <p:spPr>
          <a:xfrm>
            <a:off x="4831879" y="3645440"/>
            <a:ext cx="720080" cy="252028"/>
          </a:xfrm>
          <a:prstGeom prst="roundRect">
            <a:avLst/>
          </a:prstGeom>
          <a:solidFill>
            <a:schemeClr val="accent1">
              <a:alpha val="80000"/>
            </a:schemeClr>
          </a:solidFill>
          <a:ln>
            <a:noFill/>
          </a:ln>
          <a:scene3d>
            <a:camera prst="perspectiveLeft">
              <a:rot lat="360000" lon="360000" rev="0"/>
            </a:camera>
            <a:lightRig rig="threePt" dir="t"/>
          </a:scene3d>
          <a:sp3d prstMaterial="dkEdge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4831879" y="4005480"/>
            <a:ext cx="720080" cy="252028"/>
          </a:xfrm>
          <a:prstGeom prst="roundRect">
            <a:avLst/>
          </a:prstGeom>
          <a:solidFill>
            <a:schemeClr val="accent2">
              <a:alpha val="80000"/>
            </a:schemeClr>
          </a:solidFill>
          <a:ln>
            <a:noFill/>
          </a:ln>
          <a:scene3d>
            <a:camera prst="perspectiveLeft">
              <a:rot lat="360000" lon="360000" rev="0"/>
            </a:camera>
            <a:lightRig rig="threePt" dir="t"/>
          </a:scene3d>
          <a:sp3d prstMaterial="dkEdge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4831879" y="4365520"/>
            <a:ext cx="720080" cy="252028"/>
          </a:xfrm>
          <a:prstGeom prst="roundRect">
            <a:avLst/>
          </a:prstGeom>
          <a:solidFill>
            <a:schemeClr val="accent3">
              <a:lumMod val="75000"/>
              <a:alpha val="80000"/>
            </a:schemeClr>
          </a:solidFill>
          <a:ln>
            <a:noFill/>
          </a:ln>
          <a:scene3d>
            <a:camera prst="perspectiveLeft">
              <a:rot lat="360000" lon="360000" rev="0"/>
            </a:camera>
            <a:lightRig rig="threePt" dir="t"/>
          </a:scene3d>
          <a:sp3d prstMaterial="dkEdge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4831879" y="4725560"/>
            <a:ext cx="720080" cy="252028"/>
          </a:xfrm>
          <a:prstGeom prst="roundRect">
            <a:avLst/>
          </a:prstGeom>
          <a:solidFill>
            <a:schemeClr val="accent4">
              <a:alpha val="80000"/>
            </a:schemeClr>
          </a:solidFill>
          <a:ln>
            <a:noFill/>
          </a:ln>
          <a:scene3d>
            <a:camera prst="perspectiveLeft">
              <a:rot lat="360000" lon="360000" rev="0"/>
            </a:camera>
            <a:lightRig rig="threePt" dir="t"/>
          </a:scene3d>
          <a:sp3d prstMaterial="dkEdge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4831879" y="5085600"/>
            <a:ext cx="720080" cy="252028"/>
          </a:xfrm>
          <a:prstGeom prst="roundRect">
            <a:avLst/>
          </a:prstGeom>
          <a:solidFill>
            <a:schemeClr val="accent5">
              <a:alpha val="80000"/>
            </a:schemeClr>
          </a:solidFill>
          <a:ln>
            <a:noFill/>
          </a:ln>
          <a:scene3d>
            <a:camera prst="perspectiveLeft">
              <a:rot lat="360000" lon="360000" rev="0"/>
            </a:camera>
            <a:lightRig rig="threePt" dir="t"/>
          </a:scene3d>
          <a:sp3d prstMaterial="dkEdge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4831879" y="5409636"/>
            <a:ext cx="720080" cy="252028"/>
          </a:xfrm>
          <a:prstGeom prst="roundRect">
            <a:avLst/>
          </a:prstGeom>
          <a:solidFill>
            <a:schemeClr val="accent6">
              <a:alpha val="80000"/>
            </a:schemeClr>
          </a:solidFill>
          <a:ln>
            <a:noFill/>
          </a:ln>
          <a:scene3d>
            <a:camera prst="perspectiveLeft">
              <a:rot lat="360000" lon="360000" rev="0"/>
            </a:camera>
            <a:lightRig rig="threePt" dir="t"/>
          </a:scene3d>
          <a:sp3d prstMaterial="dkEdge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4831879" y="5769676"/>
            <a:ext cx="720080" cy="252028"/>
          </a:xfrm>
          <a:prstGeom prst="roundRect">
            <a:avLst/>
          </a:prstGeom>
          <a:solidFill>
            <a:schemeClr val="accent1">
              <a:lumMod val="60000"/>
              <a:lumOff val="40000"/>
              <a:alpha val="80000"/>
            </a:schemeClr>
          </a:solidFill>
          <a:ln>
            <a:noFill/>
          </a:ln>
          <a:scene3d>
            <a:camera prst="perspectiveLeft">
              <a:rot lat="360000" lon="360000" rev="0"/>
            </a:camera>
            <a:lightRig rig="threePt" dir="t"/>
          </a:scene3d>
          <a:sp3d prstMaterial="dkEdge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4831879" y="6129716"/>
            <a:ext cx="720080" cy="252028"/>
          </a:xfrm>
          <a:prstGeom prst="roundRect">
            <a:avLst/>
          </a:prstGeom>
          <a:solidFill>
            <a:schemeClr val="accent2">
              <a:lumMod val="60000"/>
              <a:lumOff val="40000"/>
              <a:alpha val="80000"/>
            </a:schemeClr>
          </a:solidFill>
          <a:ln>
            <a:noFill/>
          </a:ln>
          <a:scene3d>
            <a:camera prst="perspectiveLeft">
              <a:rot lat="360000" lon="360000" rev="0"/>
            </a:camera>
            <a:lightRig rig="threePt" dir="t"/>
          </a:scene3d>
          <a:sp3d prstMaterial="dkEdge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4831879" y="6489756"/>
            <a:ext cx="720080" cy="252028"/>
          </a:xfrm>
          <a:prstGeom prst="roundRect">
            <a:avLst/>
          </a:prstGeom>
          <a:solidFill>
            <a:schemeClr val="bg1">
              <a:lumMod val="85000"/>
              <a:alpha val="80000"/>
            </a:schemeClr>
          </a:solidFill>
          <a:ln>
            <a:noFill/>
          </a:ln>
          <a:scene3d>
            <a:camera prst="perspectiveLeft">
              <a:rot lat="360000" lon="360000" rev="0"/>
            </a:camera>
            <a:lightRig rig="threePt" dir="t"/>
          </a:scene3d>
          <a:sp3d prstMaterial="dkEdge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4831879" y="6849796"/>
            <a:ext cx="720080" cy="252028"/>
          </a:xfrm>
          <a:prstGeom prst="roundRect">
            <a:avLst/>
          </a:prstGeom>
          <a:solidFill>
            <a:schemeClr val="accent3">
              <a:lumMod val="40000"/>
              <a:lumOff val="60000"/>
              <a:alpha val="80000"/>
            </a:schemeClr>
          </a:solidFill>
          <a:ln>
            <a:noFill/>
          </a:ln>
          <a:scene3d>
            <a:camera prst="perspectiveLeft">
              <a:rot lat="360000" lon="360000" rev="0"/>
            </a:camera>
            <a:lightRig rig="threePt" dir="t"/>
          </a:scene3d>
          <a:sp3d prstMaterial="dkEdge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7" name="Скругленный прямоугольник 56"/>
          <p:cNvSpPr/>
          <p:nvPr/>
        </p:nvSpPr>
        <p:spPr>
          <a:xfrm>
            <a:off x="4831879" y="3213392"/>
            <a:ext cx="720080" cy="252028"/>
          </a:xfrm>
          <a:prstGeom prst="roundRect">
            <a:avLst/>
          </a:prstGeom>
          <a:solidFill>
            <a:schemeClr val="accent6">
              <a:lumMod val="40000"/>
              <a:lumOff val="60000"/>
              <a:alpha val="80000"/>
            </a:schemeClr>
          </a:solidFill>
          <a:ln>
            <a:noFill/>
          </a:ln>
          <a:scene3d>
            <a:camera prst="perspectiveLeft">
              <a:rot lat="360000" lon="360000" rev="0"/>
            </a:camera>
            <a:lightRig rig="threePt" dir="t"/>
          </a:scene3d>
          <a:sp3d prstMaterial="dkEdge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graphicFrame>
        <p:nvGraphicFramePr>
          <p:cNvPr id="29" name="Диаграмма 28"/>
          <p:cNvGraphicFramePr/>
          <p:nvPr>
            <p:extLst>
              <p:ext uri="{D42A27DB-BD31-4B8C-83A1-F6EECF244321}">
                <p14:modId xmlns:p14="http://schemas.microsoft.com/office/powerpoint/2010/main" val="574592686"/>
              </p:ext>
            </p:extLst>
          </p:nvPr>
        </p:nvGraphicFramePr>
        <p:xfrm>
          <a:off x="7100131" y="99582"/>
          <a:ext cx="3411107" cy="4158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49619" y="171468"/>
            <a:ext cx="9812591" cy="575649"/>
          </a:xfrm>
          <a:prstGeom prst="rect">
            <a:avLst/>
          </a:prstGeom>
        </p:spPr>
        <p:txBody>
          <a:bodyPr wrap="square" lIns="112883" tIns="56441" rIns="112883" bIns="5644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i="1" dirty="0" smtClean="0">
                <a:solidFill>
                  <a:srgbClr val="002060"/>
                </a:solidFill>
                <a:effectLst>
                  <a:glow rad="63500">
                    <a:srgbClr val="5ECCF3">
                      <a:satMod val="175000"/>
                      <a:alpha val="40000"/>
                    </a:srgbClr>
                  </a:glow>
                </a:effectLst>
                <a:latin typeface="Bookman Old Style" panose="02050604050505020204" pitchFamily="18" charset="0"/>
                <a:cs typeface="Arial" pitchFamily="34" charset="0"/>
              </a:rPr>
              <a:t>ДОЛЯ ОТРАСЛЕЙ В СТРУКТУРЕ РАСХОДОВ</a:t>
            </a:r>
            <a:endParaRPr lang="ru-RU" sz="3000" b="1" i="1" dirty="0">
              <a:solidFill>
                <a:srgbClr val="002060"/>
              </a:solidFill>
              <a:effectLst>
                <a:glow rad="63500">
                  <a:srgbClr val="5ECCF3">
                    <a:satMod val="175000"/>
                    <a:alpha val="40000"/>
                  </a:srgbClr>
                </a:glow>
              </a:effectLst>
              <a:latin typeface="Bookman Old Style" panose="02050604050505020204" pitchFamily="18" charset="0"/>
              <a:cs typeface="Arial" pitchFamily="34" charset="0"/>
            </a:endParaRPr>
          </a:p>
        </p:txBody>
      </p:sp>
      <p:graphicFrame>
        <p:nvGraphicFramePr>
          <p:cNvPr id="45" name="Диаграмма 44"/>
          <p:cNvGraphicFramePr/>
          <p:nvPr>
            <p:extLst>
              <p:ext uri="{D42A27DB-BD31-4B8C-83A1-F6EECF244321}">
                <p14:modId xmlns:p14="http://schemas.microsoft.com/office/powerpoint/2010/main" val="2264328854"/>
              </p:ext>
            </p:extLst>
          </p:nvPr>
        </p:nvGraphicFramePr>
        <p:xfrm>
          <a:off x="907443" y="65061"/>
          <a:ext cx="3391719" cy="41089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56" name="Диаграмма 55"/>
          <p:cNvGraphicFramePr/>
          <p:nvPr>
            <p:extLst>
              <p:ext uri="{D42A27DB-BD31-4B8C-83A1-F6EECF244321}">
                <p14:modId xmlns:p14="http://schemas.microsoft.com/office/powerpoint/2010/main" val="2832035411"/>
              </p:ext>
            </p:extLst>
          </p:nvPr>
        </p:nvGraphicFramePr>
        <p:xfrm>
          <a:off x="-1144785" y="63041"/>
          <a:ext cx="3391719" cy="41089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43" name="Скругленный прямоугольник 42"/>
          <p:cNvSpPr/>
          <p:nvPr/>
        </p:nvSpPr>
        <p:spPr>
          <a:xfrm>
            <a:off x="5911999" y="3645440"/>
            <a:ext cx="720080" cy="252028"/>
          </a:xfrm>
          <a:prstGeom prst="roundRect">
            <a:avLst/>
          </a:prstGeom>
          <a:solidFill>
            <a:schemeClr val="accent1">
              <a:alpha val="80000"/>
            </a:schemeClr>
          </a:solidFill>
          <a:ln>
            <a:noFill/>
          </a:ln>
          <a:scene3d>
            <a:camera prst="perspectiveLeft">
              <a:rot lat="360000" lon="360000" rev="0"/>
            </a:camera>
            <a:lightRig rig="threePt" dir="t"/>
          </a:scene3d>
          <a:sp3d prstMaterial="dkEdge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5911999" y="4005480"/>
            <a:ext cx="720080" cy="252028"/>
          </a:xfrm>
          <a:prstGeom prst="roundRect">
            <a:avLst/>
          </a:prstGeom>
          <a:solidFill>
            <a:schemeClr val="accent2">
              <a:alpha val="80000"/>
            </a:schemeClr>
          </a:solidFill>
          <a:ln>
            <a:noFill/>
          </a:ln>
          <a:scene3d>
            <a:camera prst="perspectiveLeft">
              <a:rot lat="360000" lon="360000" rev="0"/>
            </a:camera>
            <a:lightRig rig="threePt" dir="t"/>
          </a:scene3d>
          <a:sp3d prstMaterial="dkEdge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8" name="Скругленный прямоугольник 57"/>
          <p:cNvSpPr/>
          <p:nvPr/>
        </p:nvSpPr>
        <p:spPr>
          <a:xfrm>
            <a:off x="5911999" y="4365520"/>
            <a:ext cx="720080" cy="252028"/>
          </a:xfrm>
          <a:prstGeom prst="roundRect">
            <a:avLst/>
          </a:prstGeom>
          <a:solidFill>
            <a:schemeClr val="accent3">
              <a:lumMod val="75000"/>
              <a:alpha val="80000"/>
            </a:schemeClr>
          </a:solidFill>
          <a:ln>
            <a:noFill/>
          </a:ln>
          <a:scene3d>
            <a:camera prst="perspectiveLeft">
              <a:rot lat="360000" lon="360000" rev="0"/>
            </a:camera>
            <a:lightRig rig="threePt" dir="t"/>
          </a:scene3d>
          <a:sp3d prstMaterial="dkEdge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9" name="Скругленный прямоугольник 58"/>
          <p:cNvSpPr/>
          <p:nvPr/>
        </p:nvSpPr>
        <p:spPr>
          <a:xfrm>
            <a:off x="5911999" y="4725560"/>
            <a:ext cx="720080" cy="252028"/>
          </a:xfrm>
          <a:prstGeom prst="roundRect">
            <a:avLst/>
          </a:prstGeom>
          <a:solidFill>
            <a:schemeClr val="accent4">
              <a:alpha val="80000"/>
            </a:schemeClr>
          </a:solidFill>
          <a:ln>
            <a:noFill/>
          </a:ln>
          <a:scene3d>
            <a:camera prst="perspectiveLeft">
              <a:rot lat="360000" lon="360000" rev="0"/>
            </a:camera>
            <a:lightRig rig="threePt" dir="t"/>
          </a:scene3d>
          <a:sp3d prstMaterial="dkEdge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0" name="Скругленный прямоугольник 59"/>
          <p:cNvSpPr/>
          <p:nvPr/>
        </p:nvSpPr>
        <p:spPr>
          <a:xfrm>
            <a:off x="5911999" y="5085600"/>
            <a:ext cx="720080" cy="252028"/>
          </a:xfrm>
          <a:prstGeom prst="roundRect">
            <a:avLst/>
          </a:prstGeom>
          <a:solidFill>
            <a:schemeClr val="accent5">
              <a:alpha val="80000"/>
            </a:schemeClr>
          </a:solidFill>
          <a:ln>
            <a:noFill/>
          </a:ln>
          <a:scene3d>
            <a:camera prst="perspectiveLeft">
              <a:rot lat="360000" lon="360000" rev="0"/>
            </a:camera>
            <a:lightRig rig="threePt" dir="t"/>
          </a:scene3d>
          <a:sp3d prstMaterial="dkEdge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1" name="Скругленный прямоугольник 60"/>
          <p:cNvSpPr/>
          <p:nvPr/>
        </p:nvSpPr>
        <p:spPr>
          <a:xfrm>
            <a:off x="5911999" y="5409636"/>
            <a:ext cx="720080" cy="252028"/>
          </a:xfrm>
          <a:prstGeom prst="roundRect">
            <a:avLst/>
          </a:prstGeom>
          <a:solidFill>
            <a:schemeClr val="accent6">
              <a:alpha val="80000"/>
            </a:schemeClr>
          </a:solidFill>
          <a:ln>
            <a:noFill/>
          </a:ln>
          <a:scene3d>
            <a:camera prst="perspectiveLeft">
              <a:rot lat="360000" lon="360000" rev="0"/>
            </a:camera>
            <a:lightRig rig="threePt" dir="t"/>
          </a:scene3d>
          <a:sp3d prstMaterial="dkEdge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2" name="Скругленный прямоугольник 61"/>
          <p:cNvSpPr/>
          <p:nvPr/>
        </p:nvSpPr>
        <p:spPr>
          <a:xfrm>
            <a:off x="5911999" y="5769676"/>
            <a:ext cx="720080" cy="252028"/>
          </a:xfrm>
          <a:prstGeom prst="roundRect">
            <a:avLst/>
          </a:prstGeom>
          <a:solidFill>
            <a:schemeClr val="accent1">
              <a:lumMod val="60000"/>
              <a:lumOff val="40000"/>
              <a:alpha val="80000"/>
            </a:schemeClr>
          </a:solidFill>
          <a:ln>
            <a:noFill/>
          </a:ln>
          <a:scene3d>
            <a:camera prst="perspectiveLeft">
              <a:rot lat="360000" lon="360000" rev="0"/>
            </a:camera>
            <a:lightRig rig="threePt" dir="t"/>
          </a:scene3d>
          <a:sp3d prstMaterial="dkEdge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3" name="Скругленный прямоугольник 62"/>
          <p:cNvSpPr/>
          <p:nvPr/>
        </p:nvSpPr>
        <p:spPr>
          <a:xfrm>
            <a:off x="5911999" y="6129716"/>
            <a:ext cx="720080" cy="252028"/>
          </a:xfrm>
          <a:prstGeom prst="roundRect">
            <a:avLst/>
          </a:prstGeom>
          <a:solidFill>
            <a:schemeClr val="accent2">
              <a:lumMod val="60000"/>
              <a:lumOff val="40000"/>
              <a:alpha val="80000"/>
            </a:schemeClr>
          </a:solidFill>
          <a:ln>
            <a:noFill/>
          </a:ln>
          <a:scene3d>
            <a:camera prst="perspectiveLeft">
              <a:rot lat="360000" lon="360000" rev="0"/>
            </a:camera>
            <a:lightRig rig="threePt" dir="t"/>
          </a:scene3d>
          <a:sp3d prstMaterial="dkEdge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4" name="Скругленный прямоугольник 63"/>
          <p:cNvSpPr/>
          <p:nvPr/>
        </p:nvSpPr>
        <p:spPr>
          <a:xfrm>
            <a:off x="5911999" y="6489756"/>
            <a:ext cx="720080" cy="252028"/>
          </a:xfrm>
          <a:prstGeom prst="roundRect">
            <a:avLst/>
          </a:prstGeom>
          <a:solidFill>
            <a:schemeClr val="bg1">
              <a:lumMod val="85000"/>
              <a:alpha val="80000"/>
            </a:schemeClr>
          </a:solidFill>
          <a:ln>
            <a:noFill/>
          </a:ln>
          <a:scene3d>
            <a:camera prst="perspectiveLeft">
              <a:rot lat="360000" lon="360000" rev="0"/>
            </a:camera>
            <a:lightRig rig="threePt" dir="t"/>
          </a:scene3d>
          <a:sp3d prstMaterial="dkEdge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5" name="Скругленный прямоугольник 64"/>
          <p:cNvSpPr/>
          <p:nvPr/>
        </p:nvSpPr>
        <p:spPr>
          <a:xfrm>
            <a:off x="5911999" y="6849796"/>
            <a:ext cx="720080" cy="252028"/>
          </a:xfrm>
          <a:prstGeom prst="roundRect">
            <a:avLst/>
          </a:prstGeom>
          <a:solidFill>
            <a:schemeClr val="accent3">
              <a:lumMod val="40000"/>
              <a:lumOff val="60000"/>
              <a:alpha val="80000"/>
            </a:schemeClr>
          </a:solidFill>
          <a:ln>
            <a:noFill/>
          </a:ln>
          <a:scene3d>
            <a:camera prst="perspectiveLeft">
              <a:rot lat="360000" lon="360000" rev="0"/>
            </a:camera>
            <a:lightRig rig="threePt" dir="t"/>
          </a:scene3d>
          <a:sp3d prstMaterial="dkEdge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6" name="Скругленный прямоугольник 65"/>
          <p:cNvSpPr/>
          <p:nvPr/>
        </p:nvSpPr>
        <p:spPr>
          <a:xfrm>
            <a:off x="5911999" y="3213392"/>
            <a:ext cx="720080" cy="252028"/>
          </a:xfrm>
          <a:prstGeom prst="roundRect">
            <a:avLst/>
          </a:prstGeom>
          <a:solidFill>
            <a:schemeClr val="accent6">
              <a:lumMod val="40000"/>
              <a:lumOff val="60000"/>
              <a:alpha val="80000"/>
            </a:schemeClr>
          </a:solidFill>
          <a:ln>
            <a:noFill/>
          </a:ln>
          <a:scene3d>
            <a:camera prst="perspectiveLeft">
              <a:rot lat="360000" lon="360000" rev="0"/>
            </a:camera>
            <a:lightRig rig="threePt" dir="t"/>
          </a:scene3d>
          <a:sp3d prstMaterial="dkEdge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7" name="Скругленный прямоугольник 66"/>
          <p:cNvSpPr/>
          <p:nvPr/>
        </p:nvSpPr>
        <p:spPr>
          <a:xfrm>
            <a:off x="7028123" y="3645440"/>
            <a:ext cx="720080" cy="252028"/>
          </a:xfrm>
          <a:prstGeom prst="roundRect">
            <a:avLst/>
          </a:prstGeom>
          <a:solidFill>
            <a:schemeClr val="accent1">
              <a:alpha val="80000"/>
            </a:schemeClr>
          </a:solidFill>
          <a:ln>
            <a:noFill/>
          </a:ln>
          <a:scene3d>
            <a:camera prst="perspectiveLeft">
              <a:rot lat="360000" lon="360000" rev="0"/>
            </a:camera>
            <a:lightRig rig="threePt" dir="t"/>
          </a:scene3d>
          <a:sp3d prstMaterial="dkEdge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89" name="Скругленный прямоугольник 88"/>
          <p:cNvSpPr/>
          <p:nvPr/>
        </p:nvSpPr>
        <p:spPr>
          <a:xfrm>
            <a:off x="7028123" y="4005480"/>
            <a:ext cx="720080" cy="252028"/>
          </a:xfrm>
          <a:prstGeom prst="roundRect">
            <a:avLst/>
          </a:prstGeom>
          <a:solidFill>
            <a:schemeClr val="accent2">
              <a:alpha val="80000"/>
            </a:schemeClr>
          </a:solidFill>
          <a:ln>
            <a:noFill/>
          </a:ln>
          <a:scene3d>
            <a:camera prst="perspectiveLeft">
              <a:rot lat="360000" lon="360000" rev="0"/>
            </a:camera>
            <a:lightRig rig="threePt" dir="t"/>
          </a:scene3d>
          <a:sp3d prstMaterial="dkEdge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90" name="Скругленный прямоугольник 89"/>
          <p:cNvSpPr/>
          <p:nvPr/>
        </p:nvSpPr>
        <p:spPr>
          <a:xfrm>
            <a:off x="7028123" y="4365520"/>
            <a:ext cx="720080" cy="252028"/>
          </a:xfrm>
          <a:prstGeom prst="roundRect">
            <a:avLst/>
          </a:prstGeom>
          <a:solidFill>
            <a:schemeClr val="accent3">
              <a:lumMod val="75000"/>
              <a:alpha val="80000"/>
            </a:schemeClr>
          </a:solidFill>
          <a:ln>
            <a:noFill/>
          </a:ln>
          <a:scene3d>
            <a:camera prst="perspectiveLeft">
              <a:rot lat="360000" lon="360000" rev="0"/>
            </a:camera>
            <a:lightRig rig="threePt" dir="t"/>
          </a:scene3d>
          <a:sp3d prstMaterial="dkEdge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91" name="Скругленный прямоугольник 90"/>
          <p:cNvSpPr/>
          <p:nvPr/>
        </p:nvSpPr>
        <p:spPr>
          <a:xfrm>
            <a:off x="7028123" y="4725560"/>
            <a:ext cx="720080" cy="252028"/>
          </a:xfrm>
          <a:prstGeom prst="roundRect">
            <a:avLst/>
          </a:prstGeom>
          <a:solidFill>
            <a:schemeClr val="accent4">
              <a:alpha val="80000"/>
            </a:schemeClr>
          </a:solidFill>
          <a:ln>
            <a:noFill/>
          </a:ln>
          <a:scene3d>
            <a:camera prst="perspectiveLeft">
              <a:rot lat="360000" lon="360000" rev="0"/>
            </a:camera>
            <a:lightRig rig="threePt" dir="t"/>
          </a:scene3d>
          <a:sp3d prstMaterial="dkEdge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92" name="Скругленный прямоугольник 91"/>
          <p:cNvSpPr/>
          <p:nvPr/>
        </p:nvSpPr>
        <p:spPr>
          <a:xfrm>
            <a:off x="7028123" y="5085600"/>
            <a:ext cx="720080" cy="252028"/>
          </a:xfrm>
          <a:prstGeom prst="roundRect">
            <a:avLst/>
          </a:prstGeom>
          <a:solidFill>
            <a:schemeClr val="accent5">
              <a:alpha val="80000"/>
            </a:schemeClr>
          </a:solidFill>
          <a:ln>
            <a:noFill/>
          </a:ln>
          <a:scene3d>
            <a:camera prst="perspectiveLeft">
              <a:rot lat="360000" lon="360000" rev="0"/>
            </a:camera>
            <a:lightRig rig="threePt" dir="t"/>
          </a:scene3d>
          <a:sp3d prstMaterial="dkEdge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93" name="Скругленный прямоугольник 92"/>
          <p:cNvSpPr/>
          <p:nvPr/>
        </p:nvSpPr>
        <p:spPr>
          <a:xfrm>
            <a:off x="7028123" y="5409636"/>
            <a:ext cx="720080" cy="252028"/>
          </a:xfrm>
          <a:prstGeom prst="roundRect">
            <a:avLst/>
          </a:prstGeom>
          <a:solidFill>
            <a:schemeClr val="accent6">
              <a:alpha val="80000"/>
            </a:schemeClr>
          </a:solidFill>
          <a:ln>
            <a:noFill/>
          </a:ln>
          <a:scene3d>
            <a:camera prst="perspectiveLeft">
              <a:rot lat="360000" lon="360000" rev="0"/>
            </a:camera>
            <a:lightRig rig="threePt" dir="t"/>
          </a:scene3d>
          <a:sp3d prstMaterial="dkEdge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94" name="Скругленный прямоугольник 93"/>
          <p:cNvSpPr/>
          <p:nvPr/>
        </p:nvSpPr>
        <p:spPr>
          <a:xfrm>
            <a:off x="7028123" y="5769676"/>
            <a:ext cx="720080" cy="252028"/>
          </a:xfrm>
          <a:prstGeom prst="roundRect">
            <a:avLst/>
          </a:prstGeom>
          <a:solidFill>
            <a:schemeClr val="accent1">
              <a:lumMod val="60000"/>
              <a:lumOff val="40000"/>
              <a:alpha val="80000"/>
            </a:schemeClr>
          </a:solidFill>
          <a:ln>
            <a:noFill/>
          </a:ln>
          <a:scene3d>
            <a:camera prst="perspectiveLeft">
              <a:rot lat="360000" lon="360000" rev="0"/>
            </a:camera>
            <a:lightRig rig="threePt" dir="t"/>
          </a:scene3d>
          <a:sp3d prstMaterial="dkEdge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95" name="Скругленный прямоугольник 94"/>
          <p:cNvSpPr/>
          <p:nvPr/>
        </p:nvSpPr>
        <p:spPr>
          <a:xfrm>
            <a:off x="7028123" y="6129716"/>
            <a:ext cx="720080" cy="252028"/>
          </a:xfrm>
          <a:prstGeom prst="roundRect">
            <a:avLst/>
          </a:prstGeom>
          <a:solidFill>
            <a:schemeClr val="accent2">
              <a:lumMod val="60000"/>
              <a:lumOff val="40000"/>
              <a:alpha val="80000"/>
            </a:schemeClr>
          </a:solidFill>
          <a:ln>
            <a:noFill/>
          </a:ln>
          <a:scene3d>
            <a:camera prst="perspectiveLeft">
              <a:rot lat="360000" lon="360000" rev="0"/>
            </a:camera>
            <a:lightRig rig="threePt" dir="t"/>
          </a:scene3d>
          <a:sp3d prstMaterial="dkEdge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96" name="Скругленный прямоугольник 95"/>
          <p:cNvSpPr/>
          <p:nvPr/>
        </p:nvSpPr>
        <p:spPr>
          <a:xfrm>
            <a:off x="7028123" y="6489756"/>
            <a:ext cx="720080" cy="252028"/>
          </a:xfrm>
          <a:prstGeom prst="roundRect">
            <a:avLst/>
          </a:prstGeom>
          <a:solidFill>
            <a:schemeClr val="bg1">
              <a:lumMod val="85000"/>
              <a:alpha val="80000"/>
            </a:schemeClr>
          </a:solidFill>
          <a:ln>
            <a:noFill/>
          </a:ln>
          <a:scene3d>
            <a:camera prst="perspectiveLeft">
              <a:rot lat="360000" lon="360000" rev="0"/>
            </a:camera>
            <a:lightRig rig="threePt" dir="t"/>
          </a:scene3d>
          <a:sp3d prstMaterial="dkEdge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97" name="Скругленный прямоугольник 96"/>
          <p:cNvSpPr/>
          <p:nvPr/>
        </p:nvSpPr>
        <p:spPr>
          <a:xfrm>
            <a:off x="7028123" y="6849796"/>
            <a:ext cx="720080" cy="252028"/>
          </a:xfrm>
          <a:prstGeom prst="roundRect">
            <a:avLst/>
          </a:prstGeom>
          <a:solidFill>
            <a:schemeClr val="accent3">
              <a:lumMod val="40000"/>
              <a:lumOff val="60000"/>
              <a:alpha val="80000"/>
            </a:schemeClr>
          </a:solidFill>
          <a:ln>
            <a:noFill/>
          </a:ln>
          <a:scene3d>
            <a:camera prst="perspectiveLeft">
              <a:rot lat="360000" lon="360000" rev="0"/>
            </a:camera>
            <a:lightRig rig="threePt" dir="t"/>
          </a:scene3d>
          <a:sp3d prstMaterial="dkEdge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98" name="Скругленный прямоугольник 97"/>
          <p:cNvSpPr/>
          <p:nvPr/>
        </p:nvSpPr>
        <p:spPr>
          <a:xfrm>
            <a:off x="7028123" y="3213392"/>
            <a:ext cx="720080" cy="252028"/>
          </a:xfrm>
          <a:prstGeom prst="roundRect">
            <a:avLst/>
          </a:prstGeom>
          <a:solidFill>
            <a:schemeClr val="accent6">
              <a:lumMod val="40000"/>
              <a:lumOff val="60000"/>
              <a:alpha val="80000"/>
            </a:schemeClr>
          </a:solidFill>
          <a:ln>
            <a:noFill/>
          </a:ln>
          <a:scene3d>
            <a:camera prst="perspectiveLeft">
              <a:rot lat="360000" lon="360000" rev="0"/>
            </a:camera>
            <a:lightRig rig="threePt" dir="t"/>
          </a:scene3d>
          <a:sp3d prstMaterial="dkEdge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01" name="Скругленный прямоугольник 100"/>
          <p:cNvSpPr/>
          <p:nvPr/>
        </p:nvSpPr>
        <p:spPr>
          <a:xfrm>
            <a:off x="8108243" y="3645440"/>
            <a:ext cx="720080" cy="252028"/>
          </a:xfrm>
          <a:prstGeom prst="roundRect">
            <a:avLst/>
          </a:prstGeom>
          <a:solidFill>
            <a:schemeClr val="accent1">
              <a:alpha val="80000"/>
            </a:schemeClr>
          </a:solidFill>
          <a:ln>
            <a:noFill/>
          </a:ln>
          <a:scene3d>
            <a:camera prst="perspectiveLeft">
              <a:rot lat="360000" lon="360000" rev="0"/>
            </a:camera>
            <a:lightRig rig="threePt" dir="t"/>
          </a:scene3d>
          <a:sp3d prstMaterial="dkEdge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02" name="Скругленный прямоугольник 101"/>
          <p:cNvSpPr/>
          <p:nvPr/>
        </p:nvSpPr>
        <p:spPr>
          <a:xfrm>
            <a:off x="8108243" y="4005480"/>
            <a:ext cx="720080" cy="252028"/>
          </a:xfrm>
          <a:prstGeom prst="roundRect">
            <a:avLst/>
          </a:prstGeom>
          <a:solidFill>
            <a:schemeClr val="accent2">
              <a:alpha val="80000"/>
            </a:schemeClr>
          </a:solidFill>
          <a:ln>
            <a:noFill/>
          </a:ln>
          <a:scene3d>
            <a:camera prst="perspectiveLeft">
              <a:rot lat="360000" lon="360000" rev="0"/>
            </a:camera>
            <a:lightRig rig="threePt" dir="t"/>
          </a:scene3d>
          <a:sp3d prstMaterial="dkEdge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03" name="Скругленный прямоугольник 102"/>
          <p:cNvSpPr/>
          <p:nvPr/>
        </p:nvSpPr>
        <p:spPr>
          <a:xfrm>
            <a:off x="8108243" y="4365520"/>
            <a:ext cx="720080" cy="252028"/>
          </a:xfrm>
          <a:prstGeom prst="roundRect">
            <a:avLst/>
          </a:prstGeom>
          <a:solidFill>
            <a:schemeClr val="accent3">
              <a:lumMod val="75000"/>
              <a:alpha val="80000"/>
            </a:schemeClr>
          </a:solidFill>
          <a:ln>
            <a:noFill/>
          </a:ln>
          <a:scene3d>
            <a:camera prst="perspectiveLeft">
              <a:rot lat="360000" lon="360000" rev="0"/>
            </a:camera>
            <a:lightRig rig="threePt" dir="t"/>
          </a:scene3d>
          <a:sp3d prstMaterial="dkEdge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04" name="Скругленный прямоугольник 103"/>
          <p:cNvSpPr/>
          <p:nvPr/>
        </p:nvSpPr>
        <p:spPr>
          <a:xfrm>
            <a:off x="8108243" y="4725560"/>
            <a:ext cx="720080" cy="252028"/>
          </a:xfrm>
          <a:prstGeom prst="roundRect">
            <a:avLst/>
          </a:prstGeom>
          <a:solidFill>
            <a:schemeClr val="accent4">
              <a:alpha val="80000"/>
            </a:schemeClr>
          </a:solidFill>
          <a:ln>
            <a:noFill/>
          </a:ln>
          <a:scene3d>
            <a:camera prst="perspectiveLeft">
              <a:rot lat="360000" lon="360000" rev="0"/>
            </a:camera>
            <a:lightRig rig="threePt" dir="t"/>
          </a:scene3d>
          <a:sp3d prstMaterial="dkEdge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05" name="Скругленный прямоугольник 104"/>
          <p:cNvSpPr/>
          <p:nvPr/>
        </p:nvSpPr>
        <p:spPr>
          <a:xfrm>
            <a:off x="8108243" y="5085600"/>
            <a:ext cx="720080" cy="252028"/>
          </a:xfrm>
          <a:prstGeom prst="roundRect">
            <a:avLst/>
          </a:prstGeom>
          <a:solidFill>
            <a:schemeClr val="accent5">
              <a:alpha val="80000"/>
            </a:schemeClr>
          </a:solidFill>
          <a:ln>
            <a:noFill/>
          </a:ln>
          <a:scene3d>
            <a:camera prst="perspectiveLeft">
              <a:rot lat="360000" lon="360000" rev="0"/>
            </a:camera>
            <a:lightRig rig="threePt" dir="t"/>
          </a:scene3d>
          <a:sp3d prstMaterial="dkEdge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06" name="Скругленный прямоугольник 105"/>
          <p:cNvSpPr/>
          <p:nvPr/>
        </p:nvSpPr>
        <p:spPr>
          <a:xfrm>
            <a:off x="8108243" y="5409636"/>
            <a:ext cx="720080" cy="252028"/>
          </a:xfrm>
          <a:prstGeom prst="roundRect">
            <a:avLst/>
          </a:prstGeom>
          <a:solidFill>
            <a:schemeClr val="accent6">
              <a:alpha val="80000"/>
            </a:schemeClr>
          </a:solidFill>
          <a:ln>
            <a:noFill/>
          </a:ln>
          <a:scene3d>
            <a:camera prst="perspectiveLeft">
              <a:rot lat="360000" lon="360000" rev="0"/>
            </a:camera>
            <a:lightRig rig="threePt" dir="t"/>
          </a:scene3d>
          <a:sp3d prstMaterial="dkEdge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07" name="Скругленный прямоугольник 106"/>
          <p:cNvSpPr/>
          <p:nvPr/>
        </p:nvSpPr>
        <p:spPr>
          <a:xfrm>
            <a:off x="8108243" y="5769676"/>
            <a:ext cx="720080" cy="252028"/>
          </a:xfrm>
          <a:prstGeom prst="roundRect">
            <a:avLst/>
          </a:prstGeom>
          <a:solidFill>
            <a:schemeClr val="accent1">
              <a:lumMod val="60000"/>
              <a:lumOff val="40000"/>
              <a:alpha val="80000"/>
            </a:schemeClr>
          </a:solidFill>
          <a:ln>
            <a:noFill/>
          </a:ln>
          <a:scene3d>
            <a:camera prst="perspectiveLeft">
              <a:rot lat="360000" lon="360000" rev="0"/>
            </a:camera>
            <a:lightRig rig="threePt" dir="t"/>
          </a:scene3d>
          <a:sp3d prstMaterial="dkEdge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08" name="Скругленный прямоугольник 107"/>
          <p:cNvSpPr/>
          <p:nvPr/>
        </p:nvSpPr>
        <p:spPr>
          <a:xfrm>
            <a:off x="8108243" y="6129716"/>
            <a:ext cx="720080" cy="252028"/>
          </a:xfrm>
          <a:prstGeom prst="roundRect">
            <a:avLst/>
          </a:prstGeom>
          <a:solidFill>
            <a:schemeClr val="accent2">
              <a:lumMod val="60000"/>
              <a:lumOff val="40000"/>
              <a:alpha val="80000"/>
            </a:schemeClr>
          </a:solidFill>
          <a:ln>
            <a:noFill/>
          </a:ln>
          <a:scene3d>
            <a:camera prst="perspectiveLeft">
              <a:rot lat="360000" lon="360000" rev="0"/>
            </a:camera>
            <a:lightRig rig="threePt" dir="t"/>
          </a:scene3d>
          <a:sp3d prstMaterial="dkEdge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09" name="Скругленный прямоугольник 108"/>
          <p:cNvSpPr/>
          <p:nvPr/>
        </p:nvSpPr>
        <p:spPr>
          <a:xfrm>
            <a:off x="8108243" y="6489756"/>
            <a:ext cx="720080" cy="252028"/>
          </a:xfrm>
          <a:prstGeom prst="roundRect">
            <a:avLst/>
          </a:prstGeom>
          <a:solidFill>
            <a:schemeClr val="bg1">
              <a:lumMod val="85000"/>
              <a:alpha val="80000"/>
            </a:schemeClr>
          </a:solidFill>
          <a:ln>
            <a:noFill/>
          </a:ln>
          <a:scene3d>
            <a:camera prst="perspectiveLeft">
              <a:rot lat="360000" lon="360000" rev="0"/>
            </a:camera>
            <a:lightRig rig="threePt" dir="t"/>
          </a:scene3d>
          <a:sp3d prstMaterial="dkEdge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10" name="Скругленный прямоугольник 109"/>
          <p:cNvSpPr/>
          <p:nvPr/>
        </p:nvSpPr>
        <p:spPr>
          <a:xfrm>
            <a:off x="8108243" y="6849796"/>
            <a:ext cx="720080" cy="252028"/>
          </a:xfrm>
          <a:prstGeom prst="roundRect">
            <a:avLst/>
          </a:prstGeom>
          <a:solidFill>
            <a:schemeClr val="accent3">
              <a:lumMod val="40000"/>
              <a:lumOff val="60000"/>
              <a:alpha val="80000"/>
            </a:schemeClr>
          </a:solidFill>
          <a:ln>
            <a:noFill/>
          </a:ln>
          <a:scene3d>
            <a:camera prst="perspectiveLeft">
              <a:rot lat="360000" lon="360000" rev="0"/>
            </a:camera>
            <a:lightRig rig="threePt" dir="t"/>
          </a:scene3d>
          <a:sp3d prstMaterial="dkEdge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11" name="Скругленный прямоугольник 110"/>
          <p:cNvSpPr/>
          <p:nvPr/>
        </p:nvSpPr>
        <p:spPr>
          <a:xfrm>
            <a:off x="8108243" y="3213392"/>
            <a:ext cx="720080" cy="252028"/>
          </a:xfrm>
          <a:prstGeom prst="roundRect">
            <a:avLst/>
          </a:prstGeom>
          <a:solidFill>
            <a:schemeClr val="accent6">
              <a:lumMod val="40000"/>
              <a:lumOff val="60000"/>
              <a:alpha val="80000"/>
            </a:schemeClr>
          </a:solidFill>
          <a:ln>
            <a:noFill/>
          </a:ln>
          <a:scene3d>
            <a:camera prst="perspectiveLeft">
              <a:rot lat="360000" lon="360000" rev="0"/>
            </a:camera>
            <a:lightRig rig="threePt" dir="t"/>
          </a:scene3d>
          <a:sp3d prstMaterial="dkEdge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12" name="Скругленный прямоугольник 111"/>
          <p:cNvSpPr/>
          <p:nvPr/>
        </p:nvSpPr>
        <p:spPr>
          <a:xfrm>
            <a:off x="9152359" y="3645440"/>
            <a:ext cx="720080" cy="252028"/>
          </a:xfrm>
          <a:prstGeom prst="roundRect">
            <a:avLst/>
          </a:prstGeom>
          <a:solidFill>
            <a:schemeClr val="accent1">
              <a:alpha val="80000"/>
            </a:schemeClr>
          </a:solidFill>
          <a:ln>
            <a:noFill/>
          </a:ln>
          <a:scene3d>
            <a:camera prst="perspectiveLeft">
              <a:rot lat="360000" lon="360000" rev="0"/>
            </a:camera>
            <a:lightRig rig="threePt" dir="t"/>
          </a:scene3d>
          <a:sp3d prstMaterial="dkEdge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13" name="Скругленный прямоугольник 112"/>
          <p:cNvSpPr/>
          <p:nvPr/>
        </p:nvSpPr>
        <p:spPr>
          <a:xfrm>
            <a:off x="9152359" y="4005480"/>
            <a:ext cx="720080" cy="252028"/>
          </a:xfrm>
          <a:prstGeom prst="roundRect">
            <a:avLst/>
          </a:prstGeom>
          <a:solidFill>
            <a:schemeClr val="accent2">
              <a:alpha val="80000"/>
            </a:schemeClr>
          </a:solidFill>
          <a:ln>
            <a:noFill/>
          </a:ln>
          <a:scene3d>
            <a:camera prst="perspectiveLeft">
              <a:rot lat="360000" lon="360000" rev="0"/>
            </a:camera>
            <a:lightRig rig="threePt" dir="t"/>
          </a:scene3d>
          <a:sp3d prstMaterial="dkEdge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14" name="Скругленный прямоугольник 113"/>
          <p:cNvSpPr/>
          <p:nvPr/>
        </p:nvSpPr>
        <p:spPr>
          <a:xfrm>
            <a:off x="9152359" y="4365520"/>
            <a:ext cx="720080" cy="252028"/>
          </a:xfrm>
          <a:prstGeom prst="roundRect">
            <a:avLst/>
          </a:prstGeom>
          <a:solidFill>
            <a:schemeClr val="accent3">
              <a:lumMod val="75000"/>
              <a:alpha val="80000"/>
            </a:schemeClr>
          </a:solidFill>
          <a:ln>
            <a:noFill/>
          </a:ln>
          <a:scene3d>
            <a:camera prst="perspectiveLeft">
              <a:rot lat="360000" lon="360000" rev="0"/>
            </a:camera>
            <a:lightRig rig="threePt" dir="t"/>
          </a:scene3d>
          <a:sp3d prstMaterial="dkEdge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15" name="Скругленный прямоугольник 114"/>
          <p:cNvSpPr/>
          <p:nvPr/>
        </p:nvSpPr>
        <p:spPr>
          <a:xfrm>
            <a:off x="9152359" y="4725560"/>
            <a:ext cx="720080" cy="252028"/>
          </a:xfrm>
          <a:prstGeom prst="roundRect">
            <a:avLst/>
          </a:prstGeom>
          <a:solidFill>
            <a:schemeClr val="accent4">
              <a:alpha val="80000"/>
            </a:schemeClr>
          </a:solidFill>
          <a:ln>
            <a:noFill/>
          </a:ln>
          <a:scene3d>
            <a:camera prst="perspectiveLeft">
              <a:rot lat="360000" lon="360000" rev="0"/>
            </a:camera>
            <a:lightRig rig="threePt" dir="t"/>
          </a:scene3d>
          <a:sp3d prstMaterial="dkEdge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16" name="Скругленный прямоугольник 115"/>
          <p:cNvSpPr/>
          <p:nvPr/>
        </p:nvSpPr>
        <p:spPr>
          <a:xfrm>
            <a:off x="9152359" y="5085600"/>
            <a:ext cx="720080" cy="252028"/>
          </a:xfrm>
          <a:prstGeom prst="roundRect">
            <a:avLst/>
          </a:prstGeom>
          <a:solidFill>
            <a:schemeClr val="accent5">
              <a:alpha val="80000"/>
            </a:schemeClr>
          </a:solidFill>
          <a:ln>
            <a:noFill/>
          </a:ln>
          <a:scene3d>
            <a:camera prst="perspectiveLeft">
              <a:rot lat="360000" lon="360000" rev="0"/>
            </a:camera>
            <a:lightRig rig="threePt" dir="t"/>
          </a:scene3d>
          <a:sp3d prstMaterial="dkEdge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17" name="Скругленный прямоугольник 116"/>
          <p:cNvSpPr/>
          <p:nvPr/>
        </p:nvSpPr>
        <p:spPr>
          <a:xfrm>
            <a:off x="9152359" y="5409636"/>
            <a:ext cx="720080" cy="252028"/>
          </a:xfrm>
          <a:prstGeom prst="roundRect">
            <a:avLst/>
          </a:prstGeom>
          <a:solidFill>
            <a:schemeClr val="accent6">
              <a:alpha val="80000"/>
            </a:schemeClr>
          </a:solidFill>
          <a:ln>
            <a:noFill/>
          </a:ln>
          <a:scene3d>
            <a:camera prst="perspectiveLeft">
              <a:rot lat="360000" lon="360000" rev="0"/>
            </a:camera>
            <a:lightRig rig="threePt" dir="t"/>
          </a:scene3d>
          <a:sp3d prstMaterial="dkEdge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18" name="Скругленный прямоугольник 117"/>
          <p:cNvSpPr/>
          <p:nvPr/>
        </p:nvSpPr>
        <p:spPr>
          <a:xfrm>
            <a:off x="9152359" y="5769676"/>
            <a:ext cx="720080" cy="252028"/>
          </a:xfrm>
          <a:prstGeom prst="roundRect">
            <a:avLst/>
          </a:prstGeom>
          <a:solidFill>
            <a:schemeClr val="accent1">
              <a:lumMod val="60000"/>
              <a:lumOff val="40000"/>
              <a:alpha val="80000"/>
            </a:schemeClr>
          </a:solidFill>
          <a:ln>
            <a:noFill/>
          </a:ln>
          <a:scene3d>
            <a:camera prst="perspectiveLeft">
              <a:rot lat="360000" lon="360000" rev="0"/>
            </a:camera>
            <a:lightRig rig="threePt" dir="t"/>
          </a:scene3d>
          <a:sp3d prstMaterial="dkEdge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19" name="Скругленный прямоугольник 118"/>
          <p:cNvSpPr/>
          <p:nvPr/>
        </p:nvSpPr>
        <p:spPr>
          <a:xfrm>
            <a:off x="9152359" y="6129716"/>
            <a:ext cx="720080" cy="252028"/>
          </a:xfrm>
          <a:prstGeom prst="roundRect">
            <a:avLst/>
          </a:prstGeom>
          <a:solidFill>
            <a:schemeClr val="accent2">
              <a:lumMod val="60000"/>
              <a:lumOff val="40000"/>
              <a:alpha val="80000"/>
            </a:schemeClr>
          </a:solidFill>
          <a:ln>
            <a:noFill/>
          </a:ln>
          <a:scene3d>
            <a:camera prst="perspectiveLeft">
              <a:rot lat="360000" lon="360000" rev="0"/>
            </a:camera>
            <a:lightRig rig="threePt" dir="t"/>
          </a:scene3d>
          <a:sp3d prstMaterial="dkEdge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20" name="Скругленный прямоугольник 119"/>
          <p:cNvSpPr/>
          <p:nvPr/>
        </p:nvSpPr>
        <p:spPr>
          <a:xfrm>
            <a:off x="9152359" y="6489756"/>
            <a:ext cx="720080" cy="252028"/>
          </a:xfrm>
          <a:prstGeom prst="roundRect">
            <a:avLst/>
          </a:prstGeom>
          <a:solidFill>
            <a:schemeClr val="bg1">
              <a:lumMod val="85000"/>
              <a:alpha val="80000"/>
            </a:schemeClr>
          </a:solidFill>
          <a:ln>
            <a:noFill/>
          </a:ln>
          <a:scene3d>
            <a:camera prst="perspectiveLeft">
              <a:rot lat="360000" lon="360000" rev="0"/>
            </a:camera>
            <a:lightRig rig="threePt" dir="t"/>
          </a:scene3d>
          <a:sp3d prstMaterial="dkEdge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21" name="Скругленный прямоугольник 120"/>
          <p:cNvSpPr/>
          <p:nvPr/>
        </p:nvSpPr>
        <p:spPr>
          <a:xfrm>
            <a:off x="9152359" y="6849796"/>
            <a:ext cx="720080" cy="252028"/>
          </a:xfrm>
          <a:prstGeom prst="roundRect">
            <a:avLst/>
          </a:prstGeom>
          <a:solidFill>
            <a:schemeClr val="accent3">
              <a:lumMod val="40000"/>
              <a:lumOff val="60000"/>
              <a:alpha val="80000"/>
            </a:schemeClr>
          </a:solidFill>
          <a:ln>
            <a:noFill/>
          </a:ln>
          <a:scene3d>
            <a:camera prst="perspectiveLeft">
              <a:rot lat="360000" lon="360000" rev="0"/>
            </a:camera>
            <a:lightRig rig="threePt" dir="t"/>
          </a:scene3d>
          <a:sp3d prstMaterial="dkEdge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22" name="Скругленный прямоугольник 121"/>
          <p:cNvSpPr/>
          <p:nvPr/>
        </p:nvSpPr>
        <p:spPr>
          <a:xfrm>
            <a:off x="9152359" y="3213392"/>
            <a:ext cx="720080" cy="252028"/>
          </a:xfrm>
          <a:prstGeom prst="roundRect">
            <a:avLst/>
          </a:prstGeom>
          <a:solidFill>
            <a:schemeClr val="accent6">
              <a:lumMod val="40000"/>
              <a:lumOff val="60000"/>
              <a:alpha val="80000"/>
            </a:schemeClr>
          </a:solidFill>
          <a:ln>
            <a:noFill/>
          </a:ln>
          <a:scene3d>
            <a:camera prst="perspectiveLeft">
              <a:rot lat="360000" lon="360000" rev="0"/>
            </a:camera>
            <a:lightRig rig="threePt" dir="t"/>
          </a:scene3d>
          <a:sp3d prstMaterial="dkEdge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8508657"/>
              </p:ext>
            </p:extLst>
          </p:nvPr>
        </p:nvGraphicFramePr>
        <p:xfrm>
          <a:off x="367382" y="3123381"/>
          <a:ext cx="9694828" cy="40144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481"/>
                <a:gridCol w="1080120"/>
                <a:gridCol w="1080120"/>
                <a:gridCol w="1080120"/>
                <a:gridCol w="1080120"/>
                <a:gridCol w="1053867"/>
              </a:tblGrid>
              <a:tr h="452337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8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07662" rtl="0" eaLnBrk="1" latinLnBrk="0" hangingPunct="1">
                        <a:lnSpc>
                          <a:spcPts val="1000"/>
                        </a:lnSpc>
                      </a:pPr>
                      <a:r>
                        <a:rPr lang="ru-RU" sz="1300" b="0" kern="1200" dirty="0" smtClean="0">
                          <a:solidFill>
                            <a:schemeClr val="dk1"/>
                          </a:solidFill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2024</a:t>
                      </a:r>
                      <a:endParaRPr lang="ru-RU" sz="1300" b="0" kern="1200" dirty="0">
                        <a:solidFill>
                          <a:schemeClr val="dk1"/>
                        </a:solidFill>
                        <a:latin typeface="Arial Black" panose="020B0A040201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07662" rtl="0" eaLnBrk="1" latinLnBrk="0" hangingPunct="1">
                        <a:lnSpc>
                          <a:spcPts val="1000"/>
                        </a:lnSpc>
                      </a:pPr>
                      <a:r>
                        <a:rPr lang="ru-RU" sz="1300" b="0" kern="1200" dirty="0" smtClean="0">
                          <a:solidFill>
                            <a:schemeClr val="dk1"/>
                          </a:solidFill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2025</a:t>
                      </a:r>
                      <a:endParaRPr lang="ru-RU" sz="1300" b="0" kern="1200" dirty="0">
                        <a:solidFill>
                          <a:schemeClr val="dk1"/>
                        </a:solidFill>
                        <a:latin typeface="Arial Black" panose="020B0A040201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2026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2027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2028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6211">
                <a:tc>
                  <a:txBody>
                    <a:bodyPr/>
                    <a:lstStyle/>
                    <a:p>
                      <a:pPr algn="l" fontAlgn="b">
                        <a:lnSpc>
                          <a:spcPts val="1000"/>
                        </a:lnSpc>
                      </a:pPr>
                      <a:r>
                        <a:rPr lang="ru-RU" sz="16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Общегосударственные расходы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8,3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 %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007662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6,8 %</a:t>
                      </a:r>
                      <a:endParaRPr lang="ru-RU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007662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9,6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 %</a:t>
                      </a:r>
                      <a:endParaRPr lang="ru-RU" sz="13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007662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8,3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 %</a:t>
                      </a:r>
                      <a:endParaRPr lang="ru-RU" sz="13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007662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8,7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 %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6211">
                <a:tc>
                  <a:txBody>
                    <a:bodyPr/>
                    <a:lstStyle/>
                    <a:p>
                      <a:pPr algn="l" fontAlgn="b">
                        <a:lnSpc>
                          <a:spcPts val="1000"/>
                        </a:lnSpc>
                      </a:pPr>
                      <a:r>
                        <a:rPr lang="ru-RU" sz="16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007662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0,9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 %</a:t>
                      </a:r>
                      <a:endParaRPr lang="ru-RU" sz="13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007662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0,8 %</a:t>
                      </a:r>
                      <a:endParaRPr lang="ru-RU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007662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1,1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 %</a:t>
                      </a:r>
                      <a:endParaRPr lang="ru-RU" sz="13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007662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1,0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 %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007662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1,0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 %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6211">
                <a:tc>
                  <a:txBody>
                    <a:bodyPr/>
                    <a:lstStyle/>
                    <a:p>
                      <a:pPr algn="l" fontAlgn="b">
                        <a:lnSpc>
                          <a:spcPts val="1000"/>
                        </a:lnSpc>
                      </a:pPr>
                      <a:r>
                        <a:rPr lang="ru-RU" sz="16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экономика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007662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8,9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 %</a:t>
                      </a:r>
                      <a:endParaRPr lang="ru-RU" sz="13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007662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6,2 %</a:t>
                      </a:r>
                      <a:endParaRPr lang="ru-RU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007662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6,1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 %</a:t>
                      </a:r>
                      <a:endParaRPr lang="ru-RU" sz="13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007662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5,7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 %</a:t>
                      </a:r>
                      <a:endParaRPr lang="ru-RU" sz="13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007662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6,0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 %</a:t>
                      </a:r>
                      <a:endParaRPr lang="ru-RU" sz="13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6211">
                <a:tc>
                  <a:txBody>
                    <a:bodyPr/>
                    <a:lstStyle/>
                    <a:p>
                      <a:pPr algn="l" fontAlgn="b">
                        <a:lnSpc>
                          <a:spcPts val="1000"/>
                        </a:lnSpc>
                      </a:pPr>
                      <a:r>
                        <a:rPr lang="ru-RU" sz="16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Жилищно-коммунальное хозяйство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007662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8,6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 %</a:t>
                      </a:r>
                      <a:endParaRPr lang="ru-RU" sz="13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007662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14,9 %</a:t>
                      </a:r>
                      <a:endParaRPr lang="ru-RU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007662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5,2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 %</a:t>
                      </a:r>
                      <a:endParaRPr lang="ru-RU" sz="13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007662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4,1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 %</a:t>
                      </a:r>
                      <a:endParaRPr lang="ru-RU" sz="13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007662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3,9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 %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6211">
                <a:tc>
                  <a:txBody>
                    <a:bodyPr/>
                    <a:lstStyle/>
                    <a:p>
                      <a:pPr algn="l" fontAlgn="b">
                        <a:lnSpc>
                          <a:spcPts val="1000"/>
                        </a:lnSpc>
                      </a:pPr>
                      <a:r>
                        <a:rPr lang="ru-RU" sz="16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007662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61,6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 %</a:t>
                      </a:r>
                      <a:endParaRPr lang="ru-RU" sz="13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007662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58,1 %</a:t>
                      </a:r>
                      <a:endParaRPr lang="ru-RU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007662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67,5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 %</a:t>
                      </a:r>
                      <a:endParaRPr lang="ru-RU" sz="13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007662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70,9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 %</a:t>
                      </a:r>
                      <a:endParaRPr lang="ru-RU" sz="13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007662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69,5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 %</a:t>
                      </a:r>
                      <a:endParaRPr lang="ru-RU" sz="13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6211">
                <a:tc>
                  <a:txBody>
                    <a:bodyPr/>
                    <a:lstStyle/>
                    <a:p>
                      <a:pPr algn="l" fontAlgn="b">
                        <a:lnSpc>
                          <a:spcPts val="1000"/>
                        </a:lnSpc>
                      </a:pPr>
                      <a:r>
                        <a:rPr lang="ru-RU" sz="16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Культура, кинематография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007662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4,4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 %</a:t>
                      </a:r>
                      <a:endParaRPr lang="ru-RU" sz="13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007662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3,5 %</a:t>
                      </a:r>
                      <a:endParaRPr lang="ru-RU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007662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4,7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 %</a:t>
                      </a:r>
                      <a:endParaRPr lang="ru-RU" sz="13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007662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4,4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 %</a:t>
                      </a:r>
                      <a:endParaRPr lang="ru-RU" sz="13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007662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4,8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 %</a:t>
                      </a:r>
                      <a:endParaRPr lang="ru-RU" sz="13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6211">
                <a:tc>
                  <a:txBody>
                    <a:bodyPr/>
                    <a:lstStyle/>
                    <a:p>
                      <a:pPr algn="l" fontAlgn="b">
                        <a:lnSpc>
                          <a:spcPts val="1000"/>
                        </a:lnSpc>
                      </a:pPr>
                      <a:r>
                        <a:rPr lang="ru-RU" sz="16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Социальная политика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007662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2,4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 %</a:t>
                      </a:r>
                      <a:endParaRPr lang="ru-RU" sz="13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007662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2,8 %</a:t>
                      </a:r>
                      <a:endParaRPr lang="ru-RU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007662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2,2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 %</a:t>
                      </a:r>
                      <a:endParaRPr lang="ru-RU" sz="13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007662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2,3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 %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007662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2,5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 %</a:t>
                      </a:r>
                      <a:endParaRPr lang="ru-RU" sz="13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6211">
                <a:tc>
                  <a:txBody>
                    <a:bodyPr/>
                    <a:lstStyle/>
                    <a:p>
                      <a:pPr algn="l" fontAlgn="b">
                        <a:lnSpc>
                          <a:spcPts val="1000"/>
                        </a:lnSpc>
                      </a:pPr>
                      <a:r>
                        <a:rPr lang="ru-RU" sz="16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Физическая культура и спорт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007662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4,8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 %</a:t>
                      </a:r>
                      <a:endParaRPr lang="ru-RU" sz="13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007662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6,9 %</a:t>
                      </a:r>
                      <a:endParaRPr lang="ru-RU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007662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3,4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 %</a:t>
                      </a:r>
                      <a:endParaRPr lang="ru-RU" sz="13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007662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3,2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 %</a:t>
                      </a:r>
                      <a:endParaRPr lang="ru-RU" sz="13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007662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3,5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 %</a:t>
                      </a:r>
                      <a:endParaRPr lang="ru-RU" sz="13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6211">
                <a:tc>
                  <a:txBody>
                    <a:bodyPr/>
                    <a:lstStyle/>
                    <a:p>
                      <a:pPr algn="l" fontAlgn="b">
                        <a:lnSpc>
                          <a:spcPts val="1000"/>
                        </a:lnSpc>
                      </a:pPr>
                      <a:r>
                        <a:rPr lang="ru-RU" sz="16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Средства массовой информации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007662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0,03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 %</a:t>
                      </a:r>
                      <a:endParaRPr lang="ru-RU" sz="13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007662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0,03 %</a:t>
                      </a:r>
                      <a:endParaRPr lang="ru-RU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007662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0,04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 %</a:t>
                      </a:r>
                      <a:endParaRPr lang="ru-RU" sz="13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007662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0,1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 %</a:t>
                      </a:r>
                      <a:endParaRPr lang="ru-RU" sz="13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007662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0,1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 %</a:t>
                      </a:r>
                      <a:endParaRPr lang="ru-RU" sz="13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6211">
                <a:tc>
                  <a:txBody>
                    <a:bodyPr/>
                    <a:lstStyle/>
                    <a:p>
                      <a:pPr algn="l" fontAlgn="b">
                        <a:lnSpc>
                          <a:spcPts val="1000"/>
                        </a:lnSpc>
                      </a:pPr>
                      <a:r>
                        <a:rPr lang="ru-RU" sz="16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Обслуживание государственного (муниципального) долга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007662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0,1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 %</a:t>
                      </a:r>
                      <a:endParaRPr lang="ru-RU" sz="13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007662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0,00 %</a:t>
                      </a:r>
                      <a:endParaRPr lang="ru-RU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007662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0,1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 %</a:t>
                      </a:r>
                      <a:endParaRPr lang="ru-RU" sz="13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007662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0,1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 %</a:t>
                      </a:r>
                      <a:endParaRPr lang="ru-RU" sz="13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007662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0,04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 %</a:t>
                      </a:r>
                      <a:endParaRPr lang="ru-RU" sz="13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7733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3387" y="88039"/>
            <a:ext cx="9158418" cy="560260"/>
          </a:xfrm>
          <a:prstGeom prst="rect">
            <a:avLst/>
          </a:prstGeom>
        </p:spPr>
        <p:txBody>
          <a:bodyPr wrap="square" lIns="112883" tIns="56441" rIns="112883" bIns="56441">
            <a:spAutoFit/>
          </a:bodyPr>
          <a:lstStyle/>
          <a:p>
            <a:pPr algn="ctr"/>
            <a:r>
              <a:rPr lang="ru-RU" sz="2900" b="1" i="1" dirty="0">
                <a:solidFill>
                  <a:srgbClr val="002060"/>
                </a:solidFill>
                <a:effectLst>
                  <a:glow rad="63500">
                    <a:srgbClr val="5ECCF3">
                      <a:satMod val="175000"/>
                      <a:alpha val="40000"/>
                    </a:srgbClr>
                  </a:glow>
                </a:effectLst>
                <a:latin typeface="Bookman Old Style" panose="02050604050505020204" pitchFamily="18" charset="0"/>
                <a:cs typeface="Arial" pitchFamily="34" charset="0"/>
              </a:rPr>
              <a:t>ОБЩЕСТВЕННО ЗНАЧИМЫЕ ПРОЕКТЫ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4818" y="579706"/>
            <a:ext cx="9686209" cy="1283535"/>
          </a:xfrm>
          <a:prstGeom prst="rect">
            <a:avLst/>
          </a:prstGeom>
          <a:noFill/>
        </p:spPr>
        <p:txBody>
          <a:bodyPr wrap="square" lIns="112883" tIns="56441" rIns="112883" bIns="56441" rtlCol="0">
            <a:spAutoFit/>
          </a:bodyPr>
          <a:lstStyle/>
          <a:p>
            <a:pPr algn="ctr"/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  <a:cs typeface="Calibri Light" panose="020F0302020204030204" pitchFamily="34" charset="0"/>
              </a:rPr>
              <a:t>    </a:t>
            </a:r>
            <a:r>
              <a:rPr lang="ru-RU" sz="1900" b="1" i="1" dirty="0" smtClean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  <a:cs typeface="Calibri Light" panose="020F0302020204030204" pitchFamily="34" charset="0"/>
              </a:rPr>
              <a:t>Все </a:t>
            </a:r>
            <a:r>
              <a:rPr lang="ru-RU" sz="1900" b="1" i="1" dirty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  <a:cs typeface="Calibri Light" panose="020F0302020204030204" pitchFamily="34" charset="0"/>
              </a:rPr>
              <a:t>национальные проекты, </a:t>
            </a:r>
            <a:r>
              <a:rPr lang="ru-RU" sz="1900" b="1" i="1" dirty="0" smtClean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  <a:cs typeface="Calibri Light" panose="020F0302020204030204" pitchFamily="34" charset="0"/>
              </a:rPr>
              <a:t>планируемые к реализации </a:t>
            </a:r>
            <a:r>
              <a:rPr lang="ru-RU" sz="1900" b="1" i="1" dirty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  <a:cs typeface="Calibri Light" panose="020F0302020204030204" pitchFamily="34" charset="0"/>
              </a:rPr>
              <a:t>на территории города Комсомольска-на-Амуре являются общественно значимыми  проектами. Они разработаны для решения важнейших проблем и улучшения качества жизни граждан.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8751349"/>
              </p:ext>
            </p:extLst>
          </p:nvPr>
        </p:nvGraphicFramePr>
        <p:xfrm>
          <a:off x="259371" y="1927963"/>
          <a:ext cx="9887160" cy="5227866"/>
        </p:xfrm>
        <a:graphic>
          <a:graphicData uri="http://schemas.openxmlformats.org/drawingml/2006/table">
            <a:tbl>
              <a:tblPr>
                <a:tableStyleId>{C4B1156A-380E-4F78-BDF5-A606A8083BF9}</a:tableStyleId>
              </a:tblPr>
              <a:tblGrid>
                <a:gridCol w="510181"/>
                <a:gridCol w="6192688"/>
                <a:gridCol w="1080120"/>
                <a:gridCol w="1080120"/>
                <a:gridCol w="1024051"/>
              </a:tblGrid>
              <a:tr h="582751">
                <a:tc>
                  <a:txBody>
                    <a:bodyPr/>
                    <a:lstStyle/>
                    <a:p>
                      <a:pPr marL="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6300" marR="106300" marT="54035" marB="54035" anchor="ctr" horzOverflow="overflow">
                    <a:solidFill>
                      <a:schemeClr val="accent4">
                        <a:tint val="2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6300" marR="106300" marT="54035" marB="54035" anchor="ctr" horzOverflow="overflow">
                    <a:solidFill>
                      <a:schemeClr val="accent4">
                        <a:tint val="2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5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2026 год (прогноз)</a:t>
                      </a:r>
                      <a:endParaRPr kumimoji="0" lang="ru-RU" altLang="ru-RU" sz="15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06307" marR="106307" marT="54035" marB="54035" anchor="ctr" horzOverflow="overflow">
                    <a:solidFill>
                      <a:schemeClr val="accent4">
                        <a:tint val="2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5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2027 год (прогноз)</a:t>
                      </a:r>
                      <a:endParaRPr kumimoji="0" lang="ru-RU" altLang="ru-RU" sz="15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06307" marR="106307" marT="54035" marB="54035" anchor="ctr" horzOverflow="overflow">
                    <a:solidFill>
                      <a:schemeClr val="accent4">
                        <a:tint val="2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5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2028 год (прогноз)</a:t>
                      </a:r>
                      <a:endParaRPr kumimoji="0" lang="ru-RU" altLang="ru-RU" sz="15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06307" marR="106307" marT="54035" marB="54035" anchor="ctr" horzOverflow="overflow">
                    <a:solidFill>
                      <a:schemeClr val="accent4">
                        <a:tint val="20000"/>
                        <a:alpha val="70000"/>
                      </a:schemeClr>
                    </a:solidFill>
                  </a:tcPr>
                </a:tc>
              </a:tr>
              <a:tr h="38895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altLang="ru-RU" sz="1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06300" marR="106300" marT="54035" marB="54035" anchor="ctr" horzOverflow="overflow">
                    <a:solidFill>
                      <a:schemeClr val="accent4">
                        <a:tint val="2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ВСЕГО</a:t>
                      </a:r>
                      <a:endParaRPr kumimoji="0" lang="ru-RU" altLang="ru-RU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06300" marR="106300" marT="54035" marB="54035" anchor="ctr" horzOverflow="overflow">
                    <a:solidFill>
                      <a:schemeClr val="accent4">
                        <a:tint val="2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8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507,7</a:t>
                      </a:r>
                      <a:endParaRPr kumimoji="0" lang="ru-RU" altLang="ru-RU" sz="18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06300" marR="106300" marT="54035" marB="54035" anchor="ctr" horzOverflow="overflow">
                    <a:solidFill>
                      <a:schemeClr val="accent4">
                        <a:tint val="2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8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508,7</a:t>
                      </a:r>
                      <a:endParaRPr kumimoji="0" lang="ru-RU" altLang="ru-RU" sz="18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06300" marR="106300" marT="54035" marB="54035" anchor="ctr" horzOverflow="overflow">
                    <a:solidFill>
                      <a:schemeClr val="accent4">
                        <a:tint val="2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8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495,81</a:t>
                      </a:r>
                      <a:endParaRPr kumimoji="0" lang="ru-RU" altLang="ru-RU" sz="18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06300" marR="106300" marT="54035" marB="54035" anchor="ctr" horzOverflow="overflow">
                    <a:solidFill>
                      <a:schemeClr val="accent4">
                        <a:tint val="20000"/>
                        <a:alpha val="70000"/>
                      </a:schemeClr>
                    </a:solidFill>
                  </a:tcPr>
                </a:tc>
              </a:tr>
              <a:tr h="159379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5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</a:t>
                      </a:r>
                      <a:endParaRPr kumimoji="0" lang="ru-RU" altLang="ru-RU" sz="1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06300" marR="106300" marT="54035" marB="54035" anchor="ctr" horzOverflow="overflow">
                    <a:solidFill>
                      <a:schemeClr val="accent4">
                        <a:tint val="2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7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Национальный проект «Молодёжь и дети»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Региональный проект «Педагоги и наставники»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(предусмотрены расходы на обеспечение деятельности советников директора по взаимодействию с детскими общественными объединениями  общеобразовательных организациях, а также  денежное вознаграждение за классное руководство педагогическим работникам)</a:t>
                      </a:r>
                      <a:endParaRPr kumimoji="0" lang="ru-RU" altLang="ru-RU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06300" marR="106300" marT="54035" marB="54035" anchor="ctr" horzOverflow="overflow">
                    <a:solidFill>
                      <a:schemeClr val="accent4">
                        <a:tint val="2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6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191,9</a:t>
                      </a:r>
                      <a:endParaRPr kumimoji="0" lang="ru-RU" altLang="ru-RU" sz="16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06300" marR="106300" marT="54035" marB="54035" anchor="ctr" horzOverflow="overflow">
                    <a:solidFill>
                      <a:schemeClr val="accent4">
                        <a:tint val="2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6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192,8</a:t>
                      </a:r>
                      <a:endParaRPr kumimoji="0" lang="ru-RU" altLang="ru-RU" sz="16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06300" marR="106300" marT="54035" marB="54035" anchor="ctr" horzOverflow="overflow">
                    <a:solidFill>
                      <a:schemeClr val="accent4">
                        <a:tint val="2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6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192,8</a:t>
                      </a:r>
                      <a:endParaRPr kumimoji="0" lang="ru-RU" altLang="ru-RU" sz="16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06300" marR="106300" marT="54035" marB="54035" anchor="ctr" horzOverflow="overflow">
                    <a:solidFill>
                      <a:schemeClr val="accent4">
                        <a:tint val="20000"/>
                        <a:alpha val="70000"/>
                      </a:schemeClr>
                    </a:solidFill>
                  </a:tcPr>
                </a:tc>
              </a:tr>
              <a:tr h="58275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5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2.</a:t>
                      </a:r>
                      <a:endParaRPr kumimoji="0" lang="ru-RU" altLang="ru-RU" sz="1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06300" marR="106300" marT="54035" marB="54035" anchor="ctr" horzOverflow="overflow">
                    <a:solidFill>
                      <a:schemeClr val="accent4">
                        <a:tint val="2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7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Национальный проект «Инфраструктура для жизни»</a:t>
                      </a:r>
                      <a:r>
                        <a:rPr kumimoji="0" lang="ru-RU" altLang="ru-RU" sz="15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5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 том числе:</a:t>
                      </a:r>
                      <a:endParaRPr kumimoji="0" lang="ru-RU" altLang="ru-RU" sz="1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06300" marR="106300" marT="54035" marB="54035" anchor="ctr" horzOverflow="overflow">
                    <a:solidFill>
                      <a:schemeClr val="accent4">
                        <a:tint val="2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6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315,8</a:t>
                      </a:r>
                      <a:endParaRPr kumimoji="0" lang="ru-RU" altLang="ru-RU" sz="16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06300" marR="106300" marT="54035" marB="54035" anchor="ctr" horzOverflow="overflow">
                    <a:solidFill>
                      <a:schemeClr val="accent4">
                        <a:tint val="2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6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315,9</a:t>
                      </a:r>
                      <a:endParaRPr kumimoji="0" lang="ru-RU" altLang="ru-RU" sz="16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06300" marR="106300" marT="54035" marB="54035" anchor="ctr" horzOverflow="overflow">
                    <a:solidFill>
                      <a:schemeClr val="accent4">
                        <a:tint val="2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6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303,01</a:t>
                      </a:r>
                      <a:endParaRPr kumimoji="0" lang="ru-RU" altLang="ru-RU" sz="16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06300" marR="106300" marT="54035" marB="54035" anchor="ctr" horzOverflow="overflow">
                    <a:solidFill>
                      <a:schemeClr val="accent4">
                        <a:tint val="20000"/>
                        <a:alpha val="70000"/>
                      </a:schemeClr>
                    </a:solidFill>
                  </a:tcPr>
                </a:tc>
              </a:tr>
              <a:tr h="77654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5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2.1</a:t>
                      </a:r>
                      <a:endParaRPr kumimoji="0" lang="ru-RU" altLang="ru-RU" sz="1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06300" marR="106300" marT="54035" marB="54035" anchor="ctr" horzOverflow="overflow">
                    <a:solidFill>
                      <a:schemeClr val="accent4">
                        <a:tint val="2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5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Региональный проект «Региональная и местная дорожная сеть» </a:t>
                      </a:r>
                      <a:r>
                        <a:rPr kumimoji="0" lang="ru-RU" altLang="ru-RU" sz="1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(предусмотрены расходы на ремонт  объектов дорожной сети, находящихся в муниципальной собственности)</a:t>
                      </a:r>
                      <a:endParaRPr kumimoji="0" lang="ru-RU" altLang="ru-RU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06300" marR="106300" marT="54035" marB="54035" anchor="ctr" horzOverflow="overflow">
                    <a:solidFill>
                      <a:schemeClr val="accent4">
                        <a:tint val="2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5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303,0</a:t>
                      </a:r>
                      <a:endParaRPr kumimoji="0" lang="ru-RU" altLang="ru-RU" sz="15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06300" marR="106300" marT="54035" marB="54035" anchor="ctr" horzOverflow="overflow">
                    <a:solidFill>
                      <a:schemeClr val="accent4">
                        <a:tint val="2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5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303,0</a:t>
                      </a:r>
                      <a:endParaRPr kumimoji="0" lang="ru-RU" altLang="ru-RU" sz="15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06300" marR="106300" marT="54035" marB="54035" anchor="ctr" horzOverflow="overflow">
                    <a:solidFill>
                      <a:schemeClr val="accent4">
                        <a:tint val="2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5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303,0</a:t>
                      </a:r>
                      <a:endParaRPr kumimoji="0" lang="ru-RU" altLang="ru-RU" sz="15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06300" marR="106300" marT="54035" marB="54035" anchor="ctr" horzOverflow="overflow">
                    <a:solidFill>
                      <a:schemeClr val="accent4">
                        <a:tint val="20000"/>
                        <a:alpha val="70000"/>
                      </a:schemeClr>
                    </a:solidFill>
                  </a:tcPr>
                </a:tc>
              </a:tr>
              <a:tr h="122377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5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2.2</a:t>
                      </a:r>
                      <a:endParaRPr kumimoji="0" lang="ru-RU" altLang="ru-RU" sz="1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06300" marR="106300" marT="54035" marB="54035" anchor="ctr" horzOverflow="overflow">
                    <a:solidFill>
                      <a:schemeClr val="accent4">
                        <a:tint val="2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5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Региональный проект «Модернизация коммунальной инфраструктуры»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5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altLang="ru-RU" sz="1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(предусмотрены расходы на строительно - монтажные работы по объекту «Реконструкция канализации в городе Комсомольске-на-Амуре»)</a:t>
                      </a:r>
                      <a:endParaRPr kumimoji="0" lang="ru-RU" altLang="ru-RU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06300" marR="106300" marT="54035" marB="54035" anchor="ctr" horzOverflow="overflow">
                    <a:solidFill>
                      <a:schemeClr val="accent4">
                        <a:tint val="2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5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12,8</a:t>
                      </a:r>
                      <a:endParaRPr kumimoji="0" lang="ru-RU" altLang="ru-RU" sz="15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06300" marR="106300" marT="54035" marB="54035" anchor="ctr" horzOverflow="overflow">
                    <a:solidFill>
                      <a:schemeClr val="accent4">
                        <a:tint val="2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5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12,9</a:t>
                      </a:r>
                      <a:endParaRPr kumimoji="0" lang="ru-RU" altLang="ru-RU" sz="15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06300" marR="106300" marT="54035" marB="54035" anchor="ctr" horzOverflow="overflow">
                    <a:solidFill>
                      <a:schemeClr val="accent4">
                        <a:tint val="2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5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0,01</a:t>
                      </a:r>
                      <a:endParaRPr kumimoji="0" lang="ru-RU" altLang="ru-RU" sz="15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06300" marR="106300" marT="54035" marB="54035" anchor="ctr" horzOverflow="overflow">
                    <a:solidFill>
                      <a:schemeClr val="accent4">
                        <a:tint val="20000"/>
                        <a:alpha val="7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9188778" y="-7425"/>
            <a:ext cx="1167652" cy="375594"/>
          </a:xfrm>
          <a:prstGeom prst="rect">
            <a:avLst/>
          </a:prstGeom>
        </p:spPr>
        <p:txBody>
          <a:bodyPr wrap="none" lIns="112883" tIns="56441" rIns="112883" bIns="56441">
            <a:spAutoFit/>
          </a:bodyPr>
          <a:lstStyle/>
          <a:p>
            <a:r>
              <a:rPr lang="ru-RU" sz="17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ru-RU" sz="17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лн </a:t>
            </a:r>
            <a:r>
              <a:rPr lang="ru-RU" sz="17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руб.</a:t>
            </a:r>
          </a:p>
        </p:txBody>
      </p:sp>
    </p:spTree>
    <p:extLst>
      <p:ext uri="{BB962C8B-B14F-4D97-AF65-F5344CB8AC3E}">
        <p14:creationId xmlns:p14="http://schemas.microsoft.com/office/powerpoint/2010/main" val="1750247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3387" y="338421"/>
            <a:ext cx="9158418" cy="1452812"/>
          </a:xfrm>
          <a:prstGeom prst="rect">
            <a:avLst/>
          </a:prstGeom>
        </p:spPr>
        <p:txBody>
          <a:bodyPr wrap="square" lIns="112883" tIns="56441" rIns="112883" bIns="56441">
            <a:spAutoFit/>
          </a:bodyPr>
          <a:lstStyle/>
          <a:p>
            <a:pPr algn="ctr"/>
            <a:r>
              <a:rPr lang="ru-RU" sz="2900" b="1" i="1" dirty="0">
                <a:solidFill>
                  <a:srgbClr val="002060"/>
                </a:solidFill>
                <a:effectLst>
                  <a:glow rad="63500">
                    <a:srgbClr val="5ECCF3">
                      <a:satMod val="175000"/>
                      <a:alpha val="40000"/>
                    </a:srgbClr>
                  </a:glow>
                </a:effectLst>
                <a:latin typeface="Bookman Old Style" panose="02050604050505020204" pitchFamily="18" charset="0"/>
                <a:cs typeface="Arial" pitchFamily="34" charset="0"/>
              </a:rPr>
              <a:t>ОБЩЕСТВЕННЫЙ СОВЕТ ПРИ АДМИНИСТРАЦИИ ГОРОДА </a:t>
            </a:r>
            <a:endParaRPr lang="ru-RU" sz="2900" b="1" i="1" dirty="0" smtClean="0">
              <a:solidFill>
                <a:srgbClr val="002060"/>
              </a:solidFill>
              <a:effectLst>
                <a:glow rad="63500">
                  <a:srgbClr val="5ECCF3">
                    <a:satMod val="175000"/>
                    <a:alpha val="40000"/>
                  </a:srgbClr>
                </a:glow>
              </a:effectLst>
              <a:latin typeface="Bookman Old Style" panose="02050604050505020204" pitchFamily="18" charset="0"/>
              <a:cs typeface="Arial" pitchFamily="34" charset="0"/>
            </a:endParaRPr>
          </a:p>
          <a:p>
            <a:pPr algn="ctr"/>
            <a:r>
              <a:rPr lang="ru-RU" sz="2900" b="1" i="1" dirty="0" smtClean="0">
                <a:solidFill>
                  <a:srgbClr val="002060"/>
                </a:solidFill>
                <a:effectLst>
                  <a:glow rad="63500">
                    <a:srgbClr val="5ECCF3">
                      <a:satMod val="175000"/>
                      <a:alpha val="40000"/>
                    </a:srgbClr>
                  </a:glow>
                </a:effectLst>
                <a:latin typeface="Bookman Old Style" panose="02050604050505020204" pitchFamily="18" charset="0"/>
                <a:cs typeface="Arial" pitchFamily="34" charset="0"/>
              </a:rPr>
              <a:t>КОМСОМОЛЬСКА </a:t>
            </a:r>
            <a:r>
              <a:rPr lang="ru-RU" sz="2900" b="1" i="1" dirty="0">
                <a:solidFill>
                  <a:srgbClr val="002060"/>
                </a:solidFill>
                <a:effectLst>
                  <a:glow rad="63500">
                    <a:srgbClr val="5ECCF3">
                      <a:satMod val="175000"/>
                      <a:alpha val="40000"/>
                    </a:srgbClr>
                  </a:glow>
                </a:effectLst>
                <a:latin typeface="Bookman Old Style" panose="02050604050505020204" pitchFamily="18" charset="0"/>
                <a:cs typeface="Arial" pitchFamily="34" charset="0"/>
              </a:rPr>
              <a:t>–НА-АМУРЕ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9351" y="2507660"/>
            <a:ext cx="10232478" cy="2883973"/>
          </a:xfrm>
          <a:prstGeom prst="rect">
            <a:avLst/>
          </a:prstGeom>
          <a:noFill/>
        </p:spPr>
        <p:txBody>
          <a:bodyPr wrap="square" lIns="112883" tIns="56441" rIns="112883" bIns="56441" rtlCol="0">
            <a:spAutoFit/>
          </a:bodyPr>
          <a:lstStyle/>
          <a:p>
            <a:pPr indent="450000" algn="just"/>
            <a:r>
              <a:rPr lang="ru-RU" b="1" i="1" dirty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  <a:cs typeface="Calibri Light" panose="020F0302020204030204" pitchFamily="34" charset="0"/>
              </a:rPr>
              <a:t>Общественный совет города Комсомольска-на-Амуре обеспечивает взаимодействие граждан с органами власти на территории города 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  <a:cs typeface="Calibri Light" panose="020F0302020204030204" pitchFamily="34" charset="0"/>
              </a:rPr>
              <a:t>Комсомольска-на-Амуре.</a:t>
            </a:r>
          </a:p>
          <a:p>
            <a:pPr indent="450000" algn="just"/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  <a:cs typeface="Calibri Light" panose="020F0302020204030204" pitchFamily="34" charset="0"/>
              </a:rPr>
              <a:t>Члены </a:t>
            </a:r>
            <a:r>
              <a:rPr lang="ru-RU" b="1" i="1" dirty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  <a:cs typeface="Calibri Light" panose="020F0302020204030204" pitchFamily="34" charset="0"/>
              </a:rPr>
              <a:t>общественного совета работают с администрацией города Комсомольска-на-Амуре, Комсомольской –на-Амуре городской Думой по вопросам относящимся к полномочиям городского округа. Активно участвуют в встречах с руководителями предприятий, организаций и учреждений города Комсомольска-на-Амуре,  населением, приёмах граждан, принимают  участие в заседаниях коллегии при главе города Комсомольска-на-Амуре, заседаниях Комсомольской-на-Амуре городской Думы. </a:t>
            </a:r>
          </a:p>
        </p:txBody>
      </p:sp>
    </p:spTree>
    <p:extLst>
      <p:ext uri="{BB962C8B-B14F-4D97-AF65-F5344CB8AC3E}">
        <p14:creationId xmlns:p14="http://schemas.microsoft.com/office/powerpoint/2010/main" val="1438404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4666" y="368169"/>
            <a:ext cx="9793088" cy="1498979"/>
          </a:xfrm>
          <a:prstGeom prst="rect">
            <a:avLst/>
          </a:prstGeom>
          <a:noFill/>
        </p:spPr>
        <p:txBody>
          <a:bodyPr wrap="square" lIns="112883" tIns="56441" rIns="112883" bIns="56441" rtlCol="0">
            <a:spAutoFit/>
          </a:bodyPr>
          <a:lstStyle/>
          <a:p>
            <a:pPr algn="ctr"/>
            <a:r>
              <a:rPr lang="ru-RU" sz="2900" b="1" i="1" dirty="0">
                <a:solidFill>
                  <a:srgbClr val="002060"/>
                </a:solidFill>
                <a:effectLst>
                  <a:glow rad="63500">
                    <a:srgbClr val="5ECCF3">
                      <a:satMod val="175000"/>
                      <a:alpha val="40000"/>
                    </a:srgbClr>
                  </a:glow>
                </a:effectLst>
                <a:latin typeface="Bookman Old Style" panose="02050604050505020204" pitchFamily="18" charset="0"/>
                <a:cs typeface="Arial" pitchFamily="34" charset="0"/>
              </a:rPr>
              <a:t>ДОЛГОВАЯ НАГРУЗКА НА БЮДЖЕТ </a:t>
            </a:r>
            <a:endParaRPr lang="ru-RU" sz="2900" b="1" i="1" dirty="0" smtClean="0">
              <a:solidFill>
                <a:srgbClr val="002060"/>
              </a:solidFill>
              <a:effectLst>
                <a:glow rad="63500">
                  <a:srgbClr val="5ECCF3">
                    <a:satMod val="175000"/>
                    <a:alpha val="40000"/>
                  </a:srgbClr>
                </a:glow>
              </a:effectLst>
              <a:latin typeface="Bookman Old Style" panose="02050604050505020204" pitchFamily="18" charset="0"/>
              <a:cs typeface="Arial" pitchFamily="34" charset="0"/>
            </a:endParaRPr>
          </a:p>
          <a:p>
            <a:pPr algn="ctr"/>
            <a:r>
              <a:rPr lang="ru-RU" sz="2900" b="1" i="1" dirty="0" smtClean="0">
                <a:solidFill>
                  <a:srgbClr val="002060"/>
                </a:solidFill>
                <a:effectLst>
                  <a:glow rad="63500">
                    <a:srgbClr val="5ECCF3">
                      <a:satMod val="175000"/>
                      <a:alpha val="40000"/>
                    </a:srgbClr>
                  </a:glow>
                </a:effectLst>
                <a:latin typeface="Bookman Old Style" panose="02050604050505020204" pitchFamily="18" charset="0"/>
                <a:cs typeface="Arial" pitchFamily="34" charset="0"/>
              </a:rPr>
              <a:t>ГОРОДА КОМСОМОЛЬСКА-НА-АМУРЕ</a:t>
            </a:r>
          </a:p>
          <a:p>
            <a:pPr algn="ctr"/>
            <a:endParaRPr lang="ru-RU" sz="3000" b="1" i="1" dirty="0">
              <a:solidFill>
                <a:srgbClr val="002060"/>
              </a:solidFill>
              <a:effectLst>
                <a:glow rad="63500">
                  <a:srgbClr val="5ECCF3">
                    <a:satMod val="175000"/>
                    <a:alpha val="40000"/>
                  </a:srgbClr>
                </a:glow>
              </a:effectLst>
              <a:latin typeface="Bookman Old Style" panose="02050604050505020204" pitchFamily="18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34666" y="1431193"/>
            <a:ext cx="9793088" cy="2237643"/>
          </a:xfrm>
          <a:prstGeom prst="rect">
            <a:avLst/>
          </a:prstGeom>
        </p:spPr>
        <p:txBody>
          <a:bodyPr wrap="square" lIns="112883" tIns="56441" rIns="112883" bIns="56441">
            <a:spAutoFit/>
          </a:bodyPr>
          <a:lstStyle/>
          <a:p>
            <a:pPr algn="ctr"/>
            <a:endParaRPr lang="ru-RU" sz="1600" b="1" i="1" dirty="0" smtClean="0">
              <a:solidFill>
                <a:schemeClr val="accent3">
                  <a:lumMod val="50000"/>
                </a:schemeClr>
              </a:solidFill>
              <a:latin typeface="Bookman Old Style" panose="02050604050505020204" pitchFamily="18" charset="0"/>
              <a:cs typeface="Calibri Light" panose="020F0302020204030204" pitchFamily="34" charset="0"/>
            </a:endParaRPr>
          </a:p>
          <a:p>
            <a:pPr algn="just"/>
            <a:r>
              <a:rPr lang="ru-RU" sz="2100" b="1" i="1" dirty="0" smtClean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  <a:cs typeface="Calibri Light" panose="020F0302020204030204" pitchFamily="34" charset="0"/>
              </a:rPr>
              <a:t>По </a:t>
            </a:r>
            <a:r>
              <a:rPr lang="ru-RU" sz="2100" b="1" i="1" dirty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  <a:cs typeface="Calibri Light" panose="020F0302020204030204" pitchFamily="34" charset="0"/>
              </a:rPr>
              <a:t>состоянию на </a:t>
            </a:r>
            <a:r>
              <a:rPr lang="ru-RU" sz="2100" b="1" i="1" dirty="0" smtClean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  <a:cs typeface="Calibri Light" panose="020F0302020204030204" pitchFamily="34" charset="0"/>
              </a:rPr>
              <a:t>1 января 2027 </a:t>
            </a:r>
            <a:r>
              <a:rPr lang="ru-RU" sz="2100" b="1" i="1" dirty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  <a:cs typeface="Calibri Light" panose="020F0302020204030204" pitchFamily="34" charset="0"/>
              </a:rPr>
              <a:t>года </a:t>
            </a:r>
            <a:r>
              <a:rPr lang="ru-RU" sz="2100" b="1" i="1" dirty="0" smtClean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  <a:cs typeface="Calibri Light" panose="020F0302020204030204" pitchFamily="34" charset="0"/>
              </a:rPr>
              <a:t>долговые обязательства по бюджетному кредиту составят </a:t>
            </a:r>
            <a:r>
              <a:rPr lang="ru-RU" sz="2100" b="1" i="1" dirty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  <a:cs typeface="Calibri Light" panose="020F0302020204030204" pitchFamily="34" charset="0"/>
              </a:rPr>
              <a:t>1 млрд </a:t>
            </a:r>
            <a:r>
              <a:rPr lang="ru-RU" sz="2100" b="1" i="1" dirty="0" smtClean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  <a:cs typeface="Calibri Light" panose="020F0302020204030204" pitchFamily="34" charset="0"/>
              </a:rPr>
              <a:t>499 </a:t>
            </a:r>
            <a:r>
              <a:rPr lang="ru-RU" sz="2100" b="1" i="1" dirty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  <a:cs typeface="Calibri Light" panose="020F0302020204030204" pitchFamily="34" charset="0"/>
              </a:rPr>
              <a:t>млн рублей, его погашение предусмотрено в соответствии с графиками до 2028 и 2029 годов </a:t>
            </a:r>
            <a:r>
              <a:rPr lang="ru-RU" sz="2100" b="1" i="1" dirty="0" smtClean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  <a:cs typeface="Calibri Light" panose="020F0302020204030204" pitchFamily="34" charset="0"/>
              </a:rPr>
              <a:t>по 138,7 млн рублей ежегодно.</a:t>
            </a:r>
          </a:p>
          <a:p>
            <a:pPr algn="just"/>
            <a:endParaRPr lang="ru-RU" sz="2000" b="1" i="1" dirty="0" smtClean="0">
              <a:solidFill>
                <a:schemeClr val="accent3">
                  <a:lumMod val="50000"/>
                </a:schemeClr>
              </a:solidFill>
              <a:latin typeface="Bookman Old Style" panose="02050604050505020204" pitchFamily="18" charset="0"/>
              <a:cs typeface="Calibri Light" panose="020F0302020204030204" pitchFamily="34" charset="0"/>
            </a:endParaRPr>
          </a:p>
          <a:p>
            <a:pPr algn="just"/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0996663"/>
              </p:ext>
            </p:extLst>
          </p:nvPr>
        </p:nvGraphicFramePr>
        <p:xfrm>
          <a:off x="228254" y="3483421"/>
          <a:ext cx="9865097" cy="3163828"/>
        </p:xfrm>
        <a:graphic>
          <a:graphicData uri="http://schemas.openxmlformats.org/drawingml/2006/table">
            <a:tbl>
              <a:tblPr>
                <a:tableStyleId>{C4B1156A-380E-4F78-BDF5-A606A8083BF9}</a:tableStyleId>
              </a:tblPr>
              <a:tblGrid>
                <a:gridCol w="3492389"/>
                <a:gridCol w="2345241"/>
                <a:gridCol w="1831415"/>
                <a:gridCol w="2196052"/>
              </a:tblGrid>
              <a:tr h="82809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7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Наименование </a:t>
                      </a:r>
                      <a:endParaRPr kumimoji="0" lang="ru-RU" altLang="ru-RU" sz="17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06300" marR="106300" marT="54035" marB="54035" anchor="ctr" horzOverflow="overflow">
                    <a:solidFill>
                      <a:schemeClr val="accent4">
                        <a:tint val="2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7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 01.01.2027</a:t>
                      </a:r>
                      <a:endParaRPr kumimoji="0" lang="ru-RU" altLang="ru-RU" sz="17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06300" marR="106300" marT="54035" marB="54035" anchor="ctr" horzOverflow="overflow">
                    <a:solidFill>
                      <a:schemeClr val="accent4">
                        <a:tint val="2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7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 01.01.2028</a:t>
                      </a:r>
                      <a:endParaRPr kumimoji="0" lang="ru-RU" altLang="ru-RU" sz="17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06300" marR="106300" marT="54035" marB="54035" anchor="ctr" horzOverflow="overflow">
                    <a:solidFill>
                      <a:schemeClr val="accent4">
                        <a:tint val="2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7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 01.01.2029</a:t>
                      </a:r>
                      <a:endParaRPr kumimoji="0" lang="ru-RU" altLang="ru-RU" sz="17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06300" marR="106300" marT="54035" marB="54035" anchor="ctr" horzOverflow="overflow">
                    <a:solidFill>
                      <a:schemeClr val="accent4">
                        <a:tint val="20000"/>
                        <a:alpha val="70000"/>
                      </a:schemeClr>
                    </a:solidFill>
                  </a:tcPr>
                </a:tc>
              </a:tr>
              <a:tr h="634157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Всего долговые обязательства, 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 том числе:</a:t>
                      </a:r>
                      <a:endParaRPr kumimoji="0" lang="ru-RU" altLang="ru-RU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06300" marR="106300" marT="54035" marB="54035" anchor="ctr" horzOverflow="overflow">
                    <a:solidFill>
                      <a:schemeClr val="accent4">
                        <a:tint val="2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8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1 558,0</a:t>
                      </a:r>
                      <a:endParaRPr kumimoji="0" lang="ru-RU" altLang="ru-RU" sz="18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06300" marR="106300" marT="54035" marB="54035" anchor="ctr" horzOverflow="overflow">
                    <a:solidFill>
                      <a:schemeClr val="accent4">
                        <a:tint val="2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8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1 419,3</a:t>
                      </a:r>
                      <a:endParaRPr kumimoji="0" lang="ru-RU" altLang="ru-RU" sz="18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06300" marR="106300" marT="54035" marB="54035" anchor="ctr" horzOverflow="overflow">
                    <a:solidFill>
                      <a:schemeClr val="accent4">
                        <a:tint val="2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8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1 221,6</a:t>
                      </a:r>
                      <a:endParaRPr kumimoji="0" lang="ru-RU" altLang="ru-RU" sz="18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06300" marR="106300" marT="54035" marB="54035" anchor="ctr" horzOverflow="overflow">
                    <a:solidFill>
                      <a:schemeClr val="accent4">
                        <a:tint val="20000"/>
                        <a:alpha val="70000"/>
                      </a:schemeClr>
                    </a:solidFill>
                  </a:tcPr>
                </a:tc>
              </a:tr>
              <a:tr h="647783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Долговые обязательства по бюджетному кредиту</a:t>
                      </a:r>
                      <a:endParaRPr kumimoji="0" lang="ru-RU" altLang="ru-R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06300" marR="106300" marT="54035" marB="54035" anchor="ctr" horzOverflow="overflow">
                    <a:solidFill>
                      <a:schemeClr val="accent4">
                        <a:tint val="2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8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1 499,0</a:t>
                      </a:r>
                      <a:endParaRPr kumimoji="0" lang="ru-RU" altLang="ru-RU" sz="18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06300" marR="106300" marT="54035" marB="54035" anchor="ctr" horzOverflow="overflow">
                    <a:solidFill>
                      <a:schemeClr val="accent4">
                        <a:tint val="2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8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1 360,3</a:t>
                      </a:r>
                      <a:endParaRPr kumimoji="0" lang="ru-RU" altLang="ru-RU" sz="18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06300" marR="106300" marT="54035" marB="54035" anchor="ctr" horzOverflow="overflow">
                    <a:solidFill>
                      <a:schemeClr val="accent4">
                        <a:tint val="2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8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1 221,6</a:t>
                      </a:r>
                      <a:endParaRPr kumimoji="0" lang="ru-RU" altLang="ru-RU" sz="18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06300" marR="106300" marT="54035" marB="54035" anchor="ctr" horzOverflow="overflow">
                    <a:solidFill>
                      <a:schemeClr val="accent4">
                        <a:tint val="20000"/>
                        <a:alpha val="70000"/>
                      </a:schemeClr>
                    </a:solidFill>
                  </a:tcPr>
                </a:tc>
              </a:tr>
              <a:tr h="1022316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Муниципальные займы, осуществляемые путем выпуска муниципальных ценных бумаг</a:t>
                      </a:r>
                      <a:endParaRPr kumimoji="0" lang="ru-RU" altLang="ru-R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06300" marR="106300" marT="54035" marB="54035" anchor="ctr" horzOverflow="overflow">
                    <a:solidFill>
                      <a:schemeClr val="accent4">
                        <a:tint val="2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8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59,0</a:t>
                      </a:r>
                      <a:endParaRPr kumimoji="0" lang="ru-RU" altLang="ru-RU" sz="18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06300" marR="106300" marT="54035" marB="54035" anchor="ctr" horzOverflow="overflow">
                    <a:solidFill>
                      <a:schemeClr val="accent4">
                        <a:tint val="2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8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59,0</a:t>
                      </a:r>
                      <a:endParaRPr kumimoji="0" lang="ru-RU" altLang="ru-RU" sz="18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06300" marR="106300" marT="54035" marB="54035" anchor="ctr" horzOverflow="overflow">
                    <a:solidFill>
                      <a:schemeClr val="accent4">
                        <a:tint val="2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8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</a:t>
                      </a:r>
                      <a:endParaRPr kumimoji="0" lang="ru-RU" altLang="ru-RU" sz="18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06300" marR="106300" marT="54035" marB="54035" anchor="ctr" horzOverflow="overflow">
                    <a:solidFill>
                      <a:schemeClr val="accent4">
                        <a:tint val="20000"/>
                        <a:alpha val="7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9188778" y="-7425"/>
            <a:ext cx="1167652" cy="375594"/>
          </a:xfrm>
          <a:prstGeom prst="rect">
            <a:avLst/>
          </a:prstGeom>
        </p:spPr>
        <p:txBody>
          <a:bodyPr wrap="none" lIns="112883" tIns="56441" rIns="112883" bIns="56441">
            <a:spAutoFit/>
          </a:bodyPr>
          <a:lstStyle/>
          <a:p>
            <a:r>
              <a:rPr lang="ru-RU" sz="17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ru-RU" sz="17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лн </a:t>
            </a:r>
            <a:r>
              <a:rPr lang="ru-RU" sz="17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руб.</a:t>
            </a:r>
          </a:p>
        </p:txBody>
      </p:sp>
    </p:spTree>
    <p:extLst>
      <p:ext uri="{BB962C8B-B14F-4D97-AF65-F5344CB8AC3E}">
        <p14:creationId xmlns:p14="http://schemas.microsoft.com/office/powerpoint/2010/main" val="2222287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5431" y="819125"/>
            <a:ext cx="10009112" cy="1037314"/>
          </a:xfrm>
          <a:prstGeom prst="rect">
            <a:avLst/>
          </a:prstGeom>
          <a:noFill/>
        </p:spPr>
        <p:txBody>
          <a:bodyPr wrap="square" lIns="112883" tIns="56441" rIns="112883" bIns="56441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900" b="1" i="1" dirty="0">
                <a:solidFill>
                  <a:srgbClr val="002060"/>
                </a:solidFill>
                <a:effectLst>
                  <a:glow rad="63500">
                    <a:srgbClr val="5ECCF3">
                      <a:satMod val="175000"/>
                      <a:alpha val="40000"/>
                    </a:srgbClr>
                  </a:glow>
                </a:effectLst>
                <a:latin typeface="Bookman Old Style" panose="02050604050505020204" pitchFamily="18" charset="0"/>
                <a:cs typeface="Arial" pitchFamily="34" charset="0"/>
              </a:rPr>
              <a:t>ПОВЫШЕНИЕ ФИНАНСОВОЙ ГРАМОТНОСТИ НАСЕЛЕНИЯ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61429" y="2307068"/>
            <a:ext cx="228035" cy="390983"/>
          </a:xfrm>
          <a:prstGeom prst="rect">
            <a:avLst/>
          </a:prstGeom>
          <a:noFill/>
        </p:spPr>
        <p:txBody>
          <a:bodyPr wrap="none" lIns="112883" tIns="56441" rIns="112883" bIns="56441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53519" y="2095219"/>
            <a:ext cx="9650374" cy="1283535"/>
          </a:xfrm>
          <a:prstGeom prst="rect">
            <a:avLst/>
          </a:prstGeom>
          <a:noFill/>
        </p:spPr>
        <p:txBody>
          <a:bodyPr wrap="square" lIns="112883" tIns="56441" rIns="112883" bIns="56441" rtlCol="0">
            <a:spAutoFit/>
          </a:bodyPr>
          <a:lstStyle/>
          <a:p>
            <a:pPr algn="just"/>
            <a:r>
              <a:rPr lang="ru-RU" sz="19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официальном сайте органов местного самоуправления регулярно </a:t>
            </a:r>
            <a:r>
              <a:rPr lang="ru-RU" sz="19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размещается </a:t>
            </a:r>
            <a:r>
              <a:rPr lang="ru-RU" sz="19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</a:t>
            </a:r>
            <a:r>
              <a:rPr lang="ru-RU" sz="19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9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финансовой грамотности, </a:t>
            </a:r>
            <a:r>
              <a:rPr lang="ru-RU" sz="19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информационные материалы публикуются </a:t>
            </a:r>
            <a:r>
              <a:rPr lang="ru-RU" sz="19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социальных сетях «Одноклассники», «ВКонтакте</a:t>
            </a:r>
            <a:r>
              <a:rPr lang="ru-RU" sz="19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 С актуальной информацией о бюджете города можно ознакомиться на ключевых ресурсах.</a:t>
            </a:r>
            <a:endParaRPr lang="ru-RU" sz="19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07557" y="2736987"/>
            <a:ext cx="228035" cy="390983"/>
          </a:xfrm>
          <a:prstGeom prst="rect">
            <a:avLst/>
          </a:prstGeom>
          <a:noFill/>
        </p:spPr>
        <p:txBody>
          <a:bodyPr wrap="none" lIns="112883" tIns="56441" rIns="112883" bIns="56441" rtlCol="0">
            <a:spAutoFit/>
          </a:bodyPr>
          <a:lstStyle/>
          <a:p>
            <a:endParaRPr lang="ru-RU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11" y="4649856"/>
            <a:ext cx="1720782" cy="2118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50057" y="3600145"/>
            <a:ext cx="2755008" cy="852648"/>
          </a:xfrm>
          <a:prstGeom prst="rect">
            <a:avLst/>
          </a:prstGeom>
          <a:noFill/>
        </p:spPr>
        <p:txBody>
          <a:bodyPr wrap="none" lIns="112883" tIns="56441" rIns="112883" bIns="56441" rtlCol="0">
            <a:spAutoFit/>
          </a:bodyPr>
          <a:lstStyle/>
          <a:p>
            <a:pPr algn="ctr"/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«Открытый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бюджет</a:t>
            </a:r>
          </a:p>
          <a:p>
            <a:pPr algn="ctr"/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города</a:t>
            </a:r>
          </a:p>
          <a:p>
            <a:pPr algn="ctr"/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Комсомольска-на-Амуре»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985464" y="3666484"/>
            <a:ext cx="2632342" cy="719970"/>
          </a:xfrm>
          <a:prstGeom prst="roundRect">
            <a:avLst/>
          </a:prstGeom>
          <a:solidFill>
            <a:srgbClr val="F2F4F8">
              <a:alpha val="0"/>
            </a:srgbClr>
          </a:solidFill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2883" tIns="56441" rIns="112883" bIns="56441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975" y="4649855"/>
            <a:ext cx="1746203" cy="211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843731" y="3651515"/>
            <a:ext cx="2996259" cy="768010"/>
          </a:xfrm>
          <a:prstGeom prst="rect">
            <a:avLst/>
          </a:prstGeom>
          <a:noFill/>
        </p:spPr>
        <p:txBody>
          <a:bodyPr wrap="square" lIns="112883" tIns="56441" rIns="112883" bIns="56441" rtlCol="0">
            <a:spAutoFit/>
          </a:bodyPr>
          <a:lstStyle/>
          <a:p>
            <a:pPr algn="ctr">
              <a:lnSpc>
                <a:spcPts val="1700"/>
              </a:lnSpc>
            </a:pPr>
            <a:r>
              <a:rPr lang="ru-RU" sz="17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Сайт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администрации</a:t>
            </a:r>
          </a:p>
          <a:p>
            <a:pPr algn="ctr">
              <a:lnSpc>
                <a:spcPts val="1700"/>
              </a:lnSpc>
            </a:pP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города </a:t>
            </a:r>
          </a:p>
          <a:p>
            <a:pPr algn="ctr">
              <a:lnSpc>
                <a:spcPts val="1700"/>
              </a:lnSpc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Комсомольска-на-Амуре»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996640" y="3665168"/>
            <a:ext cx="2268325" cy="574337"/>
          </a:xfrm>
          <a:prstGeom prst="roundRect">
            <a:avLst/>
          </a:prstGeom>
          <a:solidFill>
            <a:srgbClr val="F2F4F8">
              <a:alpha val="0"/>
            </a:srgbClr>
          </a:solidFill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2883" tIns="56441" rIns="112883" bIns="56441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9991" y="4635413"/>
            <a:ext cx="1720782" cy="2133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7291" y="4649855"/>
            <a:ext cx="1727024" cy="2118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5939200" y="3791484"/>
            <a:ext cx="1522364" cy="375594"/>
          </a:xfrm>
          <a:prstGeom prst="rect">
            <a:avLst/>
          </a:prstGeom>
          <a:noFill/>
        </p:spPr>
        <p:txBody>
          <a:bodyPr wrap="none" lIns="112883" tIns="56441" rIns="112883" bIns="56441" rtlCol="0">
            <a:spAutoFit/>
          </a:bodyPr>
          <a:lstStyle/>
          <a:p>
            <a:pPr algn="ctr"/>
            <a:r>
              <a:rPr lang="ru-RU" sz="17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«ВКонтакте»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115513" y="3712455"/>
            <a:ext cx="2030580" cy="375594"/>
          </a:xfrm>
          <a:prstGeom prst="rect">
            <a:avLst/>
          </a:prstGeom>
          <a:noFill/>
        </p:spPr>
        <p:txBody>
          <a:bodyPr wrap="none" lIns="112883" tIns="56441" rIns="112883" bIns="56441" rtlCol="0">
            <a:spAutoFit/>
          </a:bodyPr>
          <a:lstStyle/>
          <a:p>
            <a:r>
              <a:rPr lang="ru-RU" sz="17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«Одноклассники»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11390" y="3666484"/>
            <a:ext cx="2632342" cy="719970"/>
          </a:xfrm>
          <a:prstGeom prst="roundRect">
            <a:avLst/>
          </a:prstGeom>
          <a:solidFill>
            <a:srgbClr val="F2F4F8">
              <a:alpha val="0"/>
            </a:srgbClr>
          </a:solidFill>
          <a:ln w="3175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2883" tIns="56441" rIns="112883" bIns="56441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929268" y="3723023"/>
            <a:ext cx="1532296" cy="453031"/>
          </a:xfrm>
          <a:prstGeom prst="roundRect">
            <a:avLst/>
          </a:prstGeom>
          <a:solidFill>
            <a:srgbClr val="F2F4F8">
              <a:alpha val="0"/>
            </a:srgbClr>
          </a:solidFill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2883" tIns="56441" rIns="112883" bIns="56441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5513" y="0"/>
            <a:ext cx="2149451" cy="81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7497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5431" y="819125"/>
            <a:ext cx="10009112" cy="560260"/>
          </a:xfrm>
          <a:prstGeom prst="rect">
            <a:avLst/>
          </a:prstGeom>
          <a:noFill/>
        </p:spPr>
        <p:txBody>
          <a:bodyPr wrap="square" lIns="112883" tIns="56441" rIns="112883" bIns="56441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900" b="1" i="1" dirty="0">
                <a:solidFill>
                  <a:srgbClr val="002060"/>
                </a:solidFill>
                <a:effectLst>
                  <a:glow rad="63500">
                    <a:srgbClr val="5ECCF3">
                      <a:satMod val="175000"/>
                      <a:alpha val="40000"/>
                    </a:srgbClr>
                  </a:glow>
                </a:effectLst>
                <a:latin typeface="Bookman Old Style" panose="02050604050505020204" pitchFamily="18" charset="0"/>
                <a:cs typeface="Arial" pitchFamily="34" charset="0"/>
              </a:rPr>
              <a:t>ПЯТЬ СОВЕТОВ ФИНАНСОВОЙ ГРАМОТНОСТИ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61429" y="2307068"/>
            <a:ext cx="228035" cy="390983"/>
          </a:xfrm>
          <a:prstGeom prst="rect">
            <a:avLst/>
          </a:prstGeom>
          <a:noFill/>
        </p:spPr>
        <p:txBody>
          <a:bodyPr wrap="none" lIns="112883" tIns="56441" rIns="112883" bIns="56441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13022" y="1490833"/>
            <a:ext cx="9911445" cy="5376964"/>
          </a:xfrm>
          <a:prstGeom prst="rect">
            <a:avLst/>
          </a:prstGeom>
          <a:noFill/>
        </p:spPr>
        <p:txBody>
          <a:bodyPr wrap="square" lIns="112883" tIns="56441" rIns="112883" bIns="56441" rtlCol="0">
            <a:spAutoFit/>
          </a:bodyPr>
          <a:lstStyle/>
          <a:p>
            <a:pPr indent="450000" algn="just"/>
            <a:r>
              <a:rPr lang="ru-RU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ПЛАНИРУЙ СВОИ ДОХОДЫ И РАСХОДЫ</a:t>
            </a:r>
          </a:p>
          <a:p>
            <a:pPr indent="450000" algn="just"/>
            <a:r>
              <a:rPr lang="ru-RU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Составь личный финансовый план. Это важно, что бы упорядочить свои цели, оптимизировать доходы и расходы во времени.</a:t>
            </a:r>
          </a:p>
          <a:p>
            <a:pPr indent="450000" algn="just"/>
            <a:r>
              <a:rPr lang="ru-RU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СТАРАЙСЯ ИЗБЕГАТЬ ДОЛГОВ</a:t>
            </a:r>
          </a:p>
          <a:p>
            <a:pPr indent="450000" algn="just"/>
            <a:r>
              <a:rPr lang="ru-RU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 тем как воспользоваться заёмными средствами, задай себе несколько важных вопросов:</a:t>
            </a:r>
          </a:p>
          <a:p>
            <a:pPr indent="450000" algn="just"/>
            <a:r>
              <a:rPr lang="ru-RU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действительно ли мне так нужна эта вещь в кредит, во сколько мне обойдётся этот кредит/</a:t>
            </a:r>
            <a:r>
              <a:rPr lang="ru-RU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займ</a:t>
            </a:r>
            <a:r>
              <a:rPr lang="ru-RU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могу ли я себе это позволить?</a:t>
            </a:r>
          </a:p>
          <a:p>
            <a:pPr indent="450000" algn="just"/>
            <a:r>
              <a:rPr lang="ru-RU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СБЕРЕГАЙ</a:t>
            </a:r>
          </a:p>
          <a:p>
            <a:pPr indent="450000" algn="just"/>
            <a:r>
              <a:rPr lang="ru-RU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каждого человека в жизни могут возникнуть непредвиденные обстоятельства -от простых житейских сложностей (сломалась машина) и до более серьёзных ситуаций (человек может лишиться работы, потерять работоспособность). Что бы быть готовым к преодолению жизненных трудностей, нужно подушка </a:t>
            </a:r>
            <a:r>
              <a:rPr lang="ru-RU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безопасности</a:t>
            </a:r>
          </a:p>
          <a:p>
            <a:pPr indent="450000" algn="just"/>
            <a:r>
              <a:rPr lang="ru-RU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СРАВНИВАЙ </a:t>
            </a:r>
          </a:p>
          <a:p>
            <a:pPr indent="450000" algn="just"/>
            <a:r>
              <a:rPr lang="ru-RU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выборе финансовой услуги сравни предложения различных финансовых учреждений, изучи условия нескольких аналогичных финансовых институтов, выбери наиболее оптимальный, соответствующий твоим ожиданиям вариант.</a:t>
            </a:r>
          </a:p>
          <a:p>
            <a:pPr indent="450000" algn="just"/>
            <a:r>
              <a:rPr lang="ru-RU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ОЦЕНИВАЙ РИСКИ</a:t>
            </a:r>
          </a:p>
          <a:p>
            <a:pPr indent="450000" algn="just"/>
            <a:r>
              <a:rPr lang="ru-RU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принятии финансового решения следует всегда помнить о личностной ответственности. По отношению ко всем финансовым инструментам: чем выше доходность, тем выше риск</a:t>
            </a:r>
            <a:r>
              <a:rPr lang="ru-RU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07557" y="2736987"/>
            <a:ext cx="228035" cy="390983"/>
          </a:xfrm>
          <a:prstGeom prst="rect">
            <a:avLst/>
          </a:prstGeom>
          <a:noFill/>
        </p:spPr>
        <p:txBody>
          <a:bodyPr wrap="none" lIns="112883" tIns="56441" rIns="112883" bIns="56441" rtlCol="0">
            <a:spAutoFit/>
          </a:bodyPr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5513" y="0"/>
            <a:ext cx="2149451" cy="81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0013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5655" y="1481641"/>
            <a:ext cx="9449470" cy="4453634"/>
          </a:xfrm>
          <a:prstGeom prst="rect">
            <a:avLst/>
          </a:prstGeom>
          <a:noFill/>
        </p:spPr>
        <p:txBody>
          <a:bodyPr wrap="square" lIns="112883" tIns="56441" rIns="112883" bIns="56441" rtlCol="0">
            <a:spAutoFit/>
          </a:bodyPr>
          <a:lstStyle/>
          <a:p>
            <a:pPr algn="just"/>
            <a:r>
              <a:rPr lang="ru-RU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sz="175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Постоянное </a:t>
            </a:r>
            <a:r>
              <a:rPr lang="ru-RU" sz="175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с жителями, анализ обратной связи и </a:t>
            </a:r>
            <a:r>
              <a:rPr lang="ru-RU" sz="175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учёт </a:t>
            </a:r>
            <a:r>
              <a:rPr lang="ru-RU" sz="175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их потребностей являются неотъемлемой частью работы администрации города Комсомольска-на-Амуре и Комсомольской-на-Амуре городской Думы.</a:t>
            </a:r>
          </a:p>
          <a:p>
            <a:pPr algn="just"/>
            <a:r>
              <a:rPr lang="ru-RU" sz="175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Одним </a:t>
            </a:r>
            <a:r>
              <a:rPr lang="ru-RU" sz="175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способов взаимодействия является обратная связь от населения и регулярное информирование о проделанной работе. </a:t>
            </a:r>
            <a:r>
              <a:rPr lang="ru-RU" sz="175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175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максимальной открытости </a:t>
            </a:r>
            <a:r>
              <a:rPr lang="ru-RU" sz="175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ведётся </a:t>
            </a:r>
            <a:r>
              <a:rPr lang="ru-RU" sz="175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общение в социальных сетях, таких как «Одноклассники», </a:t>
            </a:r>
            <a:r>
              <a:rPr lang="ru-RU" sz="175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«ВКонтакте</a:t>
            </a:r>
            <a:r>
              <a:rPr lang="ru-RU" sz="175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«Телеграмм». </a:t>
            </a:r>
          </a:p>
          <a:p>
            <a:pPr lvl="0" algn="just"/>
            <a:r>
              <a:rPr lang="ru-RU" sz="175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Принимая </a:t>
            </a:r>
            <a:r>
              <a:rPr lang="ru-RU" sz="175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 внимание реалии социально-экономического положения города и стремясь к улучшению качества жизни горожан, администрация города активно работает над созданием благоприятной среды как для развития предприятий, бизнеса, так и социальной обеспеченности населения, что является результатом ежедневной системной и целенаправленной деятельности</a:t>
            </a:r>
            <a:r>
              <a:rPr lang="ru-RU" sz="175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just"/>
            <a:r>
              <a:rPr lang="ru-RU" sz="175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В </a:t>
            </a:r>
            <a:r>
              <a:rPr lang="ru-RU" sz="175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целях социально-экономического развития города путём вовлечения граждан в бюджетный процесс в 2026 году планируется выпуск муниципальных ценных бумаг города Комсомольска-на-Амуре в виде облигаций для населения на 60,0 млн рублей, погашение по которым предусмотрено в объёме 1</a:t>
            </a:r>
            <a:r>
              <a:rPr lang="ru-RU" sz="175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,0 </a:t>
            </a:r>
            <a:r>
              <a:rPr lang="ru-RU" sz="175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 рублей. Средства  будут направлены на реконструкцию и благоустройство городского парка культуры и отдыха «Судостроитель». </a:t>
            </a:r>
          </a:p>
          <a:p>
            <a:pPr algn="just"/>
            <a:endParaRPr lang="ru-RU" sz="19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B3A8AB1-C4FA-4C07-81A0-5922205F630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1" b="1111"/>
          <a:stretch>
            <a:fillRect/>
          </a:stretch>
        </p:blipFill>
        <p:spPr>
          <a:xfrm>
            <a:off x="331714" y="5952531"/>
            <a:ext cx="1979885" cy="12455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C2E58267-F2C7-4209-8E43-E876497AFC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2" r="3912"/>
          <a:stretch>
            <a:fillRect/>
          </a:stretch>
        </p:blipFill>
        <p:spPr>
          <a:xfrm>
            <a:off x="7517590" y="5751673"/>
            <a:ext cx="2417020" cy="14950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2B3751BD-73B8-4748-95D3-E366822FD4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28223" y="0"/>
            <a:ext cx="2240459" cy="89113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D4B4A3FE-DDE1-4D4F-8703-E84007BFC76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703" y="6311515"/>
            <a:ext cx="1177000" cy="696429"/>
          </a:xfrm>
          <a:prstGeom prst="rect">
            <a:avLst/>
          </a:prstGeom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xmlns="" id="{873A5428-6825-4F35-83CE-A937863E7E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7543" y="6019612"/>
            <a:ext cx="1908212" cy="1280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885985C7-9761-455C-8CE8-68A891DAFDB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5815" y="6322417"/>
            <a:ext cx="1144575" cy="68552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CF3059E9-A089-42D7-B49E-D816FD0BE9C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94" b="12594"/>
          <a:stretch>
            <a:fillRect/>
          </a:stretch>
        </p:blipFill>
        <p:spPr>
          <a:xfrm>
            <a:off x="5551959" y="6064411"/>
            <a:ext cx="1548172" cy="1055414"/>
          </a:xfrm>
          <a:prstGeom prst="rect">
            <a:avLst/>
          </a:prstGeom>
        </p:spPr>
      </p:pic>
      <p:sp>
        <p:nvSpPr>
          <p:cNvPr id="13" name="Текст 20">
            <a:extLst>
              <a:ext uri="{FF2B5EF4-FFF2-40B4-BE49-F238E27FC236}">
                <a16:creationId xmlns:a16="http://schemas.microsoft.com/office/drawing/2014/main" xmlns="" id="{1B0FFCF5-660E-4635-9B95-4EC45A6DED64}"/>
              </a:ext>
            </a:extLst>
          </p:cNvPr>
          <p:cNvSpPr txBox="1">
            <a:spLocks/>
          </p:cNvSpPr>
          <p:nvPr/>
        </p:nvSpPr>
        <p:spPr>
          <a:xfrm>
            <a:off x="23848" y="711113"/>
            <a:ext cx="9910762" cy="792088"/>
          </a:xfrm>
          <a:prstGeom prst="rect">
            <a:avLst/>
          </a:prstGeom>
        </p:spPr>
        <p:txBody>
          <a:bodyPr/>
          <a:lstStyle>
            <a:lvl1pPr marL="377873" indent="-377873" algn="l" defTabSz="100766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8724" indent="-314894" algn="l" defTabSz="100766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576" indent="-251916" algn="l" defTabSz="100766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407" indent="-251916" algn="l" defTabSz="100766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237" indent="-251916" algn="l" defTabSz="1007662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069" indent="-251916" algn="l" defTabSz="100766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4899" indent="-251916" algn="l" defTabSz="100766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8730" indent="-251916" algn="l" defTabSz="100766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2561" indent="-251916" algn="l" defTabSz="100766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lnSpc>
                <a:spcPts val="2000"/>
              </a:lnSpc>
              <a:spcAft>
                <a:spcPts val="0"/>
              </a:spcAft>
              <a:buNone/>
            </a:pPr>
            <a:r>
              <a:rPr lang="ru-RU" sz="2900" b="1" i="1" dirty="0" smtClean="0">
                <a:solidFill>
                  <a:srgbClr val="002060"/>
                </a:solidFill>
                <a:effectLst>
                  <a:glow rad="63500">
                    <a:srgbClr val="5ECCF3">
                      <a:satMod val="175000"/>
                      <a:alpha val="40000"/>
                    </a:srgbClr>
                  </a:glow>
                </a:effectLst>
                <a:latin typeface="Bookman Old Style" panose="02050604050505020204" pitchFamily="18" charset="0"/>
                <a:cs typeface="Arial" pitchFamily="34" charset="0"/>
              </a:rPr>
              <a:t>УЧАСТИЕ ГРАЖДАН</a:t>
            </a:r>
          </a:p>
          <a:p>
            <a:pPr marL="0" indent="0" algn="ctr" fontAlgn="auto">
              <a:lnSpc>
                <a:spcPts val="2000"/>
              </a:lnSpc>
              <a:spcAft>
                <a:spcPts val="0"/>
              </a:spcAft>
              <a:buNone/>
            </a:pPr>
            <a:r>
              <a:rPr lang="ru-RU" sz="2900" b="1" i="1" dirty="0" smtClean="0">
                <a:solidFill>
                  <a:srgbClr val="002060"/>
                </a:solidFill>
                <a:effectLst>
                  <a:glow rad="63500">
                    <a:srgbClr val="5ECCF3">
                      <a:satMod val="175000"/>
                      <a:alpha val="40000"/>
                    </a:srgbClr>
                  </a:glow>
                </a:effectLst>
                <a:latin typeface="Bookman Old Style" panose="02050604050505020204" pitchFamily="18" charset="0"/>
                <a:cs typeface="Arial" pitchFamily="34" charset="0"/>
              </a:rPr>
              <a:t> В БЮДЖЕТНОМ ПРОЦЕССЕ</a:t>
            </a:r>
            <a:endParaRPr lang="ru-RU" sz="2900" b="1" i="1" dirty="0">
              <a:solidFill>
                <a:srgbClr val="002060"/>
              </a:solidFill>
              <a:effectLst>
                <a:glow rad="63500">
                  <a:srgbClr val="5ECCF3">
                    <a:satMod val="175000"/>
                    <a:alpha val="40000"/>
                  </a:srgbClr>
                </a:glow>
              </a:effectLst>
              <a:latin typeface="Bookman Old Style" panose="02050604050505020204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093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5431" y="324193"/>
            <a:ext cx="10009112" cy="1899088"/>
          </a:xfrm>
          <a:prstGeom prst="rect">
            <a:avLst/>
          </a:prstGeom>
          <a:noFill/>
        </p:spPr>
        <p:txBody>
          <a:bodyPr wrap="square" lIns="112883" tIns="56441" rIns="112883" bIns="56441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900" b="1" i="1" dirty="0">
                <a:solidFill>
                  <a:srgbClr val="002060"/>
                </a:solidFill>
                <a:effectLst>
                  <a:glow rad="63500">
                    <a:srgbClr val="5ECCF3">
                      <a:satMod val="175000"/>
                      <a:alpha val="40000"/>
                    </a:srgbClr>
                  </a:glow>
                </a:effectLst>
                <a:latin typeface="Bookman Old Style" panose="02050604050505020204" pitchFamily="18" charset="0"/>
                <a:cs typeface="Arial" pitchFamily="34" charset="0"/>
              </a:rPr>
              <a:t>ПУБЛИЧНЫЕ СЛУШАНИЯ ПО ПРОЕКТУ БЮДЖЕТА ГОРОДА КОМСОМОЛЬСКА-НА-АМУРЕ НА 2026 ГОД </a:t>
            </a:r>
            <a:endParaRPr lang="ru-RU" sz="2900" b="1" i="1" dirty="0" smtClean="0">
              <a:solidFill>
                <a:srgbClr val="002060"/>
              </a:solidFill>
              <a:effectLst>
                <a:glow rad="63500">
                  <a:srgbClr val="5ECCF3">
                    <a:satMod val="175000"/>
                    <a:alpha val="40000"/>
                  </a:srgbClr>
                </a:glow>
              </a:effectLst>
              <a:latin typeface="Bookman Old Style" panose="02050604050505020204" pitchFamily="18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900" b="1" i="1" dirty="0" smtClean="0">
                <a:solidFill>
                  <a:srgbClr val="002060"/>
                </a:solidFill>
                <a:effectLst>
                  <a:glow rad="63500">
                    <a:srgbClr val="5ECCF3">
                      <a:satMod val="175000"/>
                      <a:alpha val="40000"/>
                    </a:srgbClr>
                  </a:glow>
                </a:effectLst>
                <a:latin typeface="Bookman Old Style" panose="02050604050505020204" pitchFamily="18" charset="0"/>
                <a:cs typeface="Arial" pitchFamily="34" charset="0"/>
              </a:rPr>
              <a:t>И </a:t>
            </a:r>
            <a:r>
              <a:rPr lang="ru-RU" sz="2900" b="1" i="1" dirty="0">
                <a:solidFill>
                  <a:srgbClr val="002060"/>
                </a:solidFill>
                <a:effectLst>
                  <a:glow rad="63500">
                    <a:srgbClr val="5ECCF3">
                      <a:satMod val="175000"/>
                      <a:alpha val="40000"/>
                    </a:srgbClr>
                  </a:glow>
                </a:effectLst>
                <a:latin typeface="Bookman Old Style" panose="02050604050505020204" pitchFamily="18" charset="0"/>
                <a:cs typeface="Arial" pitchFamily="34" charset="0"/>
              </a:rPr>
              <a:t>ПЛАНОВЫЙ ПЕРИОД 2027 И 2028 ГОДОВ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61429" y="2307068"/>
            <a:ext cx="228035" cy="390983"/>
          </a:xfrm>
          <a:prstGeom prst="rect">
            <a:avLst/>
          </a:prstGeom>
          <a:noFill/>
        </p:spPr>
        <p:txBody>
          <a:bodyPr wrap="none" lIns="112883" tIns="56441" rIns="112883" bIns="56441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13022" y="2572697"/>
            <a:ext cx="9911445" cy="4115080"/>
          </a:xfrm>
          <a:prstGeom prst="rect">
            <a:avLst/>
          </a:prstGeom>
          <a:noFill/>
        </p:spPr>
        <p:txBody>
          <a:bodyPr wrap="square" lIns="112883" tIns="56441" rIns="112883" bIns="56441" rtlCol="0">
            <a:spAutoFit/>
          </a:bodyPr>
          <a:lstStyle/>
          <a:p>
            <a:pPr indent="450000" algn="just"/>
            <a:r>
              <a:rPr lang="ru-RU" sz="2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постановлением главы города Комсомольска-на-Амуре от 27 октября 2025 года № 147, с 28 октября по 11 ноября  2025 года включительно на территории города Комсомольска-на-Амуре проводились публичные слушания по проекту бюджета города Комсомольска-на-Амуре на  2026 год и плановый период 2027 и 2028 годов посредством опубликования проекта решения Комсомольской-на-Амуре городской Думы «О бюджете города Комсомольска-на-Амуре на 2026 год и плановый период 2027 и 2028 годов» в официальном сетевом издании «ДВК - Медиа» и размещения на официальном сайте органов местного самоуправления города Комсомольска-на-Амуре в информационно-телекоммуникационной сети «Интернет». </a:t>
            </a:r>
          </a:p>
          <a:p>
            <a:pPr indent="450000" algn="just"/>
            <a:r>
              <a:rPr lang="ru-RU" sz="2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Предложения и замечания от граждан, являющихся участниками публичных слушаний и постоянно проживающих на территории города Комсомольска-на-Амуре, в пределах которой проводились публичные слушания, а также от иных участников публичных слушаний не поступили.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07557" y="2736987"/>
            <a:ext cx="228035" cy="390983"/>
          </a:xfrm>
          <a:prstGeom prst="rect">
            <a:avLst/>
          </a:prstGeom>
          <a:noFill/>
        </p:spPr>
        <p:txBody>
          <a:bodyPr wrap="none" lIns="112883" tIns="56441" rIns="112883" bIns="56441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5044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72721" y="0"/>
            <a:ext cx="10369152" cy="1314313"/>
          </a:xfrm>
          <a:prstGeom prst="rect">
            <a:avLst/>
          </a:prstGeom>
          <a:noFill/>
        </p:spPr>
        <p:txBody>
          <a:bodyPr wrap="square" lIns="112883" tIns="56441" rIns="112883" bIns="56441" rtlCol="0">
            <a:spAutoFit/>
          </a:bodyPr>
          <a:lstStyle/>
          <a:p>
            <a:pPr algn="ctr"/>
            <a:r>
              <a:rPr lang="ru-RU" sz="2600" b="1" i="1" dirty="0">
                <a:solidFill>
                  <a:srgbClr val="002060"/>
                </a:solidFill>
                <a:effectLst>
                  <a:glow rad="63500">
                    <a:srgbClr val="5ECCF3">
                      <a:satMod val="175000"/>
                      <a:alpha val="40000"/>
                    </a:srgbClr>
                  </a:glow>
                </a:effectLst>
                <a:latin typeface="Bookman Old Style" panose="02050604050505020204" pitchFamily="18" charset="0"/>
                <a:cs typeface="Arial" pitchFamily="34" charset="0"/>
              </a:rPr>
              <a:t>ПУБЛИЧНЫЕ СЛУШАНИЯ ПО ПРОЕКТУ БЮДЖЕТА ГОРОДА КОМСОМОЛЬСКА-НА-АМУРЕ НА 2026 ГОД И ПЛАНОВЫЙ ПЕРИОД 2027 И 2028 ГОДОВ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359" y="2583321"/>
            <a:ext cx="3492388" cy="26688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2"/>
          <p:cNvSpPr txBox="1">
            <a:spLocks noChangeArrowheads="1"/>
          </p:cNvSpPr>
          <p:nvPr/>
        </p:nvSpPr>
        <p:spPr bwMode="auto">
          <a:xfrm>
            <a:off x="3904370" y="1549734"/>
            <a:ext cx="6192688" cy="5405469"/>
          </a:xfrm>
          <a:prstGeom prst="rect">
            <a:avLst/>
          </a:prstGeom>
          <a:gradFill flip="none" rotWithShape="1">
            <a:gsLst>
              <a:gs pos="9000">
                <a:schemeClr val="bg1"/>
              </a:gs>
              <a:gs pos="60000">
                <a:schemeClr val="accent6">
                  <a:lumMod val="40000"/>
                  <a:lumOff val="6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 wrap="square" lIns="86249" tIns="43124" rIns="86249" bIns="43124">
            <a:sp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514600" indent="-228600" algn="ctr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971800" indent="-228600" algn="ctr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429000" indent="-228600" algn="ctr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886200" indent="-228600" algn="ctr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algn="just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постановлением главы города Комсомольска-на-Амуре от 27 октября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2025 года № 147, с 28 октября по 11 ноября  2025 года включительно на территории города Комсомольска-на-Амуре проводились публичные слушания по проекту бюджета города Комсомольска-на-Амуре на  2026 год и плановый период 2027 и 2028 годов посредством опубликования проекта решения Комсомольской-на-Амуре городской Думы «О бюджете города Комсомольска-на-Амуре на 2026 год и плановый период 2027 и 2028 годов» в официальном сетевом издании «ДВК - Медиа» и размещения на официальном сайте органов местного самоуправления города Комсомольска-на-Амуре в информационно-телекоммуникационной сети «Интернет». </a:t>
            </a:r>
          </a:p>
          <a:p>
            <a:pPr algn="just">
              <a:buNone/>
            </a:pPr>
            <a:r>
              <a:rPr lang="ru-RU" sz="1800" dirty="0" smtClean="0">
                <a:latin typeface="Times New Roman"/>
                <a:ea typeface="Times New Roman"/>
              </a:rPr>
              <a:t>Предложения </a:t>
            </a:r>
            <a:r>
              <a:rPr lang="ru-RU" sz="1800" dirty="0">
                <a:latin typeface="Times New Roman"/>
                <a:ea typeface="Times New Roman"/>
              </a:rPr>
              <a:t>и замечания от граждан, являющихся </a:t>
            </a:r>
            <a:r>
              <a:rPr lang="ru-RU" sz="1800" dirty="0" smtClean="0">
                <a:latin typeface="Times New Roman"/>
                <a:ea typeface="Times New Roman"/>
              </a:rPr>
              <a:t>участниками публичных </a:t>
            </a:r>
            <a:r>
              <a:rPr lang="ru-RU" sz="1800" dirty="0">
                <a:latin typeface="Times New Roman"/>
                <a:ea typeface="Times New Roman"/>
              </a:rPr>
              <a:t>слушаний и постоянно проживающих на территории города Комсомольска-на-Амуре, в пределах которой проводились публичные слушания, а также</a:t>
            </a:r>
            <a:r>
              <a:rPr lang="ru-RU" sz="1600" dirty="0">
                <a:latin typeface="Times New Roman"/>
                <a:ea typeface="Times New Roman"/>
              </a:rPr>
              <a:t> </a:t>
            </a:r>
            <a:r>
              <a:rPr lang="ru-RU" sz="1800" dirty="0">
                <a:latin typeface="Times New Roman"/>
                <a:ea typeface="Times New Roman"/>
              </a:rPr>
              <a:t>от иных участников публичных слушаний не поступили</a:t>
            </a:r>
            <a:r>
              <a:rPr lang="ru-RU" sz="1800" dirty="0" smtClean="0">
                <a:latin typeface="Times New Roman"/>
                <a:ea typeface="Times New Roman"/>
              </a:rPr>
              <a:t>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5962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CCECE147-990B-4975-94C9-C0A00295C3F4}"/>
              </a:ext>
            </a:extLst>
          </p:cNvPr>
          <p:cNvSpPr txBox="1"/>
          <p:nvPr/>
        </p:nvSpPr>
        <p:spPr>
          <a:xfrm>
            <a:off x="184727" y="281255"/>
            <a:ext cx="9939772" cy="626945"/>
          </a:xfrm>
          <a:prstGeom prst="rect">
            <a:avLst/>
          </a:prstGeom>
          <a:noFill/>
        </p:spPr>
        <p:txBody>
          <a:bodyPr wrap="square" lIns="112883" tIns="56441" rIns="112883" bIns="56441" rtlCol="0">
            <a:spAutoFit/>
          </a:bodyPr>
          <a:lstStyle/>
          <a:p>
            <a:pPr algn="ctr">
              <a:lnSpc>
                <a:spcPts val="3950"/>
              </a:lnSpc>
            </a:pPr>
            <a:r>
              <a:rPr lang="ru-RU" sz="3600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ЭТАПЫ БЮДЖЕТНОГО ПРОЦЕССА</a:t>
            </a:r>
            <a:endParaRPr lang="ru-RU" sz="3600" b="1" i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6" name="Овал 5">
            <a:extLst>
              <a:ext uri="{FF2B5EF4-FFF2-40B4-BE49-F238E27FC236}">
                <a16:creationId xmlns="" xmlns:a16="http://schemas.microsoft.com/office/drawing/2014/main" id="{97AD315F-479A-CC7D-6FBC-068F851FF149}"/>
              </a:ext>
            </a:extLst>
          </p:cNvPr>
          <p:cNvSpPr/>
          <p:nvPr/>
        </p:nvSpPr>
        <p:spPr>
          <a:xfrm>
            <a:off x="117557" y="1143161"/>
            <a:ext cx="4992013" cy="5687611"/>
          </a:xfrm>
          <a:prstGeom prst="ellipse">
            <a:avLst/>
          </a:prstGeom>
          <a:solidFill>
            <a:srgbClr val="F1A16B">
              <a:alpha val="53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2883" tIns="56441" rIns="112883" bIns="56441" rtlCol="0" anchor="ctr"/>
          <a:lstStyle/>
          <a:p>
            <a:pPr algn="ctr"/>
            <a:endParaRPr lang="ru-RU" sz="1400" b="1" i="1" dirty="0">
              <a:solidFill>
                <a:schemeClr val="bg2">
                  <a:lumMod val="25000"/>
                </a:schemeClr>
              </a:solidFill>
              <a:latin typeface="Bookman Old Style" panose="02050604050505020204" pitchFamily="18" charset="0"/>
            </a:endParaRPr>
          </a:p>
          <a:p>
            <a:pPr algn="ctr"/>
            <a:endParaRPr lang="ru-RU" sz="1400" b="1" i="1" dirty="0">
              <a:solidFill>
                <a:schemeClr val="bg2">
                  <a:lumMod val="25000"/>
                </a:schemeClr>
              </a:solidFill>
              <a:latin typeface="Bookman Old Style" panose="02050604050505020204" pitchFamily="18" charset="0"/>
            </a:endParaRPr>
          </a:p>
          <a:p>
            <a:pPr algn="ctr"/>
            <a:r>
              <a:rPr lang="ru-RU" sz="1600" b="1" i="1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</a:rPr>
              <a:t>Бюджетный процесс -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регламентируемая законодательством Российской Федерации деятельность органов государственной власти, органов местного самоуправления и иных участников бюджетного процесса по составлению и рассмотрению проектов бюджетов, утверждению и исполнению бюджетов, контролю за их исполнением, осуществлению бюджетного учета, составлению, внешней проверке, рассмотрению и утверждению бюджетной отчетности</a:t>
            </a:r>
            <a:endParaRPr lang="ru-RU" sz="1600" dirty="0">
              <a:solidFill>
                <a:schemeClr val="bg2">
                  <a:lumMod val="25000"/>
                </a:schemeClr>
              </a:solidFill>
              <a:latin typeface="Bookman Old Style" panose="02050604050505020204" pitchFamily="18" charset="0"/>
            </a:endParaRPr>
          </a:p>
          <a:p>
            <a:pPr algn="ctr"/>
            <a:endParaRPr lang="ru-RU" sz="1400" b="1" i="1" dirty="0">
              <a:solidFill>
                <a:schemeClr val="bg2">
                  <a:lumMod val="25000"/>
                </a:schemeClr>
              </a:solidFill>
              <a:latin typeface="Bookman Old Style" panose="02050604050505020204" pitchFamily="18" charset="0"/>
            </a:endParaRPr>
          </a:p>
          <a:p>
            <a:pPr algn="ctr"/>
            <a:endParaRPr lang="ru-RU" dirty="0"/>
          </a:p>
        </p:txBody>
      </p:sp>
      <p:graphicFrame>
        <p:nvGraphicFramePr>
          <p:cNvPr id="8" name="Схема 7">
            <a:extLst>
              <a:ext uri="{FF2B5EF4-FFF2-40B4-BE49-F238E27FC236}">
                <a16:creationId xmlns="" xmlns:a16="http://schemas.microsoft.com/office/drawing/2014/main" id="{1842AB61-730B-16AE-CF3F-5D760B2C101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37424353"/>
              </p:ext>
            </p:extLst>
          </p:nvPr>
        </p:nvGraphicFramePr>
        <p:xfrm>
          <a:off x="4946604" y="676842"/>
          <a:ext cx="5110724" cy="6374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2059" y="3356657"/>
            <a:ext cx="2052228" cy="1728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205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09254" y="531093"/>
            <a:ext cx="8604957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500" b="1" i="1" dirty="0">
                <a:solidFill>
                  <a:srgbClr val="002060"/>
                </a:solidFill>
                <a:effectLst>
                  <a:glow rad="63500">
                    <a:srgbClr val="5ECCF3">
                      <a:satMod val="175000"/>
                      <a:alpha val="40000"/>
                    </a:srgbClr>
                  </a:glow>
                </a:effectLst>
                <a:latin typeface="Bookman Old Style" panose="02050604050505020204" pitchFamily="18" charset="0"/>
                <a:cs typeface="Arial" pitchFamily="34" charset="0"/>
              </a:rPr>
              <a:t>КОНТАКТНАЯ ИНФОРМАЦИЯ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4615469"/>
              </p:ext>
            </p:extLst>
          </p:nvPr>
        </p:nvGraphicFramePr>
        <p:xfrm>
          <a:off x="799431" y="1719225"/>
          <a:ext cx="8740942" cy="4865784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4326324"/>
                <a:gridCol w="4414618"/>
              </a:tblGrid>
              <a:tr h="1007540"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ru-RU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glow rad="228600">
                              <a:schemeClr val="bg1">
                                <a:alpha val="40000"/>
                              </a:schemeClr>
                            </a:glow>
                          </a:effectLst>
                          <a:latin typeface="Arial Black" panose="020B0A04020102020204" pitchFamily="34" charset="0"/>
                          <a:cs typeface="Times New Roman" panose="02020603050405020304" pitchFamily="18" charset="0"/>
                        </a:rPr>
                        <a:t>Финансовое управление </a:t>
                      </a:r>
                      <a:r>
                        <a:rPr kumimoji="0" lang="ru-RU" alt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glow rad="228600">
                              <a:schemeClr val="bg1">
                                <a:alpha val="40000"/>
                              </a:schemeClr>
                            </a:glow>
                          </a:effectLst>
                          <a:latin typeface="Arial Black" panose="020B0A04020102020204" pitchFamily="34" charset="0"/>
                          <a:cs typeface="Times New Roman" panose="02020603050405020304" pitchFamily="18" charset="0"/>
                        </a:rPr>
                        <a:t>администрации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glow rad="228600">
                              <a:schemeClr val="bg1">
                                <a:alpha val="40000"/>
                              </a:schemeClr>
                            </a:glow>
                          </a:effectLst>
                          <a:latin typeface="Arial Black" panose="020B0A040201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altLang="ru-RU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glow rad="228600">
                              <a:schemeClr val="bg1">
                                <a:alpha val="40000"/>
                              </a:schemeClr>
                            </a:glow>
                          </a:effectLst>
                          <a:latin typeface="Arial Black" panose="020B0A04020102020204" pitchFamily="34" charset="0"/>
                          <a:cs typeface="Times New Roman" panose="02020603050405020304" pitchFamily="18" charset="0"/>
                        </a:rPr>
                        <a:t>города Комсомольска-на-Амуре </a:t>
                      </a:r>
                      <a:endParaRPr kumimoji="0" lang="ru-RU" altLang="ru-RU" sz="24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glow rad="228600">
                            <a:schemeClr val="bg1">
                              <a:alpha val="40000"/>
                            </a:schemeClr>
                          </a:glow>
                        </a:effectLst>
                        <a:latin typeface="Arial Black" panose="020B0A040201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glow rad="228600">
                              <a:schemeClr val="bg1">
                                <a:alpha val="40000"/>
                              </a:schemeClr>
                            </a:glow>
                          </a:effectLst>
                          <a:latin typeface="Arial Black" panose="020B0A04020102020204" pitchFamily="34" charset="0"/>
                          <a:cs typeface="Times New Roman" panose="02020603050405020304" pitchFamily="18" charset="0"/>
                        </a:rPr>
                        <a:t>Хабаровского края</a:t>
                      </a:r>
                      <a:endParaRPr kumimoji="0" lang="ru-RU" altLang="ru-RU" sz="2400" b="1" i="1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glow rad="228600">
                            <a:schemeClr val="bg1">
                              <a:alpha val="40000"/>
                            </a:schemeClr>
                          </a:glow>
                        </a:effectLst>
                        <a:latin typeface="Arial Black" panose="020B0A04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7" marR="68577" marT="34287" marB="3428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4359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cs typeface="Times New Roman" panose="02020603050405020304" pitchFamily="18" charset="0"/>
                        </a:rPr>
                        <a:t>Руководитель </a:t>
                      </a: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cs typeface="Times New Roman" panose="02020603050405020304" pitchFamily="18" charset="0"/>
                        </a:rPr>
                        <a:t>Финансового </a:t>
                      </a:r>
                      <a:r>
                        <a:rPr kumimoji="0" lang="ru-RU" alt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cs typeface="Times New Roman" panose="02020603050405020304" pitchFamily="18" charset="0"/>
                        </a:rPr>
                        <a:t>управления</a:t>
                      </a:r>
                    </a:p>
                  </a:txBody>
                  <a:tcPr marL="68577" marR="68577" marT="34287" marB="3428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ru-RU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cs typeface="Times New Roman" panose="02020603050405020304" pitchFamily="18" charset="0"/>
                        </a:rPr>
                        <a:t>Марьева Елена Анатольевна</a:t>
                      </a:r>
                    </a:p>
                  </a:txBody>
                  <a:tcPr marL="68577" marR="68577" marT="34287" marB="3428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5135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cs typeface="Times New Roman" panose="02020603050405020304" pitchFamily="18" charset="0"/>
                        </a:rPr>
                        <a:t>Адрес</a:t>
                      </a:r>
                    </a:p>
                  </a:txBody>
                  <a:tcPr marL="68577" marR="68577" marT="34287" marB="3428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ru-RU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cs typeface="Times New Roman" panose="02020603050405020304" pitchFamily="18" charset="0"/>
                        </a:rPr>
                        <a:t>ул. Кирова, д. 41,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ru-RU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cs typeface="Times New Roman" panose="02020603050405020304" pitchFamily="18" charset="0"/>
                        </a:rPr>
                        <a:t>6 этаж, кабинет № 2 </a:t>
                      </a:r>
                    </a:p>
                  </a:txBody>
                  <a:tcPr marL="68577" marR="68577" marT="34287" marB="3428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1826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cs typeface="Times New Roman" panose="02020603050405020304" pitchFamily="18" charset="0"/>
                        </a:rPr>
                        <a:t>Телефон, факс</a:t>
                      </a:r>
                    </a:p>
                  </a:txBody>
                  <a:tcPr marL="68577" marR="68577" marT="34287" marB="3428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ru-RU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cs typeface="Times New Roman" panose="02020603050405020304" pitchFamily="18" charset="0"/>
                        </a:rPr>
                        <a:t>52-27-30,  54-40-40 (факс)</a:t>
                      </a:r>
                    </a:p>
                  </a:txBody>
                  <a:tcPr marL="68577" marR="68577" marT="34287" marB="3428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9001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cs typeface="Times New Roman" panose="02020603050405020304" pitchFamily="18" charset="0"/>
                        </a:rPr>
                        <a:t>Адрес электронной почты</a:t>
                      </a:r>
                    </a:p>
                  </a:txBody>
                  <a:tcPr marL="68577" marR="68577" marT="34287" marB="3428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cs typeface="Times New Roman" panose="02020603050405020304" pitchFamily="18" charset="0"/>
                        </a:rPr>
                        <a:t>gorfo1@yandex.ru</a:t>
                      </a:r>
                      <a:endParaRPr kumimoji="0" lang="ru-RU" altLang="ru-RU" sz="2000" b="1" i="1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ru-RU" altLang="ru-RU" sz="2000" b="1" i="1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7" marR="68577" marT="34287" marB="3428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99669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cs typeface="Times New Roman" panose="02020603050405020304" pitchFamily="18" charset="0"/>
                        </a:rPr>
                        <a:t>Часы </a:t>
                      </a: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cs typeface="Times New Roman" panose="02020603050405020304" pitchFamily="18" charset="0"/>
                        </a:rPr>
                        <a:t>приёма</a:t>
                      </a:r>
                      <a:endParaRPr kumimoji="0" lang="ru-RU" alt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7" marR="68577" marT="34287" marB="3428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ru-RU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cs typeface="Times New Roman" panose="02020603050405020304" pitchFamily="18" charset="0"/>
                        </a:rPr>
                        <a:t>Четверг: с </a:t>
                      </a:r>
                      <a:r>
                        <a:rPr kumimoji="0" lang="ru-RU" alt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cs typeface="Times New Roman" panose="02020603050405020304" pitchFamily="18" charset="0"/>
                        </a:rPr>
                        <a:t>15:00 </a:t>
                      </a:r>
                      <a:r>
                        <a:rPr kumimoji="0" lang="ru-RU" altLang="ru-RU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cs typeface="Times New Roman" panose="02020603050405020304" pitchFamily="18" charset="0"/>
                        </a:rPr>
                        <a:t>до </a:t>
                      </a:r>
                      <a:r>
                        <a:rPr kumimoji="0" lang="ru-RU" alt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cs typeface="Times New Roman" panose="02020603050405020304" pitchFamily="18" charset="0"/>
                        </a:rPr>
                        <a:t>17:00</a:t>
                      </a:r>
                      <a:endParaRPr kumimoji="0" lang="ru-RU" altLang="ru-RU" sz="2000" b="1" i="1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ru-RU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cs typeface="Times New Roman" panose="02020603050405020304" pitchFamily="18" charset="0"/>
                        </a:rPr>
                        <a:t>Выходные дни – суббота, воскресенье</a:t>
                      </a:r>
                    </a:p>
                  </a:txBody>
                  <a:tcPr marL="68577" marR="68577" marT="34287" marB="3428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7191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CCECE147-990B-4975-94C9-C0A00295C3F4}"/>
              </a:ext>
            </a:extLst>
          </p:cNvPr>
          <p:cNvSpPr txBox="1"/>
          <p:nvPr/>
        </p:nvSpPr>
        <p:spPr>
          <a:xfrm>
            <a:off x="184727" y="436617"/>
            <a:ext cx="9939772" cy="1102588"/>
          </a:xfrm>
          <a:prstGeom prst="rect">
            <a:avLst/>
          </a:prstGeom>
          <a:noFill/>
        </p:spPr>
        <p:txBody>
          <a:bodyPr wrap="square" lIns="112883" tIns="56441" rIns="112883" bIns="56441" rtlCol="0">
            <a:spAutoFit/>
          </a:bodyPr>
          <a:lstStyle/>
          <a:p>
            <a:pPr algn="ctr">
              <a:lnSpc>
                <a:spcPts val="3950"/>
              </a:lnSpc>
            </a:pPr>
            <a:r>
              <a:rPr lang="ru-RU" sz="3000" b="1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ОПИСАНИЕ АДМИНИСТРАТИВНОГО ДЕЛЕНИЯ ГОРОДА КОМСОМОЛЬСКА-НА-АМУРЕ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5928794"/>
              </p:ext>
            </p:extLst>
          </p:nvPr>
        </p:nvGraphicFramePr>
        <p:xfrm>
          <a:off x="691419" y="1899853"/>
          <a:ext cx="4356484" cy="4680521"/>
        </p:xfrm>
        <a:graphic>
          <a:graphicData uri="http://schemas.openxmlformats.org/drawingml/2006/table">
            <a:tbl>
              <a:tblPr/>
              <a:tblGrid>
                <a:gridCol w="4356484"/>
              </a:tblGrid>
              <a:tr h="1491468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2400" b="1" i="0" u="sng" strike="noStrike" dirty="0" smtClean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Комсомольск-на-Амуре</a:t>
                      </a:r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 </a:t>
                      </a:r>
                    </a:p>
                    <a:p>
                      <a:pPr algn="just" rtl="0" fontAlgn="ctr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- город в Хабаровском крае России. </a:t>
                      </a: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FFFF">
                        <a:alpha val="40000"/>
                      </a:srgbClr>
                    </a:solidFill>
                  </a:tcPr>
                </a:tc>
              </a:tr>
              <a:tr h="1497095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Площадь городской территории составляет около </a:t>
                      </a:r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325,10 км²</a:t>
                      </a: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FFFF">
                        <a:alpha val="40000"/>
                      </a:srgbClr>
                    </a:solidFill>
                  </a:tcPr>
                </a:tc>
              </a:tr>
              <a:tr h="1691958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Общая площадь земель  в границах муниципального образования составляет</a:t>
                      </a:r>
                    </a:p>
                    <a:p>
                      <a:pPr algn="just" rtl="0" fontAlgn="ctr"/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32 554,2 га</a:t>
                      </a: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FFFF">
                        <a:alpha val="40000"/>
                      </a:srgbClr>
                    </a:solidFill>
                  </a:tcPr>
                </a:tc>
              </a:tr>
            </a:tbl>
          </a:graphicData>
        </a:graphic>
      </p:graphicFrame>
      <p:pic>
        <p:nvPicPr>
          <p:cNvPr id="9" name="Рисунок 3"/>
          <p:cNvPicPr>
            <a:picLocks noChangeAspect="1"/>
          </p:cNvPicPr>
          <p:nvPr/>
        </p:nvPicPr>
        <p:blipFill rotWithShape="1">
          <a:blip r:embed="rId3"/>
          <a:srcRect l="23347" r="15328"/>
          <a:stretch/>
        </p:blipFill>
        <p:spPr bwMode="auto">
          <a:xfrm>
            <a:off x="5331648" y="1755229"/>
            <a:ext cx="4504787" cy="4969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4154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  <a:font script="Jpan" typeface="HGｺﾞｼｯｸM"/>
      <a:font script="Hang" typeface="HY그래픽B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Trebuchet MS"/>
      <a:ea typeface=""/>
      <a:cs typeface=""/>
      <a:font script="Jpan" typeface="HGｺﾞｼｯｸM"/>
      <a:font script="Hang" typeface="HY그래픽M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  <a:font script="Jpan" typeface="HGｺﾞｼｯｸM"/>
      <a:font script="Hang" typeface="HY그래픽B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Trebuchet MS"/>
      <a:ea typeface=""/>
      <a:cs typeface=""/>
      <a:font script="Jpan" typeface="HGｺﾞｼｯｸM"/>
      <a:font script="Hang" typeface="HY그래픽M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  <a:font script="Jpan" typeface="HGｺﾞｼｯｸM"/>
      <a:font script="Hang" typeface="HY그래픽B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Trebuchet MS"/>
      <a:ea typeface=""/>
      <a:cs typeface=""/>
      <a:font script="Jpan" typeface="HGｺﾞｼｯｸM"/>
      <a:font script="Hang" typeface="HY그래픽M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  <a:font script="Jpan" typeface="HGｺﾞｼｯｸM"/>
      <a:font script="Hang" typeface="HY그래픽B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Trebuchet MS"/>
      <a:ea typeface=""/>
      <a:cs typeface=""/>
      <a:font script="Jpan" typeface="HGｺﾞｼｯｸM"/>
      <a:font script="Hang" typeface="HY그래픽M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  <a:font script="Jpan" typeface="HGｺﾞｼｯｸM"/>
      <a:font script="Hang" typeface="HY그래픽B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Trebuchet MS"/>
      <a:ea typeface=""/>
      <a:cs typeface=""/>
      <a:font script="Jpan" typeface="HGｺﾞｼｯｸM"/>
      <a:font script="Hang" typeface="HY그래픽M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  <a:font script="Jpan" typeface="HGｺﾞｼｯｸM"/>
      <a:font script="Hang" typeface="HY그래픽B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Trebuchet MS"/>
      <a:ea typeface=""/>
      <a:cs typeface=""/>
      <a:font script="Jpan" typeface="HGｺﾞｼｯｸM"/>
      <a:font script="Hang" typeface="HY그래픽M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  <a:font script="Jpan" typeface="HGｺﾞｼｯｸM"/>
      <a:font script="Hang" typeface="HY그래픽B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Trebuchet MS"/>
      <a:ea typeface=""/>
      <a:cs typeface=""/>
      <a:font script="Jpan" typeface="HGｺﾞｼｯｸM"/>
      <a:font script="Hang" typeface="HY그래픽M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  <a:font script="Jpan" typeface="HGｺﾞｼｯｸM"/>
      <a:font script="Hang" typeface="HY그래픽B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Trebuchet MS"/>
      <a:ea typeface=""/>
      <a:cs typeface=""/>
      <a:font script="Jpan" typeface="HGｺﾞｼｯｸM"/>
      <a:font script="Hang" typeface="HY그래픽M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81190</TotalTime>
  <Words>9345</Words>
  <Application>Microsoft Office PowerPoint</Application>
  <PresentationFormat>Произвольный</PresentationFormat>
  <Paragraphs>2668</Paragraphs>
  <Slides>80</Slides>
  <Notes>32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80</vt:i4>
      </vt:variant>
    </vt:vector>
  </HeadingPairs>
  <TitlesOfParts>
    <vt:vector size="81" baseType="lpstr"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ГЛОССАРИЙ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Администрация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Савина Ольга Сергеевна</dc:creator>
  <cp:lastModifiedBy>BUDGET6</cp:lastModifiedBy>
  <cp:revision>2554</cp:revision>
  <cp:lastPrinted>2025-12-25T02:41:15Z</cp:lastPrinted>
  <dcterms:created xsi:type="dcterms:W3CDTF">2017-05-02T02:42:32Z</dcterms:created>
  <dcterms:modified xsi:type="dcterms:W3CDTF">2025-12-25T02:41:57Z</dcterms:modified>
</cp:coreProperties>
</file>